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8" r:id="rId1"/>
  </p:sldMasterIdLst>
  <p:sldIdLst>
    <p:sldId id="294" r:id="rId2"/>
    <p:sldId id="274" r:id="rId3"/>
    <p:sldId id="277" r:id="rId4"/>
    <p:sldId id="307" r:id="rId5"/>
    <p:sldId id="292" r:id="rId6"/>
    <p:sldId id="280" r:id="rId7"/>
    <p:sldId id="295" r:id="rId8"/>
    <p:sldId id="296" r:id="rId9"/>
    <p:sldId id="297" r:id="rId10"/>
    <p:sldId id="298" r:id="rId11"/>
    <p:sldId id="299" r:id="rId12"/>
    <p:sldId id="300" r:id="rId13"/>
    <p:sldId id="301" r:id="rId14"/>
    <p:sldId id="302" r:id="rId15"/>
    <p:sldId id="303" r:id="rId16"/>
    <p:sldId id="304" r:id="rId17"/>
    <p:sldId id="305" r:id="rId18"/>
    <p:sldId id="306" r:id="rId19"/>
    <p:sldId id="29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19548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42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1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39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14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5229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2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68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8659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757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49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2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7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6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12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2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91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989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2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3" y="998538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CB05B23-CC54-4ECF-A01A-5F8DDC8BEEEF}" type="datetimeFigureOut">
              <a:rPr lang="ru-RU" smtClean="0"/>
              <a:t>21.09.2021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8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2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E6ACF13-0529-4D76-8DE2-654C986FBFF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64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80" r:id="rId2"/>
    <p:sldLayoutId id="2147484481" r:id="rId3"/>
    <p:sldLayoutId id="2147484482" r:id="rId4"/>
    <p:sldLayoutId id="2147484483" r:id="rId5"/>
    <p:sldLayoutId id="2147484484" r:id="rId6"/>
    <p:sldLayoutId id="2147484485" r:id="rId7"/>
    <p:sldLayoutId id="2147484486" r:id="rId8"/>
    <p:sldLayoutId id="2147484487" r:id="rId9"/>
    <p:sldLayoutId id="2147484488" r:id="rId10"/>
    <p:sldLayoutId id="21474844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7833" y="1781907"/>
            <a:ext cx="9692640" cy="2650905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000" b="1" i="1" dirty="0">
                <a:cs typeface="Times New Roman" panose="02020603050405020304" pitchFamily="18" charset="0"/>
              </a:rPr>
              <a:t>Особенности обоснования начальной (максимальной) цены контракта, цены контракта заключаемого с единственным поставщиком (подрядчиком, исполнителем) на оказание охранных услуг</a:t>
            </a:r>
            <a:endParaRPr lang="ru-RU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8638201" y="6256216"/>
            <a:ext cx="2397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Петрозаводск, 2021</a:t>
            </a:r>
          </a:p>
        </p:txBody>
      </p:sp>
    </p:spTree>
    <p:extLst>
      <p:ext uri="{BB962C8B-B14F-4D97-AF65-F5344CB8AC3E}">
        <p14:creationId xmlns:p14="http://schemas.microsoft.com/office/powerpoint/2010/main" val="1260171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30817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671212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6" y="1132877"/>
            <a:ext cx="10790139" cy="5069304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ru-RU" sz="1450" b="1" dirty="0"/>
              <a:t>СВ —</a:t>
            </a:r>
            <a:r>
              <a:rPr lang="ru-RU" sz="1450" dirty="0"/>
              <a:t> страховые взносы, которые устанавливаются в соответствии с ст. 425 НК РФ и Законом о страховых тарифах и рассчитываются по формуле:</a:t>
            </a:r>
          </a:p>
          <a:p>
            <a:pPr marL="0" indent="0" algn="ctr">
              <a:buClrTx/>
              <a:buNone/>
            </a:pPr>
            <a:r>
              <a:rPr lang="ru-RU" sz="1450" dirty="0"/>
              <a:t>СВ = (БЗП + Дн + </a:t>
            </a:r>
            <a:r>
              <a:rPr lang="ru-RU" sz="1450" dirty="0" err="1"/>
              <a:t>Двп</a:t>
            </a:r>
            <a:r>
              <a:rPr lang="ru-RU" sz="1450" dirty="0"/>
              <a:t> + </a:t>
            </a:r>
            <a:r>
              <a:rPr lang="ru-RU" sz="1450" dirty="0" err="1"/>
              <a:t>Дрк</a:t>
            </a:r>
            <a:r>
              <a:rPr lang="ru-RU" sz="1450" dirty="0"/>
              <a:t> + РО) × </a:t>
            </a:r>
            <a:r>
              <a:rPr lang="ru-RU" sz="1450" b="1" dirty="0"/>
              <a:t>Y</a:t>
            </a:r>
            <a:r>
              <a:rPr lang="ru-RU" sz="1450" dirty="0"/>
              <a:t>, где: </a:t>
            </a:r>
          </a:p>
          <a:p>
            <a:pPr marL="0" indent="0" algn="ctr">
              <a:buClrTx/>
              <a:buNone/>
            </a:pPr>
            <a:r>
              <a:rPr lang="ru-RU" sz="1450" b="1" dirty="0"/>
              <a:t>Y </a:t>
            </a:r>
            <a:r>
              <a:rPr lang="ru-RU" sz="1450" dirty="0"/>
              <a:t>— ставка страховых взносов, размер которой составляет 30,2 %.</a:t>
            </a:r>
          </a:p>
          <a:p>
            <a:pPr marL="0" indent="0" algn="ctr">
              <a:buClrTx/>
              <a:buNone/>
            </a:pPr>
            <a:endParaRPr lang="ru-RU" sz="1450" dirty="0"/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450" dirty="0"/>
              <a:t>22 % — тариф взносов на обязательное пенсионное страхование (ОПС). Эта ставка применима только к той сумме оплаты труда работника, которая нарастающим итогом с начала года не превышает 1 465 000 руб. (сумма на 2021 год). Для сумм сверх указанного лимита ставка взносов на ОПС снижается до 10 %; 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450" dirty="0"/>
              <a:t>5,1 % — тариф на обязательное </a:t>
            </a:r>
            <a:r>
              <a:rPr lang="ru-RU" sz="1450" dirty="0" err="1"/>
              <a:t>медстрахование</a:t>
            </a:r>
            <a:r>
              <a:rPr lang="ru-RU" sz="1450" dirty="0"/>
              <a:t>; 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450" dirty="0"/>
              <a:t>2,9 % — взносы на случай временной нетрудоспособности и в связи с материнством; 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450" dirty="0"/>
              <a:t>0,2 % — минимальная ставка по взносам для защиты при наступлении несчастных случаев на производстве и профессиональных заболеваний в ФСС.</a:t>
            </a:r>
          </a:p>
        </p:txBody>
      </p:sp>
    </p:spTree>
    <p:extLst>
      <p:ext uri="{BB962C8B-B14F-4D97-AF65-F5344CB8AC3E}">
        <p14:creationId xmlns:p14="http://schemas.microsoft.com/office/powerpoint/2010/main" val="3137004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30817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671212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6" y="1132877"/>
            <a:ext cx="10790139" cy="5069304"/>
          </a:xfrm>
        </p:spPr>
        <p:txBody>
          <a:bodyPr>
            <a:noAutofit/>
          </a:bodyPr>
          <a:lstStyle/>
          <a:p>
            <a:pPr marL="0" indent="0" algn="ctr">
              <a:buClrTx/>
              <a:buNone/>
            </a:pPr>
            <a:r>
              <a:rPr lang="en-US" sz="1450" b="1" dirty="0"/>
              <a:t>U</a:t>
            </a:r>
            <a:r>
              <a:rPr lang="ru-RU" sz="1450" b="1" dirty="0"/>
              <a:t>д </a:t>
            </a:r>
            <a:r>
              <a:rPr lang="ru-RU" sz="1450" dirty="0"/>
              <a:t>– дополнительные коэффициенты: </a:t>
            </a:r>
          </a:p>
          <a:p>
            <a:pPr marL="0" indent="0" algn="ctr">
              <a:buClrTx/>
              <a:buNone/>
            </a:pPr>
            <a:endParaRPr lang="ru-RU" sz="145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367762"/>
              </p:ext>
            </p:extLst>
          </p:nvPr>
        </p:nvGraphicFramePr>
        <p:xfrm>
          <a:off x="596685" y="1828801"/>
          <a:ext cx="10151390" cy="4145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347">
                  <a:extLst>
                    <a:ext uri="{9D8B030D-6E8A-4147-A177-3AD203B41FA5}">
                      <a16:colId xmlns:a16="http://schemas.microsoft.com/office/drawing/2014/main" val="2413605496"/>
                    </a:ext>
                  </a:extLst>
                </a:gridCol>
                <a:gridCol w="5885318">
                  <a:extLst>
                    <a:ext uri="{9D8B030D-6E8A-4147-A177-3AD203B41FA5}">
                      <a16:colId xmlns:a16="http://schemas.microsoft.com/office/drawing/2014/main" val="670525299"/>
                    </a:ext>
                  </a:extLst>
                </a:gridCol>
                <a:gridCol w="3528725">
                  <a:extLst>
                    <a:ext uri="{9D8B030D-6E8A-4147-A177-3AD203B41FA5}">
                      <a16:colId xmlns:a16="http://schemas.microsoft.com/office/drawing/2014/main" val="1357900347"/>
                    </a:ext>
                  </a:extLst>
                </a:gridCol>
              </a:tblGrid>
              <a:tr h="46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N п/п</a:t>
                      </a:r>
                      <a:endParaRPr lang="ru-RU" sz="14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>
                          <a:effectLst/>
                        </a:rPr>
                        <a:t>Дополнительные коэффициенты</a:t>
                      </a:r>
                      <a:endParaRPr lang="ru-RU" sz="14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50" b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b="1" dirty="0" err="1">
                          <a:effectLst/>
                        </a:rPr>
                        <a:t>U</a:t>
                      </a:r>
                      <a:r>
                        <a:rPr lang="ru-RU" sz="1450" b="1" baseline="-25000" dirty="0" err="1">
                          <a:effectLst/>
                        </a:rPr>
                        <a:t>д</a:t>
                      </a:r>
                      <a:endParaRPr lang="ru-RU" sz="14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extLst>
                  <a:ext uri="{0D108BD9-81ED-4DB2-BD59-A6C34878D82A}">
                    <a16:rowId xmlns:a16="http://schemas.microsoft.com/office/drawing/2014/main" val="163354894"/>
                  </a:ext>
                </a:extLst>
              </a:tr>
              <a:tr h="2825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1.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Наличие спецсредств у работника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0,05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b"/>
                </a:tc>
                <a:extLst>
                  <a:ext uri="{0D108BD9-81ED-4DB2-BD59-A6C34878D82A}">
                    <a16:rowId xmlns:a16="http://schemas.microsoft.com/office/drawing/2014/main" val="949589060"/>
                  </a:ext>
                </a:extLst>
              </a:tr>
              <a:tr h="46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2.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b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Наличие служебного оружия у работника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0,2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b"/>
                </a:tc>
                <a:extLst>
                  <a:ext uri="{0D108BD9-81ED-4DB2-BD59-A6C34878D82A}">
                    <a16:rowId xmlns:a16="http://schemas.microsoft.com/office/drawing/2014/main" val="2505194978"/>
                  </a:ext>
                </a:extLst>
              </a:tr>
              <a:tr h="465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3.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Обеспечение порядка в местах проведения массовых мероприятий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0,3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ctr"/>
                </a:tc>
                <a:extLst>
                  <a:ext uri="{0D108BD9-81ED-4DB2-BD59-A6C34878D82A}">
                    <a16:rowId xmlns:a16="http://schemas.microsoft.com/office/drawing/2014/main" val="2886723477"/>
                  </a:ext>
                </a:extLst>
              </a:tr>
              <a:tr h="112198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4.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Охрана объектов и (или) имущества, а также обеспечение </a:t>
                      </a:r>
                      <a:r>
                        <a:rPr lang="ru-RU" sz="1450" dirty="0" err="1">
                          <a:effectLst/>
                        </a:rPr>
                        <a:t>внутриобъектового</a:t>
                      </a:r>
                      <a:r>
                        <a:rPr lang="ru-RU" sz="1450" dirty="0">
                          <a:effectLst/>
                        </a:rPr>
                        <a:t> и пропускного режимов на объектах, в отношении которых установлены обязательные для выполнения требования к антитеррористической защищенности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0,1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ctr"/>
                </a:tc>
                <a:extLst>
                  <a:ext uri="{0D108BD9-81ED-4DB2-BD59-A6C34878D82A}">
                    <a16:rowId xmlns:a16="http://schemas.microsoft.com/office/drawing/2014/main" val="277259483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5.</a:t>
                      </a:r>
                      <a:endParaRPr lang="ru-RU" sz="14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Наличие допуска к государственной тайне работника и </a:t>
                      </a:r>
                      <a:r>
                        <a:rPr lang="ru-RU" sz="1450" dirty="0" err="1">
                          <a:effectLst/>
                        </a:rPr>
                        <a:t>режимно</a:t>
                      </a:r>
                      <a:r>
                        <a:rPr lang="ru-RU" sz="1450" dirty="0">
                          <a:effectLst/>
                        </a:rPr>
                        <a:t>-секретного подразделения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0,05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 anchor="ctr"/>
                </a:tc>
                <a:extLst>
                  <a:ext uri="{0D108BD9-81ED-4DB2-BD59-A6C34878D82A}">
                    <a16:rowId xmlns:a16="http://schemas.microsoft.com/office/drawing/2014/main" val="3038286461"/>
                  </a:ext>
                </a:extLst>
              </a:tr>
              <a:tr h="465136">
                <a:tc grid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При этом суммарное значение дополнительных коэффициентов не может превышать 0,35</a:t>
                      </a:r>
                      <a:endParaRPr lang="ru-RU" sz="14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0395" marR="30395" marT="50004" marB="50004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7563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4220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08462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7160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dirty="0">
                <a:solidFill>
                  <a:srgbClr val="FF0000"/>
                </a:solidFill>
              </a:rPr>
              <a:t>Расчет стоимости дополнительных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23" y="1538168"/>
            <a:ext cx="10790139" cy="5069304"/>
          </a:xfrm>
        </p:spPr>
        <p:txBody>
          <a:bodyPr>
            <a:noAutofit/>
          </a:bodyPr>
          <a:lstStyle/>
          <a:p>
            <a:pPr marL="0" indent="357188" algn="just">
              <a:buClrTx/>
              <a:buNone/>
            </a:pPr>
            <a:r>
              <a:rPr lang="ru-RU" sz="1500" dirty="0"/>
              <a:t>В случае закупки заказчиком дополнительных услуг (работ), их стоимость рассчитывается для каждой услуги (работы) отдельно (п.6 раздела II Приказа 45):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500" dirty="0"/>
              <a:t>Выполнение работ по проектированию, монтажу и эксплуатационному обслуживанию технических средств охраны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Перечень видов технических средств охраны, используемых для оказания услуг по охране объектов и (или) имущества на объектах с осуществлением работ по их проектированию, монтажу и эксплуатационному обслуживанию (ПП РФ от 23.06.2011 № 498):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Средства аудио- и видеонаблюдения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Технические средства охранной и охранно-пожарной сигнализации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Средства инженерно-технической защиты и контроля доступа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Технические средства обнаружения предметов и веществ, ограниченных в обороте</a:t>
            </a:r>
          </a:p>
          <a:p>
            <a:pPr algn="just">
              <a:buClrTx/>
              <a:buFont typeface="Wingdings" panose="05000000000000000000" pitchFamily="2" charset="2"/>
              <a:buChar char="ü"/>
            </a:pPr>
            <a:r>
              <a:rPr lang="ru-RU" sz="1500" dirty="0"/>
              <a:t>Технические средства мониторинга и навигации подвижных и стационарных объектов.</a:t>
            </a:r>
          </a:p>
        </p:txBody>
      </p:sp>
    </p:spTree>
    <p:extLst>
      <p:ext uri="{BB962C8B-B14F-4D97-AF65-F5344CB8AC3E}">
        <p14:creationId xmlns:p14="http://schemas.microsoft.com/office/powerpoint/2010/main" val="2982801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08462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0" y="888793"/>
            <a:ext cx="7266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Расчет стоимости дополнительных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23" y="1538168"/>
            <a:ext cx="10790139" cy="5069304"/>
          </a:xfrm>
        </p:spPr>
        <p:txBody>
          <a:bodyPr>
            <a:noAutofit/>
          </a:bodyPr>
          <a:lstStyle/>
          <a:p>
            <a:pPr marL="0" indent="357188" algn="just">
              <a:buClrTx/>
              <a:buNone/>
            </a:pPr>
            <a:r>
              <a:rPr lang="ru-RU" sz="1500" dirty="0"/>
              <a:t>В случае закупки заказчиком дополнительных услуг (работ), их стоимость рассчитывается для каждой услуги (работы) отдельно (п.6 раздела II Приказа 45):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500" dirty="0"/>
              <a:t>Принятие соответствующих мер реагирования на их сигнальную информацию: </a:t>
            </a:r>
          </a:p>
          <a:p>
            <a:pPr marL="0" indent="0" algn="ctr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ТСО</a:t>
            </a:r>
            <a:r>
              <a:rPr lang="ru-RU" sz="1500" dirty="0"/>
              <a:t> = С</a:t>
            </a:r>
            <a:r>
              <a:rPr lang="ru-RU" sz="1500" baseline="-25000" dirty="0"/>
              <a:t>Р</a:t>
            </a:r>
            <a:r>
              <a:rPr lang="ru-RU" sz="1500" dirty="0"/>
              <a:t> * К</a:t>
            </a:r>
            <a:r>
              <a:rPr lang="ru-RU" sz="1500" baseline="-25000" dirty="0"/>
              <a:t>Р</a:t>
            </a:r>
            <a:r>
              <a:rPr lang="ru-RU" sz="1500" dirty="0"/>
              <a:t> + С</a:t>
            </a:r>
            <a:r>
              <a:rPr lang="ru-RU" sz="1500" baseline="-25000" dirty="0"/>
              <a:t>П</a:t>
            </a:r>
            <a:r>
              <a:rPr lang="ru-RU" sz="1500" dirty="0"/>
              <a:t> * К</a:t>
            </a:r>
            <a:r>
              <a:rPr lang="ru-RU" sz="1500" baseline="-25000" dirty="0"/>
              <a:t>П</a:t>
            </a:r>
            <a:r>
              <a:rPr lang="ru-RU" sz="1500" dirty="0"/>
              <a:t> + С</a:t>
            </a:r>
            <a:r>
              <a:rPr lang="ru-RU" sz="1500" baseline="-25000" dirty="0"/>
              <a:t>ЭО</a:t>
            </a:r>
            <a:r>
              <a:rPr lang="ru-RU" sz="1500" dirty="0"/>
              <a:t> * К</a:t>
            </a:r>
            <a:r>
              <a:rPr lang="ru-RU" sz="1500" baseline="-25000" dirty="0"/>
              <a:t>ЭО</a:t>
            </a:r>
            <a:r>
              <a:rPr lang="ru-RU" sz="1500" dirty="0"/>
              <a:t> + С</a:t>
            </a:r>
            <a:r>
              <a:rPr lang="ru-RU" sz="1500" baseline="-25000" dirty="0"/>
              <a:t>М</a:t>
            </a:r>
            <a:r>
              <a:rPr lang="ru-RU" sz="1500" dirty="0"/>
              <a:t> * К</a:t>
            </a:r>
            <a:r>
              <a:rPr lang="ru-RU" sz="1500" baseline="-25000" dirty="0"/>
              <a:t>М</a:t>
            </a:r>
            <a:r>
              <a:rPr lang="ru-RU" sz="1500" dirty="0"/>
              <a:t> + С</a:t>
            </a:r>
            <a:r>
              <a:rPr lang="ru-RU" sz="1500" baseline="-25000" dirty="0"/>
              <a:t>О</a:t>
            </a:r>
            <a:r>
              <a:rPr lang="ru-RU" sz="1500" dirty="0"/>
              <a:t>, где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Р</a:t>
            </a:r>
            <a:r>
              <a:rPr lang="ru-RU" sz="1500" dirty="0"/>
              <a:t> - услуги по реагированию без учета НДС;</a:t>
            </a:r>
          </a:p>
          <a:p>
            <a:pPr marL="0" indent="0" algn="just">
              <a:buClrTx/>
              <a:buNone/>
            </a:pPr>
            <a:r>
              <a:rPr lang="ru-RU" sz="1500" dirty="0"/>
              <a:t>К</a:t>
            </a:r>
            <a:r>
              <a:rPr lang="ru-RU" sz="1500" baseline="-25000" dirty="0"/>
              <a:t>Р</a:t>
            </a:r>
            <a:r>
              <a:rPr lang="ru-RU" sz="1500" dirty="0"/>
              <a:t> - объем оказания услуг по реагированию, предусмотренный контрактом;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П</a:t>
            </a:r>
            <a:r>
              <a:rPr lang="ru-RU" sz="1500" dirty="0"/>
              <a:t> - работы по проектированию без учета НДС;</a:t>
            </a:r>
          </a:p>
          <a:p>
            <a:pPr marL="0" indent="0" algn="just">
              <a:buClrTx/>
              <a:buNone/>
            </a:pPr>
            <a:r>
              <a:rPr lang="ru-RU" sz="1500" dirty="0"/>
              <a:t>К</a:t>
            </a:r>
            <a:r>
              <a:rPr lang="ru-RU" sz="1500" baseline="-25000" dirty="0"/>
              <a:t>П</a:t>
            </a:r>
            <a:r>
              <a:rPr lang="ru-RU" sz="1500" dirty="0"/>
              <a:t> - объем выполнения работ по проектированию, предусмотренный контрактом;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ЭО</a:t>
            </a:r>
            <a:r>
              <a:rPr lang="ru-RU" sz="1500" dirty="0"/>
              <a:t> - услуги по эксплуатационному обслуживанию без учета НДС;</a:t>
            </a:r>
          </a:p>
          <a:p>
            <a:pPr marL="0" indent="0" algn="just">
              <a:buClrTx/>
              <a:buNone/>
            </a:pPr>
            <a:r>
              <a:rPr lang="ru-RU" sz="1500" dirty="0"/>
              <a:t>К</a:t>
            </a:r>
            <a:r>
              <a:rPr lang="ru-RU" sz="1500" baseline="-25000" dirty="0"/>
              <a:t>ЭО</a:t>
            </a:r>
            <a:r>
              <a:rPr lang="ru-RU" sz="1500" dirty="0"/>
              <a:t> - объем оказания услуг по эксплуатационному обслуживанию, предусмотренный контрактом;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М</a:t>
            </a:r>
            <a:r>
              <a:rPr lang="ru-RU" sz="1500" dirty="0"/>
              <a:t> - работы по монтажу без учета НДС;</a:t>
            </a:r>
          </a:p>
          <a:p>
            <a:pPr marL="0" indent="0" algn="just">
              <a:buClrTx/>
              <a:buNone/>
            </a:pPr>
            <a:r>
              <a:rPr lang="ru-RU" sz="1500" dirty="0"/>
              <a:t>К</a:t>
            </a:r>
            <a:r>
              <a:rPr lang="ru-RU" sz="1500" baseline="-25000" dirty="0"/>
              <a:t>М</a:t>
            </a:r>
            <a:r>
              <a:rPr lang="ru-RU" sz="1500" dirty="0"/>
              <a:t> - объем выполнения работ по монтажу, предусмотренный контрактом;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О</a:t>
            </a:r>
            <a:r>
              <a:rPr lang="ru-RU" sz="1500" dirty="0"/>
              <a:t> - цена оборудования технических средств охраны, поставляемого заказчику, в случае если поставка такого оборудования предусмотрена контрактом</a:t>
            </a:r>
            <a:r>
              <a:rPr lang="en-US" sz="1500" dirty="0"/>
              <a:t> </a:t>
            </a:r>
            <a:r>
              <a:rPr lang="ru-RU" sz="1500" dirty="0"/>
              <a:t>без учета НДС.</a:t>
            </a:r>
          </a:p>
          <a:p>
            <a:pPr marL="0" indent="0" algn="just">
              <a:buClrTx/>
              <a:buNone/>
            </a:pPr>
            <a:endParaRPr lang="ru-RU" sz="1500" dirty="0"/>
          </a:p>
          <a:p>
            <a:pPr marL="0" indent="0" algn="ctr">
              <a:buClrTx/>
              <a:buNone/>
            </a:pPr>
            <a:endParaRPr lang="ru-RU" sz="1500" dirty="0"/>
          </a:p>
          <a:p>
            <a:pPr algn="just">
              <a:buClrTx/>
              <a:buFont typeface="Wingdings" panose="05000000000000000000" pitchFamily="2" charset="2"/>
              <a:buChar char="q"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734751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08462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0" y="902045"/>
            <a:ext cx="7399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Расчет стоимости дополнительных услуг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323" y="1538168"/>
            <a:ext cx="10790139" cy="5069304"/>
          </a:xfrm>
        </p:spPr>
        <p:txBody>
          <a:bodyPr>
            <a:noAutofit/>
          </a:bodyPr>
          <a:lstStyle/>
          <a:p>
            <a:pPr marL="0" indent="357188" algn="just">
              <a:buClrTx/>
              <a:buNone/>
            </a:pPr>
            <a:r>
              <a:rPr lang="ru-RU" sz="1500" dirty="0"/>
              <a:t>В случае закупки заказчиком дополнительных услуг (работ), их стоимость рассчитывается для каждой услуги (работы) отдельно (п.6 раздела II Приказа 45):</a:t>
            </a:r>
            <a:endParaRPr lang="en-US" sz="1500" dirty="0"/>
          </a:p>
          <a:p>
            <a:pPr marL="0" indent="357188" algn="just">
              <a:buClrTx/>
              <a:buNone/>
            </a:pPr>
            <a:endParaRPr lang="ru-RU" sz="1500" dirty="0"/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500" dirty="0"/>
              <a:t>Стоимость оказания услуги по защите жизни и здоровья граждан рассчитывается по формуле:</a:t>
            </a:r>
          </a:p>
          <a:p>
            <a:pPr marL="0" indent="0" algn="ctr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ЗЖ</a:t>
            </a:r>
            <a:r>
              <a:rPr lang="ru-RU" sz="1500" dirty="0"/>
              <a:t> = С</a:t>
            </a:r>
            <a:r>
              <a:rPr lang="ru-RU" sz="1500" baseline="-25000" dirty="0"/>
              <a:t>ЕУ</a:t>
            </a:r>
            <a:r>
              <a:rPr lang="ru-RU" sz="1500" dirty="0"/>
              <a:t> * К</a:t>
            </a:r>
            <a:r>
              <a:rPr lang="ru-RU" sz="1500" baseline="-25000" dirty="0"/>
              <a:t>ЗЖ</a:t>
            </a:r>
            <a:r>
              <a:rPr lang="ru-RU" sz="1500" dirty="0"/>
              <a:t>,</a:t>
            </a:r>
            <a:r>
              <a:rPr lang="en-US" sz="1500" dirty="0"/>
              <a:t> </a:t>
            </a:r>
            <a:r>
              <a:rPr lang="ru-RU" sz="1500" dirty="0"/>
              <a:t>где:</a:t>
            </a:r>
          </a:p>
          <a:p>
            <a:pPr marL="0" indent="0" algn="just">
              <a:buClrTx/>
              <a:buNone/>
            </a:pPr>
            <a:r>
              <a:rPr lang="ru-RU" sz="1500" dirty="0"/>
              <a:t>С</a:t>
            </a:r>
            <a:r>
              <a:rPr lang="ru-RU" sz="1500" baseline="-25000" dirty="0"/>
              <a:t>ЕУ</a:t>
            </a:r>
            <a:r>
              <a:rPr lang="ru-RU" sz="1500" dirty="0"/>
              <a:t> - услуги по защите жизни и здоровья граждан</a:t>
            </a:r>
            <a:r>
              <a:rPr lang="en-US" sz="1500" dirty="0"/>
              <a:t> </a:t>
            </a:r>
            <a:r>
              <a:rPr lang="ru-RU" sz="1500" dirty="0"/>
              <a:t>без учета НДС;</a:t>
            </a:r>
          </a:p>
          <a:p>
            <a:pPr marL="0" indent="0" algn="just">
              <a:buClrTx/>
              <a:buNone/>
            </a:pPr>
            <a:r>
              <a:rPr lang="ru-RU" sz="1500" dirty="0"/>
              <a:t>К</a:t>
            </a:r>
            <a:r>
              <a:rPr lang="ru-RU" sz="1500" baseline="-25000" dirty="0"/>
              <a:t>ЗЖ</a:t>
            </a:r>
            <a:r>
              <a:rPr lang="ru-RU" sz="1500" dirty="0"/>
              <a:t> - объем оказания услуг по защите жизни и здоровья граждан, предусмотренный контрактом.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8293358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65406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264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Анализ рынка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296" y="1798738"/>
            <a:ext cx="10035152" cy="1418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НАПРАВЛЯЕТ запросы о предоставлении информации о стоимости охранных услуг </a:t>
            </a:r>
            <a:r>
              <a:rPr lang="ru-RU" b="1" i="1" dirty="0">
                <a:solidFill>
                  <a:schemeClr val="tx1"/>
                </a:solidFill>
              </a:rPr>
              <a:t>не менее чем 3 исполнителям</a:t>
            </a:r>
            <a:r>
              <a:rPr lang="ru-RU" dirty="0">
                <a:solidFill>
                  <a:schemeClr val="tx1"/>
                </a:solidFill>
              </a:rPr>
              <a:t>, оказывающим услуги, соответствующие предмету закупки, информация о которых имеется в свободном доступе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90976" y="1455281"/>
            <a:ext cx="6081793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7188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r>
              <a:rPr lang="ru-RU" sz="1500" b="1" spc="10" dirty="0">
                <a:solidFill>
                  <a:prstClr val="black"/>
                </a:solidFill>
              </a:rPr>
              <a:t>Для целей получения необходимой информации заказчик: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4296" y="3434249"/>
            <a:ext cx="10035152" cy="1418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ОСУЩЕСТВЛЯЕТ поиск </a:t>
            </a:r>
            <a:r>
              <a:rPr lang="ru-RU" b="1" i="1" dirty="0">
                <a:solidFill>
                  <a:schemeClr val="tx1"/>
                </a:solidFill>
              </a:rPr>
              <a:t>информации о стоимости </a:t>
            </a:r>
            <a:r>
              <a:rPr lang="ru-RU" dirty="0">
                <a:solidFill>
                  <a:schemeClr val="tx1"/>
                </a:solidFill>
              </a:rPr>
              <a:t>охранных услуг, соответствующих предмету закупки, </a:t>
            </a:r>
            <a:r>
              <a:rPr lang="ru-RU" b="1" i="1" dirty="0">
                <a:solidFill>
                  <a:schemeClr val="tx1"/>
                </a:solidFill>
              </a:rPr>
              <a:t>в реестре контрактов</a:t>
            </a:r>
            <a:r>
              <a:rPr lang="ru-RU" dirty="0">
                <a:solidFill>
                  <a:schemeClr val="tx1"/>
                </a:solidFill>
              </a:rPr>
              <a:t>, заключенных заказчиками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4296" y="5069760"/>
            <a:ext cx="10035152" cy="14180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 наличии возможности заказчик ВПРАВЕ РАЗМЕСТИТЬ запрос цен на охранные услуги в ЕИС</a:t>
            </a:r>
          </a:p>
        </p:txBody>
      </p:sp>
    </p:spTree>
    <p:extLst>
      <p:ext uri="{BB962C8B-B14F-4D97-AF65-F5344CB8AC3E}">
        <p14:creationId xmlns:p14="http://schemas.microsoft.com/office/powerpoint/2010/main" val="2879038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75503"/>
            <a:ext cx="10557164" cy="56529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264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Анализ рынка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33953" y="1806723"/>
            <a:ext cx="2895600" cy="859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Услуги по реагированию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63916" y="1276143"/>
            <a:ext cx="54922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Следующие случаи используется анализ рынка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56682" y="1823699"/>
            <a:ext cx="2895600" cy="8422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Работы по проектированию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86951" y="4343438"/>
            <a:ext cx="2895600" cy="848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Услуги по эксплуатационному обслуживанию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542081" y="2943091"/>
            <a:ext cx="8043619" cy="1020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Цена оборудования технических средств охраны, поставляемого заказчику (в случае если поставка такого оборудования предусмотрена контрактом)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60387" y="4343439"/>
            <a:ext cx="2895600" cy="848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Услуги по защите жизни и здоровья граждан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671662" y="1785230"/>
            <a:ext cx="2895600" cy="84808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Работы по монтажу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54983" y="5848656"/>
            <a:ext cx="108178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i="1" dirty="0">
                <a:solidFill>
                  <a:srgbClr val="0070C0"/>
                </a:solidFill>
              </a:rPr>
              <a:t>Расчет цены охранных услуг определяется </a:t>
            </a:r>
            <a:r>
              <a:rPr lang="ru-RU" sz="1400" b="1" i="1" dirty="0">
                <a:solidFill>
                  <a:srgbClr val="0070C0"/>
                </a:solidFill>
              </a:rPr>
              <a:t>КАК СРЕДНЕЕ АРИФМЕТИЧЕСКОЕ ОТ СТОИМОСТИ УСЛУГ</a:t>
            </a:r>
            <a:r>
              <a:rPr lang="ru-RU" sz="1400" i="1" dirty="0">
                <a:solidFill>
                  <a:srgbClr val="0070C0"/>
                </a:solidFill>
              </a:rPr>
              <a:t>, полученных</a:t>
            </a:r>
          </a:p>
          <a:p>
            <a:pPr algn="ctr"/>
            <a:r>
              <a:rPr lang="ru-RU" sz="1400" i="1" dirty="0">
                <a:solidFill>
                  <a:srgbClr val="0070C0"/>
                </a:solidFill>
              </a:rPr>
              <a:t>заказчиком по результатам поиска информации о стоимости услуг.</a:t>
            </a:r>
          </a:p>
        </p:txBody>
      </p:sp>
      <p:sp>
        <p:nvSpPr>
          <p:cNvPr id="22" name="Овал 21"/>
          <p:cNvSpPr/>
          <p:nvPr/>
        </p:nvSpPr>
        <p:spPr>
          <a:xfrm>
            <a:off x="8821119" y="565688"/>
            <a:ext cx="2089336" cy="10947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rgbClr val="0070C0"/>
                </a:solidFill>
              </a:rPr>
              <a:t>Все цены в расчет</a:t>
            </a:r>
          </a:p>
          <a:p>
            <a:pPr algn="ctr"/>
            <a:r>
              <a:rPr lang="ru-RU" sz="1400" i="1" dirty="0">
                <a:solidFill>
                  <a:srgbClr val="0070C0"/>
                </a:solidFill>
              </a:rPr>
              <a:t>берутся без НДС</a:t>
            </a:r>
          </a:p>
        </p:txBody>
      </p:sp>
    </p:spTree>
    <p:extLst>
      <p:ext uri="{BB962C8B-B14F-4D97-AF65-F5344CB8AC3E}">
        <p14:creationId xmlns:p14="http://schemas.microsoft.com/office/powerpoint/2010/main" val="34007327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0" y="44163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264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Анализ рынка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296" y="1798738"/>
            <a:ext cx="10035152" cy="37264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dirty="0">
                <a:solidFill>
                  <a:prstClr val="black"/>
                </a:solidFill>
              </a:rPr>
              <a:t>В целях определения однородности совокупности значений цен услуг, необходимо определить коэффициент вариации. Коэффициент вариации цены определяется по следующей формуле:                    где </a:t>
            </a:r>
          </a:p>
          <a:p>
            <a:pPr lvl="0"/>
            <a:endParaRPr lang="ru-RU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V – </a:t>
            </a:r>
            <a:r>
              <a:rPr lang="ru-RU" dirty="0">
                <a:solidFill>
                  <a:prstClr val="black"/>
                </a:solidFill>
              </a:rPr>
              <a:t>коэффициент вариации в %;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</a:rPr>
              <a:t>    – среднеарифметическая цена единицы товара, работы, услуги; 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</a:rPr>
              <a:t>    – среднеквадратичное отклонение, рассчитывается по формуле:</a:t>
            </a:r>
          </a:p>
          <a:p>
            <a:pPr lvl="0">
              <a:lnSpc>
                <a:spcPct val="150000"/>
              </a:lnSpc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где</a:t>
            </a:r>
          </a:p>
          <a:p>
            <a:pPr lvl="0">
              <a:lnSpc>
                <a:spcPct val="150000"/>
              </a:lnSpc>
            </a:pPr>
            <a:r>
              <a:rPr lang="ru-RU" dirty="0" err="1">
                <a:solidFill>
                  <a:prstClr val="black"/>
                </a:solidFill>
              </a:rPr>
              <a:t>ц</a:t>
            </a:r>
            <a:r>
              <a:rPr lang="ru-RU" baseline="-25000" dirty="0" err="1">
                <a:solidFill>
                  <a:prstClr val="black"/>
                </a:solidFill>
              </a:rPr>
              <a:t>i</a:t>
            </a:r>
            <a:r>
              <a:rPr lang="ru-RU" dirty="0">
                <a:solidFill>
                  <a:prstClr val="black"/>
                </a:solidFill>
              </a:rPr>
              <a:t> - цена услуги, указанная в источнике с номером i;</a:t>
            </a:r>
          </a:p>
          <a:p>
            <a:pPr lvl="0">
              <a:lnSpc>
                <a:spcPct val="150000"/>
              </a:lnSpc>
            </a:pPr>
            <a:r>
              <a:rPr lang="ru-RU" dirty="0">
                <a:solidFill>
                  <a:prstClr val="black"/>
                </a:solidFill>
              </a:rPr>
              <a:t>n - количество значений, используемых в расчете.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46287" y="1455281"/>
            <a:ext cx="3571170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7188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r>
              <a:rPr lang="ru-RU" sz="1500" b="1" spc="10" dirty="0">
                <a:solidFill>
                  <a:prstClr val="black"/>
                </a:solidFill>
              </a:rPr>
              <a:t>Расчет коэффициента вариации</a:t>
            </a:r>
            <a:endParaRPr kumimoji="0" lang="ru-RU" sz="1500" b="1" i="0" u="none" strike="noStrike" kern="1200" cap="none" spc="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7959" y="2320141"/>
            <a:ext cx="1103472" cy="5730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544" y="3460464"/>
            <a:ext cx="299637" cy="40295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369" y="3916368"/>
            <a:ext cx="320812" cy="30893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3695" y="3801745"/>
            <a:ext cx="1377815" cy="621846"/>
          </a:xfrm>
          <a:prstGeom prst="rect">
            <a:avLst/>
          </a:prstGeom>
        </p:spPr>
      </p:pic>
      <p:sp>
        <p:nvSpPr>
          <p:cNvPr id="11" name="Скругленный прямоугольник 10"/>
          <p:cNvSpPr/>
          <p:nvPr/>
        </p:nvSpPr>
        <p:spPr>
          <a:xfrm>
            <a:off x="614296" y="5656881"/>
            <a:ext cx="10035152" cy="9531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</a:rPr>
              <a:t>Совокупность значений, используемых в расчете, при определении цены услуги </a:t>
            </a:r>
            <a:r>
              <a:rPr lang="ru-RU" sz="1400" b="1" i="1" dirty="0">
                <a:solidFill>
                  <a:schemeClr val="tx1"/>
                </a:solidFill>
              </a:rPr>
              <a:t>считается неоднородной, </a:t>
            </a:r>
            <a:r>
              <a:rPr lang="ru-RU" sz="1400" dirty="0">
                <a:solidFill>
                  <a:schemeClr val="tx1"/>
                </a:solidFill>
              </a:rPr>
              <a:t>если коэффициент вариации цены </a:t>
            </a:r>
            <a:r>
              <a:rPr lang="ru-RU" sz="1400" b="1" i="1" dirty="0">
                <a:solidFill>
                  <a:schemeClr val="tx1"/>
                </a:solidFill>
              </a:rPr>
              <a:t>превышает 15%. </a:t>
            </a:r>
            <a:r>
              <a:rPr lang="ru-RU" sz="1400" dirty="0">
                <a:solidFill>
                  <a:schemeClr val="tx1"/>
                </a:solidFill>
              </a:rPr>
              <a:t>В этом случае необходимо провести дополнительные мероприятия в целях увеличения количества информации о ценах услуг, используемой в расчетах.</a:t>
            </a:r>
          </a:p>
        </p:txBody>
      </p:sp>
    </p:spTree>
    <p:extLst>
      <p:ext uri="{BB962C8B-B14F-4D97-AF65-F5344CB8AC3E}">
        <p14:creationId xmlns:p14="http://schemas.microsoft.com/office/powerpoint/2010/main" val="1155961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00124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2645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Анализ рынка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31617" y="1267636"/>
            <a:ext cx="4200509" cy="3116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357188" algn="just" defTabSz="914400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SzPct val="80000"/>
            </a:pPr>
            <a:r>
              <a:rPr lang="ru-RU" sz="1500" b="1" spc="10" dirty="0">
                <a:solidFill>
                  <a:prstClr val="black"/>
                </a:solidFill>
              </a:rPr>
              <a:t>Требования к содержанию запроса цен</a:t>
            </a:r>
            <a:endParaRPr kumimoji="0" lang="ru-RU" sz="1500" b="1" i="0" u="none" strike="noStrike" kern="1200" cap="none" spc="1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739" y="1729301"/>
            <a:ext cx="11050292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/>
              <a:t>Описание объекта закупки с указанием 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единиц измерения объема товара, работы, услуги в случае заключения контракта по цене за единицу товара, работы, услуги,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адресов оказания охранных услуг;</a:t>
            </a:r>
          </a:p>
          <a:p>
            <a:pPr algn="just"/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/>
              <a:t>Основные условия исполнения контракта, заключаемого по результатам закупки, включая: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требования к порядку оказания услуги,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предполагаемые сроки проведения закупки,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сроки оказания услуги,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sz="1700" dirty="0"/>
              <a:t>срок действия контракта;</a:t>
            </a:r>
          </a:p>
          <a:p>
            <a:pPr algn="just"/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/>
              <a:t>Сроки предоставления информации о стоимости услуг;</a:t>
            </a:r>
          </a:p>
          <a:p>
            <a:pPr algn="just"/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/>
              <a:t>Информацию о том, что проведение указанной процедуры сбора информации не влечет за собой возникновение каких-либо обязательств заказчика;</a:t>
            </a:r>
          </a:p>
          <a:p>
            <a:pPr algn="just"/>
            <a:endParaRPr lang="ru-RU" sz="17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700" dirty="0"/>
              <a:t>указание на то, что из ответа на запрос должна однозначно определяться стоимость единицы услуги (в случае если объем подлежащих оказанию услуг невозможно определить и закупка осуществляется по цене за единицу услуги).</a:t>
            </a:r>
          </a:p>
        </p:txBody>
      </p:sp>
    </p:spTree>
    <p:extLst>
      <p:ext uri="{BB962C8B-B14F-4D97-AF65-F5344CB8AC3E}">
        <p14:creationId xmlns:p14="http://schemas.microsoft.com/office/powerpoint/2010/main" val="1425388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939" y="3429000"/>
            <a:ext cx="9066068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5000" b="1" i="1" dirty="0"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33856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6895" y="159361"/>
            <a:ext cx="9105900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 порядке расчета НМЦК для закупок охранных услуг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3876" y="983212"/>
            <a:ext cx="10785231" cy="19147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соответствии с частью 22 статьи 22 Закона 44-ФЗ Правительство РФ вправе определить сферы деятельности, в которых при осуществлении закупок устанавливается порядок определения НМЦК, цены контракта, заключаемого с единственным поставщиком, начальной цены единицы товара, работы, услуги и федеральные органы исполнительной власти, уполномоченные устанавливать такой порядок.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5494175" y="2977661"/>
            <a:ext cx="484632" cy="3282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43876" y="3385587"/>
            <a:ext cx="10785231" cy="13208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Постановлением Правительства РФ от 8 мая 2020 г. № 645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установлено, что при осуществлении закупок охранных услуг порядок определения НМЦК устанавливается Федеральной службой войск национальной гвардии Российской Федерации по согласованию с Минфином России</a:t>
            </a:r>
          </a:p>
        </p:txBody>
      </p:sp>
      <p:sp>
        <p:nvSpPr>
          <p:cNvPr id="11" name="Стрелка вниз 10"/>
          <p:cNvSpPr/>
          <p:nvPr/>
        </p:nvSpPr>
        <p:spPr>
          <a:xfrm>
            <a:off x="5494175" y="4786067"/>
            <a:ext cx="484632" cy="407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43875" y="5273672"/>
            <a:ext cx="10785231" cy="14241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Приказом Росгвардии от 15 февраля 2021 г. № 45 </a:t>
            </a:r>
          </a:p>
          <a:p>
            <a:pPr algn="ctr"/>
            <a:r>
              <a:rPr lang="ru-RU" dirty="0">
                <a:solidFill>
                  <a:schemeClr val="tx1"/>
                </a:solidFill>
              </a:rPr>
              <a:t>утвержден Порядок определения товара, работы, услуги при осуществлении закупок охранных услуг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  <a:p>
            <a:pPr algn="ctr"/>
            <a:r>
              <a:rPr lang="ru-RU" dirty="0">
                <a:solidFill>
                  <a:schemeClr val="tx1"/>
                </a:solidFill>
              </a:rPr>
              <a:t>Действует с 9 мая 2021 г.</a:t>
            </a:r>
          </a:p>
        </p:txBody>
      </p:sp>
    </p:spTree>
    <p:extLst>
      <p:ext uri="{BB962C8B-B14F-4D97-AF65-F5344CB8AC3E}">
        <p14:creationId xmlns:p14="http://schemas.microsoft.com/office/powerpoint/2010/main" val="286878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1587" y="264259"/>
            <a:ext cx="9363075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Применение Порядка определения НМЦК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89168" y="883384"/>
            <a:ext cx="39780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Распространяется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34459" y="5069710"/>
            <a:ext cx="440380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/>
              <a:t>Не распространяется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9168" y="1414585"/>
            <a:ext cx="1038664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Порядок устанавливает единые правила расчета НМЦК, цену контракта с единственным исполнителем, начальную цену единицы ТРУ при закупках охранных услуг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9168" y="5627224"/>
            <a:ext cx="1038664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на закупки  охранных услуг по п. 2 ч. 1 ст. 93 Закона № 44-ФЗ </a:t>
            </a:r>
          </a:p>
          <a:p>
            <a:pPr algn="ctr"/>
            <a:r>
              <a:rPr lang="ru-RU" i="1" dirty="0">
                <a:solidFill>
                  <a:schemeClr val="tx1"/>
                </a:solidFill>
              </a:rPr>
              <a:t>(осуществление закупки для государственных нужд у единственного поставщика  определенного НПА Президента РФ, Правительства РФ)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9168" y="3852983"/>
            <a:ext cx="1038664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Порядок устанавливает правила определения НМЦК для объектов, на которые частная охранная деятельность НЕ распространяется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9168" y="2633784"/>
            <a:ext cx="1038664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Порядок устанавливает правила определения НМЦК для объектов, на которые частная охранная деятельность распространяется</a:t>
            </a:r>
          </a:p>
        </p:txBody>
      </p:sp>
    </p:spTree>
    <p:extLst>
      <p:ext uri="{BB962C8B-B14F-4D97-AF65-F5344CB8AC3E}">
        <p14:creationId xmlns:p14="http://schemas.microsoft.com/office/powerpoint/2010/main" val="3019602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088" y="0"/>
            <a:ext cx="9363075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Применение Порядка определения НМЦК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3472" y="619125"/>
            <a:ext cx="107558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Перечень объектов, на которые частная охранная деятельность не распространяется </a:t>
            </a:r>
          </a:p>
          <a:p>
            <a:pPr algn="ctr"/>
            <a:r>
              <a:rPr lang="ru-RU" b="1" dirty="0"/>
              <a:t>(ПП РФ от 14.08.1992 № 587)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51593" y="1265456"/>
            <a:ext cx="10779582" cy="5670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Здания (помещения), строения, сооружения, прилегающие к ним территории и акватории федеральных органов  законодательной и исполнительной власти (за исключением зданий (помещений), строений, сооружений, прилегающих к ним  территорий Управления делами Президента РФ, территориальных органов Федеральной налоговой службы), иных  государственных органов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Объекты, занимаемые федеральными судами, конституционными (уставными) судами и мировыми судьями субъектов 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Объекты, занимаемые Судебным департаментом при Верховном Суде Российской Федерации, управлениями (отделами)  Судебного департамента в субъектах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органов прокуратуры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следственных органов Следственного комитета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дипломатических представительств, в том числе посольств и консульских учреждений и приравненных к ним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представительств международных организаций.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общероссийских и региональных государственных телевизионных и радиовещательных организаций, технические  центры Российской телевизионной и радиовещательной сети, телевизионный технический центр "Останкино",  радиотелевизионный передающий центр (г. Казань), объекты Информационного телеграфного агентства России (ИТАР-ТАСС),  федерального государственного унитарного предприятия "Международное информационное агентство "Россия сегодня".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Административные здания центрального аппарата, территориальных учреждений, расчетно-кассовых и кассовых центров,  Центрального хранилища, информационно-вычислительных подразделений, полевых учреждений Центрального банка  Российской Федерации.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по производству и хранению государственных наград, монет, денежных знаков и защищенной полиграфической  продукции.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Объекты Федерального агентства по государственным резервам.</a:t>
            </a:r>
          </a:p>
          <a:p>
            <a:pPr indent="534988" algn="just" defTabSz="91440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defRPr/>
            </a:pPr>
            <a:r>
              <a:rPr lang="ru-RU" sz="1400" dirty="0">
                <a:latin typeface="Century" panose="02040604050505020304" pitchFamily="18" charset="0"/>
              </a:rPr>
              <a:t>Аэропорты и объекты их инфраструктуры </a:t>
            </a:r>
            <a:r>
              <a:rPr lang="ru-RU" sz="1400" dirty="0" err="1">
                <a:latin typeface="Century" panose="02040604050505020304" pitchFamily="18" charset="0"/>
              </a:rPr>
              <a:t>идр</a:t>
            </a:r>
            <a:r>
              <a:rPr lang="ru-RU" sz="1400" dirty="0">
                <a:latin typeface="Century" panose="020406040505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8356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1749" y="85085"/>
            <a:ext cx="9105900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i="1" dirty="0">
                <a:cs typeface="Times New Roman" panose="02020603050405020304" pitchFamily="18" charset="0"/>
              </a:rPr>
              <a:t> Определение НМЦК при осуществлении закупок охранных услуг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32237" y="770051"/>
            <a:ext cx="30139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Формула расчета НМЦК:</a:t>
            </a:r>
          </a:p>
        </p:txBody>
      </p:sp>
      <p:pic>
        <p:nvPicPr>
          <p:cNvPr id="9" name="Рисунок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532" y="704210"/>
            <a:ext cx="5703447" cy="5010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Скругленный прямоугольник 6"/>
          <p:cNvSpPr/>
          <p:nvPr/>
        </p:nvSpPr>
        <p:spPr>
          <a:xfrm>
            <a:off x="80211" y="1323334"/>
            <a:ext cx="11134866" cy="55346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Си</a:t>
            </a:r>
            <a:r>
              <a:rPr lang="ru-RU" sz="1400" dirty="0">
                <a:solidFill>
                  <a:schemeClr val="tx1"/>
                </a:solidFill>
              </a:rPr>
              <a:t> - прямые затраты на часовую работу и-</a:t>
            </a:r>
            <a:r>
              <a:rPr lang="ru-RU" sz="1400" dirty="0" err="1">
                <a:solidFill>
                  <a:schemeClr val="tx1"/>
                </a:solidFill>
              </a:rPr>
              <a:t>го</a:t>
            </a:r>
            <a:r>
              <a:rPr lang="ru-RU" sz="1400" dirty="0">
                <a:solidFill>
                  <a:schemeClr val="tx1"/>
                </a:solidFill>
              </a:rPr>
              <a:t> поста охраны в составе одного работника в смене в рублях, которые определяются как общая стоимость часа работы одного работника на одном посту охраны с учетом корректирующих коэффициентов;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Ки</a:t>
            </a:r>
            <a:r>
              <a:rPr lang="ru-RU" sz="1400" dirty="0">
                <a:solidFill>
                  <a:schemeClr val="tx1"/>
                </a:solidFill>
              </a:rPr>
              <a:t> - количество часов работы работника по контракту на и-ом посту охраны;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КР</a:t>
            </a:r>
            <a:r>
              <a:rPr lang="ru-RU" sz="1400" dirty="0">
                <a:solidFill>
                  <a:schemeClr val="tx1"/>
                </a:solidFill>
              </a:rPr>
              <a:t> - косвенные расходы, устанавливаются в размере 20% от общей суммы всех прямых затрат и рассчитываются по формуле: 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П</a:t>
            </a:r>
            <a:r>
              <a:rPr lang="ru-RU" sz="1400" dirty="0">
                <a:solidFill>
                  <a:schemeClr val="tx1"/>
                </a:solidFill>
              </a:rPr>
              <a:t> - прибыль. Определяется на основании среднеотраслевых показателей рентабельности продукции (услуги) за предшествующий год по данным ФНС России (в случае отсутствия официальных сведений по указанному показателю в рассматриваемой отрасли принимается равной 5%) и рассчитывается по формуле:                                               </a:t>
            </a:r>
            <a:r>
              <a:rPr lang="ru-RU" sz="1400" i="1" dirty="0">
                <a:solidFill>
                  <a:schemeClr val="tx1"/>
                </a:solidFill>
              </a:rPr>
              <a:t>Сайт ФНС - Таблица «Рентабельность проданных товаров, продукции, работ, услуг и рентабельность активов организаций по видам экономической деятельности, в процентах» https://www.nalog.gov.ru/rn77/taxation/reference_work/conception_vnp/, </a:t>
            </a:r>
            <a:r>
              <a:rPr lang="ru-RU" sz="1400" dirty="0">
                <a:solidFill>
                  <a:schemeClr val="tx1"/>
                </a:solidFill>
              </a:rPr>
              <a:t>охраны там нет, поэтому прибыль берем 5%;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и</a:t>
            </a:r>
            <a:r>
              <a:rPr lang="ru-RU" sz="1400" dirty="0">
                <a:solidFill>
                  <a:schemeClr val="tx1"/>
                </a:solidFill>
              </a:rPr>
              <a:t> - идентификатор или номер поста охраны по контракту, в отношении которого производится расчет прямых затрат;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n</a:t>
            </a:r>
            <a:r>
              <a:rPr lang="ru-RU" sz="1400" dirty="0">
                <a:solidFill>
                  <a:schemeClr val="tx1"/>
                </a:solidFill>
              </a:rPr>
              <a:t> - количество требуемых постов охраны по контракту </a:t>
            </a:r>
            <a:r>
              <a:rPr lang="ru-RU" sz="1400" i="1" dirty="0">
                <a:solidFill>
                  <a:schemeClr val="tx1"/>
                </a:solidFill>
              </a:rPr>
              <a:t>(по умолчанию для расчета принимается, что на одном посту охраны работает один работник в смене, в случае наличия на одном посту охраны двух и более работников в смене расчет производится для каждого работника отдельно, максимальная продолжительность режима работы поста охраны 24 часа, минимальная - 3 часа)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Iинфл</a:t>
            </a:r>
            <a:r>
              <a:rPr lang="ru-RU" sz="1400" dirty="0">
                <a:solidFill>
                  <a:schemeClr val="tx1"/>
                </a:solidFill>
              </a:rPr>
              <a:t> - индекс потребительских цен на прочие услуги </a:t>
            </a:r>
            <a:r>
              <a:rPr lang="ru-RU" sz="1400" i="1" dirty="0">
                <a:solidFill>
                  <a:schemeClr val="tx1"/>
                </a:solidFill>
              </a:rPr>
              <a:t>(если расчет НМЦК и начало срока действия контракта приходятся на один год, то для этого года срока действия контракта значение принимается равным единице);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С</a:t>
            </a:r>
            <a:r>
              <a:rPr lang="ru-RU" sz="1400" b="1" i="1" baseline="-25000" dirty="0">
                <a:solidFill>
                  <a:schemeClr val="tx1"/>
                </a:solidFill>
              </a:rPr>
              <a:t>ТСО</a:t>
            </a:r>
            <a:r>
              <a:rPr lang="ru-RU" sz="1400" b="1" i="1" dirty="0">
                <a:solidFill>
                  <a:schemeClr val="tx1"/>
                </a:solidFill>
              </a:rPr>
              <a:t> </a:t>
            </a:r>
            <a:r>
              <a:rPr lang="ru-RU" sz="1400" dirty="0">
                <a:solidFill>
                  <a:schemeClr val="tx1"/>
                </a:solidFill>
              </a:rPr>
              <a:t>- осуществление работ по проектированию, монтажу и эксплуатационному обслуживанию технических средств охраны, и (или) принятие соответствующих мер реагирования на их сигнальную информацию (без учета НДС) </a:t>
            </a:r>
            <a:r>
              <a:rPr lang="ru-RU" sz="1400" i="1" dirty="0">
                <a:solidFill>
                  <a:schemeClr val="tx1"/>
                </a:solidFill>
              </a:rPr>
              <a:t>(если есть потребность в услуге)</a:t>
            </a:r>
            <a:r>
              <a:rPr lang="ru-RU" sz="1400" dirty="0">
                <a:solidFill>
                  <a:schemeClr val="tx1"/>
                </a:solidFill>
              </a:rPr>
              <a:t>;</a:t>
            </a:r>
          </a:p>
          <a:p>
            <a:pPr indent="449263" algn="just">
              <a:buFont typeface="Arial" panose="020B0604020202020204" pitchFamily="34" charset="0"/>
              <a:buChar char="•"/>
            </a:pPr>
            <a:r>
              <a:rPr lang="ru-RU" sz="1400" b="1" i="1" dirty="0">
                <a:solidFill>
                  <a:schemeClr val="tx1"/>
                </a:solidFill>
              </a:rPr>
              <a:t>С</a:t>
            </a:r>
            <a:r>
              <a:rPr lang="ru-RU" sz="1400" b="1" i="1" baseline="-25000" dirty="0">
                <a:solidFill>
                  <a:schemeClr val="tx1"/>
                </a:solidFill>
              </a:rPr>
              <a:t>ЗЖ</a:t>
            </a:r>
            <a:r>
              <a:rPr lang="ru-RU" sz="1400" dirty="0">
                <a:solidFill>
                  <a:schemeClr val="tx1"/>
                </a:solidFill>
              </a:rPr>
              <a:t> - услуги по защите жизни и здоровья граждан (без учета НДС) </a:t>
            </a:r>
            <a:r>
              <a:rPr lang="ru-RU" sz="1400" i="1" dirty="0">
                <a:solidFill>
                  <a:schemeClr val="tx1"/>
                </a:solidFill>
              </a:rPr>
              <a:t>(если есть потребность в услуге).</a:t>
            </a:r>
          </a:p>
          <a:p>
            <a:endParaRPr lang="ru-RU" sz="1400" dirty="0">
              <a:solidFill>
                <a:schemeClr val="tx1"/>
              </a:solidFill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749" y="2444417"/>
            <a:ext cx="1757045" cy="325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4553" y="3089878"/>
            <a:ext cx="2237426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216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282920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902045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291" y="1588170"/>
            <a:ext cx="10557164" cy="4351337"/>
          </a:xfrm>
        </p:spPr>
        <p:txBody>
          <a:bodyPr/>
          <a:lstStyle/>
          <a:p>
            <a:pPr marL="0" indent="449263" algn="just">
              <a:buNone/>
            </a:pPr>
            <a:r>
              <a:rPr lang="ru-RU" dirty="0"/>
              <a:t>Определяются как общая стоимость часа работы одного работника на одном посту охраны с учетом корректирующих коэффициентов: </a:t>
            </a:r>
          </a:p>
          <a:p>
            <a:pPr marL="0" indent="0" algn="r">
              <a:buNone/>
            </a:pPr>
            <a:r>
              <a:rPr lang="ru-RU" dirty="0"/>
              <a:t>Си = (БЗП + Дн + </a:t>
            </a:r>
            <a:r>
              <a:rPr lang="ru-RU" dirty="0" err="1"/>
              <a:t>Двп</a:t>
            </a:r>
            <a:r>
              <a:rPr lang="ru-RU" dirty="0"/>
              <a:t> + </a:t>
            </a:r>
            <a:r>
              <a:rPr lang="ru-RU" dirty="0" err="1"/>
              <a:t>Дрк</a:t>
            </a:r>
            <a:r>
              <a:rPr lang="ru-RU" dirty="0"/>
              <a:t> + РО + СВ) * U</a:t>
            </a:r>
          </a:p>
          <a:p>
            <a:pPr marL="0" indent="449263" algn="just">
              <a:buNone/>
            </a:pPr>
            <a:r>
              <a:rPr lang="ru-RU" b="1" dirty="0"/>
              <a:t>Только для следующих видов охранных услуг: </a:t>
            </a:r>
          </a:p>
          <a:p>
            <a:pPr marL="1612900" indent="360363" algn="just">
              <a:buFont typeface="Wingdings" panose="05000000000000000000" pitchFamily="2" charset="2"/>
              <a:buChar char="q"/>
            </a:pPr>
            <a:r>
              <a:rPr lang="ru-RU" dirty="0"/>
              <a:t>охрана объектов и (или) имущества (в том числе при его транспортировке);</a:t>
            </a:r>
          </a:p>
          <a:p>
            <a:pPr marL="1612900" indent="360363" algn="just">
              <a:buFont typeface="Wingdings" panose="05000000000000000000" pitchFamily="2" charset="2"/>
              <a:buChar char="q"/>
            </a:pPr>
            <a:r>
              <a:rPr lang="ru-RU" dirty="0"/>
              <a:t> обеспечение порядка в местах проведения массовых мероприятий; </a:t>
            </a:r>
          </a:p>
          <a:p>
            <a:pPr marL="1612900" indent="360363" algn="just">
              <a:buFont typeface="Wingdings" panose="05000000000000000000" pitchFamily="2" charset="2"/>
              <a:buChar char="q"/>
            </a:pPr>
            <a:r>
              <a:rPr lang="ru-RU" dirty="0"/>
              <a:t>обеспечение </a:t>
            </a:r>
            <a:r>
              <a:rPr lang="ru-RU" dirty="0" err="1"/>
              <a:t>внутриобъектового</a:t>
            </a:r>
            <a:r>
              <a:rPr lang="ru-RU" dirty="0"/>
              <a:t> и пропускного режимов на объектах;</a:t>
            </a:r>
          </a:p>
          <a:p>
            <a:pPr marL="1612900" indent="360363" algn="just">
              <a:buFont typeface="Wingdings" panose="05000000000000000000" pitchFamily="2" charset="2"/>
              <a:buChar char="q"/>
            </a:pPr>
            <a:r>
              <a:rPr lang="ru-RU" dirty="0"/>
              <a:t>охрана объектов и (или) имущества, а также обеспечение </a:t>
            </a:r>
            <a:r>
              <a:rPr lang="ru-RU" dirty="0" err="1"/>
              <a:t>внутриобъектового</a:t>
            </a:r>
            <a:r>
              <a:rPr lang="ru-RU" dirty="0"/>
              <a:t> и пропускного режимов на объектах, в отношении которых установлены обязательные для выполнения требования к антитеррористической защищенности.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5351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52087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671212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6" y="1132877"/>
            <a:ext cx="10790139" cy="5069304"/>
          </a:xfrm>
        </p:spPr>
        <p:txBody>
          <a:bodyPr>
            <a:noAutofit/>
          </a:bodyPr>
          <a:lstStyle/>
          <a:p>
            <a:pPr marL="0" indent="449263" algn="just">
              <a:buNone/>
            </a:pPr>
            <a:r>
              <a:rPr lang="ru-RU" sz="1450" dirty="0"/>
              <a:t>Расчет прямых затрат производится по формуле: Си = (БЗП + Дн + </a:t>
            </a:r>
            <a:r>
              <a:rPr lang="ru-RU" sz="1450" dirty="0" err="1"/>
              <a:t>Двп</a:t>
            </a:r>
            <a:r>
              <a:rPr lang="ru-RU" sz="1450" dirty="0"/>
              <a:t> + </a:t>
            </a:r>
            <a:r>
              <a:rPr lang="ru-RU" sz="1450" dirty="0" err="1"/>
              <a:t>Дрк</a:t>
            </a:r>
            <a:r>
              <a:rPr lang="ru-RU" sz="1450" dirty="0"/>
              <a:t> + РО + СВ) * U, </a:t>
            </a:r>
          </a:p>
          <a:p>
            <a:pPr marL="0" indent="449263" algn="just">
              <a:buClrTx/>
              <a:buFont typeface="Wingdings" panose="05000000000000000000" pitchFamily="2" charset="2"/>
              <a:buChar char="Ø"/>
            </a:pPr>
            <a:r>
              <a:rPr lang="ru-RU" sz="1450" b="1" i="1" dirty="0"/>
              <a:t>БЗП</a:t>
            </a:r>
            <a:r>
              <a:rPr lang="ru-RU" sz="1450" dirty="0"/>
              <a:t> - базовая заработная плата работника (рублей/час), которая рассчитывается по формуле: БЗП=МРОТ/СНР</a:t>
            </a:r>
          </a:p>
          <a:p>
            <a:pPr marL="0" indent="449263" algn="just">
              <a:buClrTx/>
              <a:buFont typeface="Wingdings" panose="05000000000000000000" pitchFamily="2" charset="2"/>
              <a:buChar char="Ø"/>
            </a:pPr>
            <a:r>
              <a:rPr lang="ru-RU" sz="1450" b="1" i="1" dirty="0"/>
              <a:t>МРОТ </a:t>
            </a:r>
            <a:r>
              <a:rPr lang="ru-RU" sz="1450" dirty="0"/>
              <a:t>- минимальный размер оплаты труда, установленный на дату расчета НМЦК в соответствии со статьей 133 ТК РФ. При отсутствии на территории соответствующего субъекта Российской Федерации регионального соглашения, заключенного в рамках реализации статьи 47 ТК РФ, используется значение МРОТ в соответствии с Законом № 82-ФЗ «О минимальном размере оплаты труда»;</a:t>
            </a:r>
          </a:p>
          <a:p>
            <a:pPr marL="0" indent="449263" algn="just">
              <a:buClrTx/>
              <a:buFont typeface="Wingdings" panose="05000000000000000000" pitchFamily="2" charset="2"/>
              <a:buChar char="Ø"/>
            </a:pPr>
            <a:r>
              <a:rPr lang="ru-RU" sz="1450" b="1" i="1" dirty="0"/>
              <a:t>СНР </a:t>
            </a:r>
            <a:r>
              <a:rPr lang="ru-RU" sz="1450" dirty="0"/>
              <a:t>- среднемесячное количество рабочих часов одного работника поста охраны. Определяется по производственному календарю (для 40-часовой пятидневной рабочей недели) на год, в котором производится расчет НМЦК;</a:t>
            </a:r>
          </a:p>
          <a:p>
            <a:pPr marL="0" indent="449263" algn="just">
              <a:buClrTx/>
              <a:buFont typeface="Wingdings" panose="05000000000000000000" pitchFamily="2" charset="2"/>
              <a:buChar char="Ø"/>
            </a:pPr>
            <a:r>
              <a:rPr lang="ru-RU" sz="1450" b="1" i="1" dirty="0"/>
              <a:t>Дн</a:t>
            </a:r>
            <a:r>
              <a:rPr lang="ru-RU" sz="1450" dirty="0"/>
              <a:t> - доплата за работу в ночное время, порядок и размер которой установлены Постановлением Правительства РФ от 22.07.2008 №554. Определяется по производственному календарю (для 40-часовой пятидневной рабочей недели) на год, в котором производится расчет НМЦК. Не применяется в случае отсутствия режима работы поста охраны в ночное время;</a:t>
            </a:r>
          </a:p>
          <a:p>
            <a:pPr marL="0" indent="449263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50" b="1" i="1" dirty="0" err="1"/>
              <a:t>Двп</a:t>
            </a:r>
            <a:r>
              <a:rPr lang="ru-RU" sz="1450" dirty="0"/>
              <a:t> - доплата за работу в выходные и праздничные дни, порядок и размер которой установлены статьей 153 ТК РФ. Определяется по производственному календарю (для 40-часовой пятидневной рабочей недели) на год, в котором производится расчет НМЦК. Не применяется в случае отсутствия режима работы поста охраны в выходные и праздничные дни;</a:t>
            </a:r>
          </a:p>
          <a:p>
            <a:pPr marL="0" indent="449263" algn="just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ru-RU" sz="1450" b="1" i="1" dirty="0" err="1"/>
              <a:t>Дрк</a:t>
            </a:r>
            <a:r>
              <a:rPr lang="ru-RU" sz="1450" dirty="0"/>
              <a:t> - доплата за работу в районах Крайнего Севера и приравненных к ним местностях, порядок и размер которой установлены статьей 316 ТК РФ, и в местностях, районные коэффициенты для которых установлены нормативными правовыми актами, изданными до введения в действие Трудового кодекса Российской Федерации, в том числе актами бывшего СССР, в части, не противоречащей Трудовому кодексу Российской Федерации;</a:t>
            </a:r>
          </a:p>
        </p:txBody>
      </p:sp>
    </p:spTree>
    <p:extLst>
      <p:ext uri="{BB962C8B-B14F-4D97-AF65-F5344CB8AC3E}">
        <p14:creationId xmlns:p14="http://schemas.microsoft.com/office/powerpoint/2010/main" val="101212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535" y="52087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671212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6" y="1132877"/>
            <a:ext cx="10790139" cy="5069304"/>
          </a:xfrm>
        </p:spPr>
        <p:txBody>
          <a:bodyPr>
            <a:noAutofit/>
          </a:bodyPr>
          <a:lstStyle/>
          <a:p>
            <a:pPr marL="0" indent="449263" algn="ctr">
              <a:buNone/>
            </a:pPr>
            <a:r>
              <a:rPr lang="ru-RU" sz="1450" b="1" i="1" dirty="0"/>
              <a:t>СНР —</a:t>
            </a:r>
            <a:r>
              <a:rPr lang="ru-RU" sz="1450" b="1" dirty="0"/>
              <a:t> среднемесячное количество рабочих часов одного работника поста охраны </a:t>
            </a:r>
          </a:p>
          <a:p>
            <a:pPr marL="0" indent="449263" algn="just">
              <a:buNone/>
            </a:pPr>
            <a:r>
              <a:rPr lang="ru-RU" sz="1450" dirty="0"/>
              <a:t>Определяется по производственному календарю (для 40-часовой пятидневной рабочей недели) на год, в котором производится расчет НМЦК.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450" dirty="0"/>
              <a:t>В 2021 году - 247 рабочих дней, в том числе 4 сокращенных на один час рабочих дней, и 118 выходных и нерабочих праздничных дней. 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450" dirty="0"/>
              <a:t>Норма рабочего времени в 2021 году при 40-часовой рабочей неделе - 1 972 ч. </a:t>
            </a:r>
          </a:p>
          <a:p>
            <a:pPr algn="just">
              <a:buClrTx/>
              <a:buFont typeface="Wingdings" panose="05000000000000000000" pitchFamily="2" charset="2"/>
              <a:buChar char="q"/>
            </a:pPr>
            <a:r>
              <a:rPr lang="ru-RU" sz="1450" dirty="0"/>
              <a:t>СНР = 164,33 ч.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1450" b="1" i="1" dirty="0"/>
              <a:t>Дн —</a:t>
            </a:r>
            <a:r>
              <a:rPr lang="ru-RU" sz="1450" b="1" dirty="0"/>
              <a:t> доплата за работу в ночное время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r>
              <a:rPr lang="ru-RU" sz="1450" i="1" dirty="0"/>
              <a:t>(постановление Правительства РФ от 22.07.2008 № 554 «О минимальном размере повышения оплаты труда за работу в ночное время»)</a:t>
            </a:r>
          </a:p>
          <a:p>
            <a:pPr lvl="0" algn="just">
              <a:buClrTx/>
              <a:buFont typeface="Wingdings" panose="05000000000000000000" pitchFamily="2" charset="2"/>
              <a:buChar char="q"/>
            </a:pPr>
            <a:r>
              <a:rPr lang="ru-RU" sz="1450" dirty="0">
                <a:solidFill>
                  <a:prstClr val="black"/>
                </a:solidFill>
              </a:rPr>
              <a:t>Минимальный размер повышения оплаты труда за работу в ночное время (с 22 часов до 6 часов) составляет 20 % часовой тарифной ставки (оклада, рассчитанного за час работы) за каждый час работы в ночное время. </a:t>
            </a:r>
            <a:endParaRPr lang="en-US" sz="1450" dirty="0">
              <a:solidFill>
                <a:prstClr val="black"/>
              </a:solidFill>
            </a:endParaRPr>
          </a:p>
          <a:p>
            <a:pPr lvl="0" algn="just">
              <a:buClrTx/>
              <a:buFont typeface="Wingdings" panose="05000000000000000000" pitchFamily="2" charset="2"/>
              <a:buChar char="q"/>
            </a:pPr>
            <a:r>
              <a:rPr lang="ru-RU" sz="1450" dirty="0">
                <a:solidFill>
                  <a:prstClr val="black"/>
                </a:solidFill>
              </a:rPr>
              <a:t>Доплата за работу в ночное время определяется по производственному календарю (для 40-часовой пятидневной рабочей недели) на год, в котором производится расчет НМЦК. </a:t>
            </a:r>
            <a:endParaRPr lang="en-US" sz="1450" dirty="0">
              <a:solidFill>
                <a:prstClr val="black"/>
              </a:solidFill>
            </a:endParaRPr>
          </a:p>
          <a:p>
            <a:pPr lvl="0" algn="just">
              <a:buClrTx/>
              <a:buFont typeface="Wingdings" panose="05000000000000000000" pitchFamily="2" charset="2"/>
              <a:buChar char="q"/>
            </a:pPr>
            <a:r>
              <a:rPr lang="ru-RU" sz="1450" dirty="0">
                <a:solidFill>
                  <a:prstClr val="black"/>
                </a:solidFill>
              </a:rPr>
              <a:t>Доплата не применяется в случае отсутствия режима работы поста охраны в ночное время.</a:t>
            </a:r>
            <a:endParaRPr lang="ru-RU" sz="1450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ru-RU" sz="1450" i="1" dirty="0"/>
          </a:p>
          <a:p>
            <a:pPr marL="0" indent="0" algn="just">
              <a:buClrTx/>
              <a:buNone/>
            </a:pPr>
            <a:endParaRPr lang="ru-RU" sz="1450" dirty="0"/>
          </a:p>
        </p:txBody>
      </p:sp>
    </p:spTree>
    <p:extLst>
      <p:ext uri="{BB962C8B-B14F-4D97-AF65-F5344CB8AC3E}">
        <p14:creationId xmlns:p14="http://schemas.microsoft.com/office/powerpoint/2010/main" val="225087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7887" y="130817"/>
            <a:ext cx="10557164" cy="619125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600" b="1" i="1" dirty="0">
                <a:cs typeface="Times New Roman" panose="02020603050405020304" pitchFamily="18" charset="0"/>
              </a:rPr>
              <a:t>Определение НМЦК при осуществлении закупок охранных услуг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53291" y="671212"/>
            <a:ext cx="30910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t>Прямые затраты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316" y="1132877"/>
            <a:ext cx="10790139" cy="5069304"/>
          </a:xfrm>
        </p:spPr>
        <p:txBody>
          <a:bodyPr>
            <a:noAutofit/>
          </a:bodyPr>
          <a:lstStyle/>
          <a:p>
            <a:pPr marL="0" indent="449263" algn="ctr">
              <a:buNone/>
            </a:pPr>
            <a:r>
              <a:rPr lang="ru-RU" sz="1450" b="1" i="1" dirty="0"/>
              <a:t>РО - резерв на отпуск, который рассчитывается по формуле: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en-US" sz="1450" i="1" dirty="0"/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ClrTx/>
              <a:buNone/>
            </a:pPr>
            <a:endParaRPr lang="ru-RU" sz="1450" i="1" dirty="0"/>
          </a:p>
          <a:p>
            <a:pPr marL="0" indent="0" algn="just">
              <a:buClrTx/>
              <a:buNone/>
            </a:pPr>
            <a:r>
              <a:rPr lang="ru-RU" sz="1450" b="1" i="1" dirty="0"/>
              <a:t>СВ - </a:t>
            </a:r>
            <a:r>
              <a:rPr lang="ru-RU" sz="1450" dirty="0"/>
              <a:t>страховые взносы, которые устанавливаются в соответствии со статьей 425 НК РФ и Закона об обязательном социальном страховании и рассчитываются по формуле: </a:t>
            </a:r>
          </a:p>
          <a:p>
            <a:pPr marL="0" indent="0" algn="ctr">
              <a:buClrTx/>
              <a:buNone/>
            </a:pPr>
            <a:r>
              <a:rPr lang="ru-RU" sz="1450" dirty="0"/>
              <a:t>СВ = (БЗП + Дн + </a:t>
            </a:r>
            <a:r>
              <a:rPr lang="ru-RU" sz="1450" dirty="0" err="1"/>
              <a:t>Двп</a:t>
            </a:r>
            <a:r>
              <a:rPr lang="ru-RU" sz="1450" dirty="0"/>
              <a:t> + </a:t>
            </a:r>
            <a:r>
              <a:rPr lang="ru-RU" sz="1450" dirty="0" err="1"/>
              <a:t>Дрк</a:t>
            </a:r>
            <a:r>
              <a:rPr lang="ru-RU" sz="1450" dirty="0"/>
              <a:t> + РО) * Y, где:</a:t>
            </a:r>
          </a:p>
          <a:p>
            <a:pPr marL="0" indent="0" algn="just">
              <a:buClrTx/>
              <a:buNone/>
            </a:pPr>
            <a:r>
              <a:rPr lang="ru-RU" sz="1450" b="1" i="1" dirty="0"/>
              <a:t>Y - </a:t>
            </a:r>
            <a:r>
              <a:rPr lang="ru-RU" sz="1450" dirty="0"/>
              <a:t>ставка страховых взносов;</a:t>
            </a:r>
          </a:p>
          <a:p>
            <a:pPr marL="0" indent="0" algn="just">
              <a:buClrTx/>
              <a:buNone/>
            </a:pPr>
            <a:r>
              <a:rPr lang="ru-RU" sz="1450" b="1" i="1" dirty="0"/>
              <a:t>U -</a:t>
            </a:r>
            <a:r>
              <a:rPr lang="ru-RU" sz="1450" dirty="0"/>
              <a:t> корректирующий коэффициент, который рассчитывается по формуле:</a:t>
            </a:r>
          </a:p>
          <a:p>
            <a:pPr marL="0" indent="0" algn="ctr">
              <a:buClrTx/>
              <a:buNone/>
            </a:pPr>
            <a:r>
              <a:rPr lang="ru-RU" sz="1450" dirty="0"/>
              <a:t>U = </a:t>
            </a:r>
            <a:r>
              <a:rPr lang="ru-RU" sz="1450" dirty="0" err="1"/>
              <a:t>Uб</a:t>
            </a:r>
            <a:r>
              <a:rPr lang="ru-RU" sz="1450" dirty="0"/>
              <a:t> + Uд1 + Uд2 + Uд3 + Uд4 + Uд5, где:</a:t>
            </a:r>
          </a:p>
          <a:p>
            <a:pPr marL="0" indent="0" algn="just">
              <a:buClrTx/>
              <a:buNone/>
            </a:pPr>
            <a:r>
              <a:rPr lang="ru-RU" sz="1450" b="1" i="1" dirty="0" err="1"/>
              <a:t>Uб</a:t>
            </a:r>
            <a:r>
              <a:rPr lang="ru-RU" sz="1450" b="1" i="1" dirty="0"/>
              <a:t> -</a:t>
            </a:r>
            <a:r>
              <a:rPr lang="ru-RU" sz="1450" dirty="0"/>
              <a:t> базовый коэффициент:</a:t>
            </a:r>
          </a:p>
          <a:p>
            <a:pPr marL="0" indent="0" algn="just">
              <a:buClrTx/>
              <a:buNone/>
            </a:pPr>
            <a:endParaRPr lang="ru-RU" sz="145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551" y="1469271"/>
            <a:ext cx="1956986" cy="463336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265853"/>
              </p:ext>
            </p:extLst>
          </p:nvPr>
        </p:nvGraphicFramePr>
        <p:xfrm>
          <a:off x="38394" y="4747801"/>
          <a:ext cx="10926657" cy="1891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91892">
                  <a:extLst>
                    <a:ext uri="{9D8B030D-6E8A-4147-A177-3AD203B41FA5}">
                      <a16:colId xmlns:a16="http://schemas.microsoft.com/office/drawing/2014/main" val="3129800455"/>
                    </a:ext>
                  </a:extLst>
                </a:gridCol>
                <a:gridCol w="6411323">
                  <a:extLst>
                    <a:ext uri="{9D8B030D-6E8A-4147-A177-3AD203B41FA5}">
                      <a16:colId xmlns:a16="http://schemas.microsoft.com/office/drawing/2014/main" val="3311742302"/>
                    </a:ext>
                  </a:extLst>
                </a:gridCol>
                <a:gridCol w="3923442">
                  <a:extLst>
                    <a:ext uri="{9D8B030D-6E8A-4147-A177-3AD203B41FA5}">
                      <a16:colId xmlns:a16="http://schemas.microsoft.com/office/drawing/2014/main" val="2465448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N п/п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Базовые коэффициенты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U</a:t>
                      </a:r>
                      <a:r>
                        <a:rPr lang="ru-RU" sz="1450" baseline="-25000">
                          <a:effectLst/>
                        </a:rPr>
                        <a:t>б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extLst>
                  <a:ext uri="{0D108BD9-81ED-4DB2-BD59-A6C34878D82A}">
                    <a16:rowId xmlns:a16="http://schemas.microsoft.com/office/drawing/2014/main" val="3370642778"/>
                  </a:ext>
                </a:extLst>
              </a:tr>
              <a:tr h="32361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Пост охраны в составе одного работника с режимом работы 24 часа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:a16="http://schemas.microsoft.com/office/drawing/2014/main" val="2566605557"/>
                  </a:ext>
                </a:extLst>
              </a:tr>
              <a:tr h="3574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2.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Пост охраны в составе одного работника с режимом работы 12 часов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1,5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/>
                </a:tc>
                <a:extLst>
                  <a:ext uri="{0D108BD9-81ED-4DB2-BD59-A6C34878D82A}">
                    <a16:rowId xmlns:a16="http://schemas.microsoft.com/office/drawing/2014/main" val="24928866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3.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>
                          <a:effectLst/>
                        </a:rPr>
                        <a:t>Пост охраны в составе одного работника с режимом работы, отличным от 24 и 12 часов. Не более 24 часов, не менее 3 часов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>
                          <a:effectLst/>
                        </a:rPr>
                        <a:t>По формуле: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50" dirty="0" err="1">
                          <a:effectLst/>
                        </a:rPr>
                        <a:t>U</a:t>
                      </a:r>
                      <a:r>
                        <a:rPr lang="ru-RU" sz="1450" baseline="-25000" dirty="0" err="1">
                          <a:effectLst/>
                        </a:rPr>
                        <a:t>б</a:t>
                      </a:r>
                      <a:r>
                        <a:rPr lang="ru-RU" sz="1450" dirty="0">
                          <a:effectLst/>
                        </a:rPr>
                        <a:t> = 2 - 0,0417 * Количество часов работы поста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b"/>
                </a:tc>
                <a:extLst>
                  <a:ext uri="{0D108BD9-81ED-4DB2-BD59-A6C34878D82A}">
                    <a16:rowId xmlns:a16="http://schemas.microsoft.com/office/drawing/2014/main" val="13665752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236549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2732</Words>
  <Application>Microsoft Office PowerPoint</Application>
  <PresentationFormat>Широкоэкранный</PresentationFormat>
  <Paragraphs>215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</vt:lpstr>
      <vt:lpstr>Century Schoolbook</vt:lpstr>
      <vt:lpstr>Wingdings</vt:lpstr>
      <vt:lpstr>Wingdings 2</vt:lpstr>
      <vt:lpstr>View</vt:lpstr>
      <vt:lpstr>Особенности обоснования начальной (максимальной) цены контракта, цены контракта заключаемого с единственным поставщиком (подрядчиком, исполнителем) на оказание охранных услуг</vt:lpstr>
      <vt:lpstr>О порядке расчета НМЦК для закупок охранных услуг</vt:lpstr>
      <vt:lpstr>Применение Порядка определения НМЦК</vt:lpstr>
      <vt:lpstr>Применение Порядка определения НМЦК</vt:lpstr>
      <vt:lpstr> 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Определение НМЦК при осуществлении закупок охранных услуг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Егор Кокарев</dc:creator>
  <cp:lastModifiedBy>Аня</cp:lastModifiedBy>
  <cp:revision>119</cp:revision>
  <dcterms:created xsi:type="dcterms:W3CDTF">2021-06-25T12:07:41Z</dcterms:created>
  <dcterms:modified xsi:type="dcterms:W3CDTF">2021-09-20T22:43:33Z</dcterms:modified>
</cp:coreProperties>
</file>