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25" r:id="rId2"/>
    <p:sldId id="561" r:id="rId3"/>
    <p:sldId id="560" r:id="rId4"/>
    <p:sldId id="316" r:id="rId5"/>
    <p:sldId id="563" r:id="rId6"/>
    <p:sldId id="317" r:id="rId7"/>
    <p:sldId id="281" r:id="rId8"/>
    <p:sldId id="299" r:id="rId9"/>
    <p:sldId id="564" r:id="rId10"/>
    <p:sldId id="583" r:id="rId11"/>
    <p:sldId id="318" r:id="rId12"/>
    <p:sldId id="562" r:id="rId13"/>
    <p:sldId id="308" r:id="rId14"/>
    <p:sldId id="565" r:id="rId15"/>
    <p:sldId id="323" r:id="rId16"/>
    <p:sldId id="569" r:id="rId17"/>
    <p:sldId id="568" r:id="rId18"/>
    <p:sldId id="567" r:id="rId19"/>
    <p:sldId id="566" r:id="rId20"/>
    <p:sldId id="570" r:id="rId21"/>
    <p:sldId id="576" r:id="rId22"/>
    <p:sldId id="572" r:id="rId23"/>
    <p:sldId id="571" r:id="rId24"/>
    <p:sldId id="321" r:id="rId25"/>
    <p:sldId id="319" r:id="rId26"/>
    <p:sldId id="282" r:id="rId27"/>
    <p:sldId id="573" r:id="rId28"/>
    <p:sldId id="574" r:id="rId29"/>
    <p:sldId id="575" r:id="rId30"/>
    <p:sldId id="578" r:id="rId31"/>
    <p:sldId id="579" r:id="rId32"/>
    <p:sldId id="580" r:id="rId33"/>
    <p:sldId id="581" r:id="rId34"/>
    <p:sldId id="582" r:id="rId35"/>
    <p:sldId id="315" r:id="rId3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B13"/>
    <a:srgbClr val="A77C74"/>
    <a:srgbClr val="8E4D41"/>
    <a:srgbClr val="CD6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5758" autoAdjust="0"/>
  </p:normalViewPr>
  <p:slideViewPr>
    <p:cSldViewPr>
      <p:cViewPr>
        <p:scale>
          <a:sx n="131" d="100"/>
          <a:sy n="131" d="100"/>
        </p:scale>
        <p:origin x="48" y="5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48331F-CE78-4FC1-8BD2-DED7A69B92EE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C95680-B32B-4C98-9DDC-0A2936CAFBCE}">
      <dgm:prSet phldrT="[Текст]"/>
      <dgm:spPr>
        <a:solidFill>
          <a:schemeClr val="bg2">
            <a:alpha val="72000"/>
          </a:schemeClr>
        </a:solidFill>
        <a:ln w="38100">
          <a:solidFill>
            <a:srgbClr val="C00000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Вопросы по поводу КС</a:t>
          </a:r>
        </a:p>
      </dgm:t>
    </dgm:pt>
    <dgm:pt modelId="{D891CB8B-9553-45B9-8E99-5B17BF1B9D19}" type="parTrans" cxnId="{744175BE-CF02-4447-8A4D-ECB4DE6B4BDD}">
      <dgm:prSet/>
      <dgm:spPr/>
      <dgm:t>
        <a:bodyPr/>
        <a:lstStyle/>
        <a:p>
          <a:endParaRPr lang="ru-RU"/>
        </a:p>
      </dgm:t>
    </dgm:pt>
    <dgm:pt modelId="{F63AE75B-757E-4218-A804-5FC269C8C16B}" type="sibTrans" cxnId="{744175BE-CF02-4447-8A4D-ECB4DE6B4BDD}">
      <dgm:prSet/>
      <dgm:spPr/>
      <dgm:t>
        <a:bodyPr/>
        <a:lstStyle/>
        <a:p>
          <a:endParaRPr lang="ru-RU"/>
        </a:p>
      </dgm:t>
    </dgm:pt>
    <dgm:pt modelId="{83E9DACB-18A2-4286-A848-0E31B9547178}">
      <dgm:prSet phldrT="[Текст]"/>
      <dgm:spPr>
        <a:noFill/>
        <a:ln w="38100">
          <a:solidFill>
            <a:srgbClr val="C00000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Нужно ли КС?</a:t>
          </a:r>
        </a:p>
      </dgm:t>
    </dgm:pt>
    <dgm:pt modelId="{1EBF411D-4067-40C4-98F6-137F9C63E8DC}" type="parTrans" cxnId="{E1D15587-2997-48ED-A7DE-A0158DD7EDF8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6390F059-9012-4288-A953-3B2D7259828A}" type="sibTrans" cxnId="{E1D15587-2997-48ED-A7DE-A0158DD7EDF8}">
      <dgm:prSet/>
      <dgm:spPr/>
      <dgm:t>
        <a:bodyPr/>
        <a:lstStyle/>
        <a:p>
          <a:endParaRPr lang="ru-RU"/>
        </a:p>
      </dgm:t>
    </dgm:pt>
    <dgm:pt modelId="{09DB533E-8DE3-4E11-A35C-0EF427BA817F}">
      <dgm:prSet phldrT="[Текст]" custT="1"/>
      <dgm:spPr>
        <a:noFill/>
        <a:ln w="38100">
          <a:solidFill>
            <a:srgbClr val="C00000"/>
          </a:solidFill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</a:rPr>
            <a:t>А расширенное КС нужно?</a:t>
          </a:r>
        </a:p>
      </dgm:t>
    </dgm:pt>
    <dgm:pt modelId="{A6879ABE-72A2-4BE6-9100-0105024AF1D4}" type="parTrans" cxnId="{3DAC23D5-0F10-456D-82A5-521CF1C69BB2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A94B8E2A-DD94-44E0-8CF9-8E61388A9619}" type="sibTrans" cxnId="{3DAC23D5-0F10-456D-82A5-521CF1C69BB2}">
      <dgm:prSet/>
      <dgm:spPr/>
      <dgm:t>
        <a:bodyPr/>
        <a:lstStyle/>
        <a:p>
          <a:endParaRPr lang="ru-RU"/>
        </a:p>
      </dgm:t>
    </dgm:pt>
    <dgm:pt modelId="{A83C181E-AD43-49DA-8E42-E798761E4278}">
      <dgm:prSet phldrT="[Текст]" custT="1"/>
      <dgm:spPr>
        <a:noFill/>
        <a:ln w="38100">
          <a:solidFill>
            <a:srgbClr val="C00000"/>
          </a:solidFill>
        </a:ln>
      </dgm:spPr>
      <dgm:t>
        <a:bodyPr/>
        <a:lstStyle/>
        <a:p>
          <a:r>
            <a:rPr lang="ru-RU" sz="2400" b="0" dirty="0">
              <a:solidFill>
                <a:schemeClr val="tx1"/>
              </a:solidFill>
            </a:rPr>
            <a:t>Если да, то при каких условиях?</a:t>
          </a:r>
        </a:p>
      </dgm:t>
    </dgm:pt>
    <dgm:pt modelId="{F540E45D-2A83-4497-A485-22E416366EC7}" type="parTrans" cxnId="{79C00CAB-A78C-420C-804B-87B5E1FD9B3A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82797457-4393-4092-AB7B-A563CA796958}" type="sibTrans" cxnId="{79C00CAB-A78C-420C-804B-87B5E1FD9B3A}">
      <dgm:prSet/>
      <dgm:spPr/>
      <dgm:t>
        <a:bodyPr/>
        <a:lstStyle/>
        <a:p>
          <a:endParaRPr lang="ru-RU"/>
        </a:p>
      </dgm:t>
    </dgm:pt>
    <dgm:pt modelId="{83023E91-F81B-4DC6-9026-B3E4AA93B1BE}" type="pres">
      <dgm:prSet presAssocID="{9948331F-CE78-4FC1-8BD2-DED7A69B92E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6795BE8-5F36-4554-BC77-3E0221086BCD}" type="pres">
      <dgm:prSet presAssocID="{3FC95680-B32B-4C98-9DDC-0A2936CAFBCE}" presName="singleCycle" presStyleCnt="0"/>
      <dgm:spPr/>
    </dgm:pt>
    <dgm:pt modelId="{CD2264CD-13F2-46B8-91DB-7B3736B9F4CB}" type="pres">
      <dgm:prSet presAssocID="{3FC95680-B32B-4C98-9DDC-0A2936CAFBCE}" presName="singleCenter" presStyleLbl="node1" presStyleIdx="0" presStyleCnt="4" custScaleX="175141">
        <dgm:presLayoutVars>
          <dgm:chMax val="7"/>
          <dgm:chPref val="7"/>
        </dgm:presLayoutVars>
      </dgm:prSet>
      <dgm:spPr/>
    </dgm:pt>
    <dgm:pt modelId="{08803EEA-D840-4D3B-ACB8-9D27DB48E598}" type="pres">
      <dgm:prSet presAssocID="{1EBF411D-4067-40C4-98F6-137F9C63E8DC}" presName="Name56" presStyleLbl="parChTrans1D2" presStyleIdx="0" presStyleCnt="3"/>
      <dgm:spPr/>
    </dgm:pt>
    <dgm:pt modelId="{8CA63302-FF60-4204-930D-B29B08DD2521}" type="pres">
      <dgm:prSet presAssocID="{83E9DACB-18A2-4286-A848-0E31B9547178}" presName="text0" presStyleLbl="node1" presStyleIdx="1" presStyleCnt="4" custScaleX="205573" custScaleY="48713" custRadScaleRad="171965" custRadScaleInc="-82118">
        <dgm:presLayoutVars>
          <dgm:bulletEnabled val="1"/>
        </dgm:presLayoutVars>
      </dgm:prSet>
      <dgm:spPr/>
    </dgm:pt>
    <dgm:pt modelId="{35631945-D31C-49C0-9AFB-937E572CF255}" type="pres">
      <dgm:prSet presAssocID="{A6879ABE-72A2-4BE6-9100-0105024AF1D4}" presName="Name56" presStyleLbl="parChTrans1D2" presStyleIdx="1" presStyleCnt="3"/>
      <dgm:spPr/>
    </dgm:pt>
    <dgm:pt modelId="{81E9E562-66B8-4DB8-9283-C33F6A8E1D70}" type="pres">
      <dgm:prSet presAssocID="{09DB533E-8DE3-4E11-A35C-0EF427BA817F}" presName="text0" presStyleLbl="node1" presStyleIdx="2" presStyleCnt="4" custScaleX="304156" custScaleY="103782" custRadScaleRad="144096" custRadScaleInc="-7505">
        <dgm:presLayoutVars>
          <dgm:bulletEnabled val="1"/>
        </dgm:presLayoutVars>
      </dgm:prSet>
      <dgm:spPr/>
    </dgm:pt>
    <dgm:pt modelId="{97CB712B-40E8-4EF3-B244-D538FA4A0875}" type="pres">
      <dgm:prSet presAssocID="{F540E45D-2A83-4497-A485-22E416366EC7}" presName="Name56" presStyleLbl="parChTrans1D2" presStyleIdx="2" presStyleCnt="3"/>
      <dgm:spPr/>
    </dgm:pt>
    <dgm:pt modelId="{8A36CC2C-023A-42EF-B809-D0A11AD3ACFD}" type="pres">
      <dgm:prSet presAssocID="{A83C181E-AD43-49DA-8E42-E798761E4278}" presName="text0" presStyleLbl="node1" presStyleIdx="3" presStyleCnt="4" custScaleX="248136" custScaleY="103188" custRadScaleRad="143341" custRadScaleInc="68839">
        <dgm:presLayoutVars>
          <dgm:bulletEnabled val="1"/>
        </dgm:presLayoutVars>
      </dgm:prSet>
      <dgm:spPr/>
    </dgm:pt>
  </dgm:ptLst>
  <dgm:cxnLst>
    <dgm:cxn modelId="{E55C234B-3BD5-4346-B260-7182E181D25F}" type="presOf" srcId="{A83C181E-AD43-49DA-8E42-E798761E4278}" destId="{8A36CC2C-023A-42EF-B809-D0A11AD3ACFD}" srcOrd="0" destOrd="0" presId="urn:microsoft.com/office/officeart/2008/layout/RadialCluster"/>
    <dgm:cxn modelId="{E9A87F7F-2B7A-45F5-8DBB-08692203CA06}" type="presOf" srcId="{1EBF411D-4067-40C4-98F6-137F9C63E8DC}" destId="{08803EEA-D840-4D3B-ACB8-9D27DB48E598}" srcOrd="0" destOrd="0" presId="urn:microsoft.com/office/officeart/2008/layout/RadialCluster"/>
    <dgm:cxn modelId="{C906F885-6422-4434-80A8-7907F7B6B978}" type="presOf" srcId="{3FC95680-B32B-4C98-9DDC-0A2936CAFBCE}" destId="{CD2264CD-13F2-46B8-91DB-7B3736B9F4CB}" srcOrd="0" destOrd="0" presId="urn:microsoft.com/office/officeart/2008/layout/RadialCluster"/>
    <dgm:cxn modelId="{E1D15587-2997-48ED-A7DE-A0158DD7EDF8}" srcId="{3FC95680-B32B-4C98-9DDC-0A2936CAFBCE}" destId="{83E9DACB-18A2-4286-A848-0E31B9547178}" srcOrd="0" destOrd="0" parTransId="{1EBF411D-4067-40C4-98F6-137F9C63E8DC}" sibTransId="{6390F059-9012-4288-A953-3B2D7259828A}"/>
    <dgm:cxn modelId="{5190C2AA-EB93-4D71-8E51-DDEDA2E6B213}" type="presOf" srcId="{83E9DACB-18A2-4286-A848-0E31B9547178}" destId="{8CA63302-FF60-4204-930D-B29B08DD2521}" srcOrd="0" destOrd="0" presId="urn:microsoft.com/office/officeart/2008/layout/RadialCluster"/>
    <dgm:cxn modelId="{79C00CAB-A78C-420C-804B-87B5E1FD9B3A}" srcId="{3FC95680-B32B-4C98-9DDC-0A2936CAFBCE}" destId="{A83C181E-AD43-49DA-8E42-E798761E4278}" srcOrd="2" destOrd="0" parTransId="{F540E45D-2A83-4497-A485-22E416366EC7}" sibTransId="{82797457-4393-4092-AB7B-A563CA796958}"/>
    <dgm:cxn modelId="{F60EB2BC-359F-4352-9BAD-ECE7DC78B0C8}" type="presOf" srcId="{A6879ABE-72A2-4BE6-9100-0105024AF1D4}" destId="{35631945-D31C-49C0-9AFB-937E572CF255}" srcOrd="0" destOrd="0" presId="urn:microsoft.com/office/officeart/2008/layout/RadialCluster"/>
    <dgm:cxn modelId="{744175BE-CF02-4447-8A4D-ECB4DE6B4BDD}" srcId="{9948331F-CE78-4FC1-8BD2-DED7A69B92EE}" destId="{3FC95680-B32B-4C98-9DDC-0A2936CAFBCE}" srcOrd="0" destOrd="0" parTransId="{D891CB8B-9553-45B9-8E99-5B17BF1B9D19}" sibTransId="{F63AE75B-757E-4218-A804-5FC269C8C16B}"/>
    <dgm:cxn modelId="{9B4A4AC8-9BAC-4261-8D50-D0A50BA51A94}" type="presOf" srcId="{09DB533E-8DE3-4E11-A35C-0EF427BA817F}" destId="{81E9E562-66B8-4DB8-9283-C33F6A8E1D70}" srcOrd="0" destOrd="0" presId="urn:microsoft.com/office/officeart/2008/layout/RadialCluster"/>
    <dgm:cxn modelId="{3DAC23D5-0F10-456D-82A5-521CF1C69BB2}" srcId="{3FC95680-B32B-4C98-9DDC-0A2936CAFBCE}" destId="{09DB533E-8DE3-4E11-A35C-0EF427BA817F}" srcOrd="1" destOrd="0" parTransId="{A6879ABE-72A2-4BE6-9100-0105024AF1D4}" sibTransId="{A94B8E2A-DD94-44E0-8CF9-8E61388A9619}"/>
    <dgm:cxn modelId="{733D34E0-73F8-4D6B-8214-CA3A7A9861F3}" type="presOf" srcId="{9948331F-CE78-4FC1-8BD2-DED7A69B92EE}" destId="{83023E91-F81B-4DC6-9026-B3E4AA93B1BE}" srcOrd="0" destOrd="0" presId="urn:microsoft.com/office/officeart/2008/layout/RadialCluster"/>
    <dgm:cxn modelId="{65B434F5-C590-4DF2-B853-9591E22B19A0}" type="presOf" srcId="{F540E45D-2A83-4497-A485-22E416366EC7}" destId="{97CB712B-40E8-4EF3-B244-D538FA4A0875}" srcOrd="0" destOrd="0" presId="urn:microsoft.com/office/officeart/2008/layout/RadialCluster"/>
    <dgm:cxn modelId="{86516CFB-D2E7-4C98-A3A3-0256310CA747}" type="presParOf" srcId="{83023E91-F81B-4DC6-9026-B3E4AA93B1BE}" destId="{16795BE8-5F36-4554-BC77-3E0221086BCD}" srcOrd="0" destOrd="0" presId="urn:microsoft.com/office/officeart/2008/layout/RadialCluster"/>
    <dgm:cxn modelId="{4A180046-F2D0-4A8F-B146-7E3FFEDC84EC}" type="presParOf" srcId="{16795BE8-5F36-4554-BC77-3E0221086BCD}" destId="{CD2264CD-13F2-46B8-91DB-7B3736B9F4CB}" srcOrd="0" destOrd="0" presId="urn:microsoft.com/office/officeart/2008/layout/RadialCluster"/>
    <dgm:cxn modelId="{E9FB795A-F567-478F-8BD4-E8848F68DE38}" type="presParOf" srcId="{16795BE8-5F36-4554-BC77-3E0221086BCD}" destId="{08803EEA-D840-4D3B-ACB8-9D27DB48E598}" srcOrd="1" destOrd="0" presId="urn:microsoft.com/office/officeart/2008/layout/RadialCluster"/>
    <dgm:cxn modelId="{3783ACCA-B4A1-4423-93CB-DA28B6DED72B}" type="presParOf" srcId="{16795BE8-5F36-4554-BC77-3E0221086BCD}" destId="{8CA63302-FF60-4204-930D-B29B08DD2521}" srcOrd="2" destOrd="0" presId="urn:microsoft.com/office/officeart/2008/layout/RadialCluster"/>
    <dgm:cxn modelId="{F4D008C1-091E-44BF-A4AF-37DCC099D13F}" type="presParOf" srcId="{16795BE8-5F36-4554-BC77-3E0221086BCD}" destId="{35631945-D31C-49C0-9AFB-937E572CF255}" srcOrd="3" destOrd="0" presId="urn:microsoft.com/office/officeart/2008/layout/RadialCluster"/>
    <dgm:cxn modelId="{7E922775-1E16-4E68-97E4-89A6FBAF32BD}" type="presParOf" srcId="{16795BE8-5F36-4554-BC77-3E0221086BCD}" destId="{81E9E562-66B8-4DB8-9283-C33F6A8E1D70}" srcOrd="4" destOrd="0" presId="urn:microsoft.com/office/officeart/2008/layout/RadialCluster"/>
    <dgm:cxn modelId="{65DFBCCA-005A-4A0E-8F96-A71BC672563E}" type="presParOf" srcId="{16795BE8-5F36-4554-BC77-3E0221086BCD}" destId="{97CB712B-40E8-4EF3-B244-D538FA4A0875}" srcOrd="5" destOrd="0" presId="urn:microsoft.com/office/officeart/2008/layout/RadialCluster"/>
    <dgm:cxn modelId="{FE7DFEC7-7925-4895-ACB5-A55ACCFAF9EF}" type="presParOf" srcId="{16795BE8-5F36-4554-BC77-3E0221086BCD}" destId="{8A36CC2C-023A-42EF-B809-D0A11AD3ACFD}" srcOrd="6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C380B49-F3B2-47BD-A76D-E2254C23099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9443EE-283C-425F-8D08-52D72EE7C1AD}">
      <dgm:prSet phldrT="[Текст]" custT="1"/>
      <dgm:spPr/>
      <dgm:t>
        <a:bodyPr/>
        <a:lstStyle/>
        <a:p>
          <a:r>
            <a:rPr lang="ru-RU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Источник финансирования</a:t>
          </a:r>
        </a:p>
      </dgm:t>
    </dgm:pt>
    <dgm:pt modelId="{DC865CC9-4937-49C0-924D-65D687D37FFE}" type="parTrans" cxnId="{C6069D12-331E-4C00-A2FF-97AE9BA227CF}">
      <dgm:prSet/>
      <dgm:spPr/>
      <dgm:t>
        <a:bodyPr/>
        <a:lstStyle/>
        <a:p>
          <a:endParaRPr lang="ru-RU"/>
        </a:p>
      </dgm:t>
    </dgm:pt>
    <dgm:pt modelId="{7130C10F-BC97-4C20-A206-EEC997AC86EC}" type="sibTrans" cxnId="{C6069D12-331E-4C00-A2FF-97AE9BA227CF}">
      <dgm:prSet/>
      <dgm:spPr/>
      <dgm:t>
        <a:bodyPr/>
        <a:lstStyle/>
        <a:p>
          <a:endParaRPr lang="ru-RU"/>
        </a:p>
      </dgm:t>
    </dgm:pt>
    <dgm:pt modelId="{32C0F4BE-4ECF-4CA0-B59D-DEE6B31EEAE6}">
      <dgm:prSet phldrT="[Текст]"/>
      <dgm:spPr/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- межбюджетные трансферты, имеющие целевое назначение, предоставляемые из федерального бюджета бюджету субъекта РФ на софинансирование капитальных вложений в объекты капитального строительства</a:t>
          </a:r>
        </a:p>
      </dgm:t>
    </dgm:pt>
    <dgm:pt modelId="{608D8F01-CB1F-472D-B390-FB9D251BDE71}" type="parTrans" cxnId="{57CD88B8-F7A3-4AE0-8088-1DC10EFDCC6B}">
      <dgm:prSet/>
      <dgm:spPr/>
      <dgm:t>
        <a:bodyPr/>
        <a:lstStyle/>
        <a:p>
          <a:endParaRPr lang="ru-RU"/>
        </a:p>
      </dgm:t>
    </dgm:pt>
    <dgm:pt modelId="{17917660-A972-4FC9-9253-092F44035EF9}" type="sibTrans" cxnId="{57CD88B8-F7A3-4AE0-8088-1DC10EFDCC6B}">
      <dgm:prSet/>
      <dgm:spPr/>
      <dgm:t>
        <a:bodyPr/>
        <a:lstStyle/>
        <a:p>
          <a:endParaRPr lang="ru-RU"/>
        </a:p>
      </dgm:t>
    </dgm:pt>
    <dgm:pt modelId="{19A0B4C8-A7D3-4AD9-8C84-6829B1088425}">
      <dgm:prSet phldrT="[Текст]"/>
      <dgm:spPr/>
      <dgm:t>
        <a:bodyPr/>
        <a:lstStyle/>
        <a:p>
          <a:pPr algn="just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бюджетные кредиты, предоставляемые из федерального бюджета бюджету субъекта Российской Федерации, на финансовое обеспечение реализации инфраструктурных проектов + Правилами предусмотрено КС средств</a:t>
          </a:r>
        </a:p>
      </dgm:t>
    </dgm:pt>
    <dgm:pt modelId="{64275883-0723-4409-B785-71C9DE40555A}" type="sibTrans" cxnId="{A03EE37D-FB84-4B2F-A49E-AB17E48AF9CF}">
      <dgm:prSet/>
      <dgm:spPr/>
      <dgm:t>
        <a:bodyPr/>
        <a:lstStyle/>
        <a:p>
          <a:endParaRPr lang="ru-RU"/>
        </a:p>
      </dgm:t>
    </dgm:pt>
    <dgm:pt modelId="{A2130FD8-E10F-4212-841B-EA6D8D9653D6}" type="parTrans" cxnId="{A03EE37D-FB84-4B2F-A49E-AB17E48AF9CF}">
      <dgm:prSet/>
      <dgm:spPr/>
      <dgm:t>
        <a:bodyPr/>
        <a:lstStyle/>
        <a:p>
          <a:endParaRPr lang="ru-RU"/>
        </a:p>
      </dgm:t>
    </dgm:pt>
    <dgm:pt modelId="{998EE9AE-9379-448A-A2E5-D98F15BD9F0A}" type="pres">
      <dgm:prSet presAssocID="{1C380B49-F3B2-47BD-A76D-E2254C23099A}" presName="theList" presStyleCnt="0">
        <dgm:presLayoutVars>
          <dgm:dir/>
          <dgm:animLvl val="lvl"/>
          <dgm:resizeHandles val="exact"/>
        </dgm:presLayoutVars>
      </dgm:prSet>
      <dgm:spPr/>
    </dgm:pt>
    <dgm:pt modelId="{1F944BA7-5D50-4E0B-BCF2-14F863A77CAF}" type="pres">
      <dgm:prSet presAssocID="{649443EE-283C-425F-8D08-52D72EE7C1AD}" presName="compNode" presStyleCnt="0"/>
      <dgm:spPr/>
    </dgm:pt>
    <dgm:pt modelId="{B542C274-CCF8-4CBF-827E-5B9DA6A98ABC}" type="pres">
      <dgm:prSet presAssocID="{649443EE-283C-425F-8D08-52D72EE7C1AD}" presName="aNode" presStyleLbl="bgShp" presStyleIdx="0" presStyleCnt="1"/>
      <dgm:spPr/>
    </dgm:pt>
    <dgm:pt modelId="{F098493B-5B47-4D33-83D1-AD99CCA0C1FD}" type="pres">
      <dgm:prSet presAssocID="{649443EE-283C-425F-8D08-52D72EE7C1AD}" presName="textNode" presStyleLbl="bgShp" presStyleIdx="0" presStyleCnt="1"/>
      <dgm:spPr/>
    </dgm:pt>
    <dgm:pt modelId="{F8B696A3-AF7C-4934-A922-D8CAA0B1ACE7}" type="pres">
      <dgm:prSet presAssocID="{649443EE-283C-425F-8D08-52D72EE7C1AD}" presName="compChildNode" presStyleCnt="0"/>
      <dgm:spPr/>
    </dgm:pt>
    <dgm:pt modelId="{3045851E-C375-41B1-B3CC-00CD839898BA}" type="pres">
      <dgm:prSet presAssocID="{649443EE-283C-425F-8D08-52D72EE7C1AD}" presName="theInnerList" presStyleCnt="0"/>
      <dgm:spPr/>
    </dgm:pt>
    <dgm:pt modelId="{44E88050-A55F-47FF-B9B5-493E8EB49764}" type="pres">
      <dgm:prSet presAssocID="{32C0F4BE-4ECF-4CA0-B59D-DEE6B31EEAE6}" presName="childNode" presStyleLbl="node1" presStyleIdx="0" presStyleCnt="2" custScaleX="86475" custLinFactNeighborX="-15574" custLinFactNeighborY="-48538">
        <dgm:presLayoutVars>
          <dgm:bulletEnabled val="1"/>
        </dgm:presLayoutVars>
      </dgm:prSet>
      <dgm:spPr/>
    </dgm:pt>
    <dgm:pt modelId="{C9C5FA48-96F7-4552-BEE8-3F067EAD0107}" type="pres">
      <dgm:prSet presAssocID="{32C0F4BE-4ECF-4CA0-B59D-DEE6B31EEAE6}" presName="aSpace2" presStyleCnt="0"/>
      <dgm:spPr/>
    </dgm:pt>
    <dgm:pt modelId="{ADECF037-73BD-4143-8089-E6BBE91FC4C8}" type="pres">
      <dgm:prSet presAssocID="{19A0B4C8-A7D3-4AD9-8C84-6829B1088425}" presName="childNode" presStyleLbl="node1" presStyleIdx="1" presStyleCnt="2" custScaleX="86475" custLinFactNeighborX="-15574" custLinFactNeighborY="-40019">
        <dgm:presLayoutVars>
          <dgm:bulletEnabled val="1"/>
        </dgm:presLayoutVars>
      </dgm:prSet>
      <dgm:spPr/>
    </dgm:pt>
  </dgm:ptLst>
  <dgm:cxnLst>
    <dgm:cxn modelId="{6B8B1C05-B156-4D24-8391-2881F7A38AF9}" type="presOf" srcId="{32C0F4BE-4ECF-4CA0-B59D-DEE6B31EEAE6}" destId="{44E88050-A55F-47FF-B9B5-493E8EB49764}" srcOrd="0" destOrd="0" presId="urn:microsoft.com/office/officeart/2005/8/layout/lProcess2"/>
    <dgm:cxn modelId="{C6069D12-331E-4C00-A2FF-97AE9BA227CF}" srcId="{1C380B49-F3B2-47BD-A76D-E2254C23099A}" destId="{649443EE-283C-425F-8D08-52D72EE7C1AD}" srcOrd="0" destOrd="0" parTransId="{DC865CC9-4937-49C0-924D-65D687D37FFE}" sibTransId="{7130C10F-BC97-4C20-A206-EEC997AC86EC}"/>
    <dgm:cxn modelId="{57072054-2596-4791-953A-A94DFF56B4A1}" type="presOf" srcId="{649443EE-283C-425F-8D08-52D72EE7C1AD}" destId="{F098493B-5B47-4D33-83D1-AD99CCA0C1FD}" srcOrd="1" destOrd="0" presId="urn:microsoft.com/office/officeart/2005/8/layout/lProcess2"/>
    <dgm:cxn modelId="{A03EE37D-FB84-4B2F-A49E-AB17E48AF9CF}" srcId="{649443EE-283C-425F-8D08-52D72EE7C1AD}" destId="{19A0B4C8-A7D3-4AD9-8C84-6829B1088425}" srcOrd="1" destOrd="0" parTransId="{A2130FD8-E10F-4212-841B-EA6D8D9653D6}" sibTransId="{64275883-0723-4409-B785-71C9DE40555A}"/>
    <dgm:cxn modelId="{C1A779B4-EE86-4233-BF16-91AAAF3772FF}" type="presOf" srcId="{19A0B4C8-A7D3-4AD9-8C84-6829B1088425}" destId="{ADECF037-73BD-4143-8089-E6BBE91FC4C8}" srcOrd="0" destOrd="0" presId="urn:microsoft.com/office/officeart/2005/8/layout/lProcess2"/>
    <dgm:cxn modelId="{57CD88B8-F7A3-4AE0-8088-1DC10EFDCC6B}" srcId="{649443EE-283C-425F-8D08-52D72EE7C1AD}" destId="{32C0F4BE-4ECF-4CA0-B59D-DEE6B31EEAE6}" srcOrd="0" destOrd="0" parTransId="{608D8F01-CB1F-472D-B390-FB9D251BDE71}" sibTransId="{17917660-A972-4FC9-9253-092F44035EF9}"/>
    <dgm:cxn modelId="{AA35A9C5-4113-4F66-B127-7A6438092E62}" type="presOf" srcId="{1C380B49-F3B2-47BD-A76D-E2254C23099A}" destId="{998EE9AE-9379-448A-A2E5-D98F15BD9F0A}" srcOrd="0" destOrd="0" presId="urn:microsoft.com/office/officeart/2005/8/layout/lProcess2"/>
    <dgm:cxn modelId="{82ED1DF0-EBC7-44F0-947B-1E08A757746A}" type="presOf" srcId="{649443EE-283C-425F-8D08-52D72EE7C1AD}" destId="{B542C274-CCF8-4CBF-827E-5B9DA6A98ABC}" srcOrd="0" destOrd="0" presId="urn:microsoft.com/office/officeart/2005/8/layout/lProcess2"/>
    <dgm:cxn modelId="{39806DE5-17B0-4199-BF4E-B73AB3CF4EDD}" type="presParOf" srcId="{998EE9AE-9379-448A-A2E5-D98F15BD9F0A}" destId="{1F944BA7-5D50-4E0B-BCF2-14F863A77CAF}" srcOrd="0" destOrd="0" presId="urn:microsoft.com/office/officeart/2005/8/layout/lProcess2"/>
    <dgm:cxn modelId="{E5A2B161-F3C4-42D2-A55A-ECD2E88532DC}" type="presParOf" srcId="{1F944BA7-5D50-4E0B-BCF2-14F863A77CAF}" destId="{B542C274-CCF8-4CBF-827E-5B9DA6A98ABC}" srcOrd="0" destOrd="0" presId="urn:microsoft.com/office/officeart/2005/8/layout/lProcess2"/>
    <dgm:cxn modelId="{0B8A34E4-27C6-4C22-96AA-31040A925D44}" type="presParOf" srcId="{1F944BA7-5D50-4E0B-BCF2-14F863A77CAF}" destId="{F098493B-5B47-4D33-83D1-AD99CCA0C1FD}" srcOrd="1" destOrd="0" presId="urn:microsoft.com/office/officeart/2005/8/layout/lProcess2"/>
    <dgm:cxn modelId="{C0AD1E1E-3310-467F-81B9-BE9FD4C2D8F0}" type="presParOf" srcId="{1F944BA7-5D50-4E0B-BCF2-14F863A77CAF}" destId="{F8B696A3-AF7C-4934-A922-D8CAA0B1ACE7}" srcOrd="2" destOrd="0" presId="urn:microsoft.com/office/officeart/2005/8/layout/lProcess2"/>
    <dgm:cxn modelId="{E8964E1A-7DFB-4617-A12C-8CBB08005359}" type="presParOf" srcId="{F8B696A3-AF7C-4934-A922-D8CAA0B1ACE7}" destId="{3045851E-C375-41B1-B3CC-00CD839898BA}" srcOrd="0" destOrd="0" presId="urn:microsoft.com/office/officeart/2005/8/layout/lProcess2"/>
    <dgm:cxn modelId="{56248E88-C388-4EAA-BA8D-E5F104FD2048}" type="presParOf" srcId="{3045851E-C375-41B1-B3CC-00CD839898BA}" destId="{44E88050-A55F-47FF-B9B5-493E8EB49764}" srcOrd="0" destOrd="0" presId="urn:microsoft.com/office/officeart/2005/8/layout/lProcess2"/>
    <dgm:cxn modelId="{131000C8-1654-4899-97C7-F931937CC702}" type="presParOf" srcId="{3045851E-C375-41B1-B3CC-00CD839898BA}" destId="{C9C5FA48-96F7-4552-BEE8-3F067EAD0107}" srcOrd="1" destOrd="0" presId="urn:microsoft.com/office/officeart/2005/8/layout/lProcess2"/>
    <dgm:cxn modelId="{F19833E4-5603-44B6-8767-7C446A07460A}" type="presParOf" srcId="{3045851E-C375-41B1-B3CC-00CD839898BA}" destId="{ADECF037-73BD-4143-8089-E6BBE91FC4C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5E9B01B-D86A-4C49-96E6-7931BB569B6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011EC6-AEAD-494D-9EDA-FBC9ABDA69F7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Расчеты по госконтрактам (при межбюджетных трансфертах при цене 100 млн. р. и более)</a:t>
          </a:r>
        </a:p>
      </dgm:t>
    </dgm:pt>
    <dgm:pt modelId="{4572A381-34B9-42A9-B487-2D04FF90F99E}" type="parTrans" cxnId="{E7DFE896-F150-4DDA-BBD9-7A056687B593}">
      <dgm:prSet/>
      <dgm:spPr/>
      <dgm:t>
        <a:bodyPr/>
        <a:lstStyle/>
        <a:p>
          <a:endParaRPr lang="ru-RU"/>
        </a:p>
      </dgm:t>
    </dgm:pt>
    <dgm:pt modelId="{4DC30918-2606-4857-9BEA-5C5009AC15D5}" type="sibTrans" cxnId="{E7DFE896-F150-4DDA-BBD9-7A056687B593}">
      <dgm:prSet/>
      <dgm:spPr/>
      <dgm:t>
        <a:bodyPr/>
        <a:lstStyle/>
        <a:p>
          <a:endParaRPr lang="ru-RU"/>
        </a:p>
      </dgm:t>
    </dgm:pt>
    <dgm:pt modelId="{51B8423C-1486-437D-AA2A-7DA5A5003A39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Расчеты по контрактам (договорам) БУ и АУ (при межбюджетных трансфертах при цене 100 млн. р. и более) </a:t>
          </a:r>
        </a:p>
      </dgm:t>
    </dgm:pt>
    <dgm:pt modelId="{793EF9EE-475F-4BB1-B57E-E68FA989DF1D}" type="parTrans" cxnId="{C37E8C03-FC32-45B9-87ED-C10D95E6986B}">
      <dgm:prSet/>
      <dgm:spPr/>
      <dgm:t>
        <a:bodyPr/>
        <a:lstStyle/>
        <a:p>
          <a:endParaRPr lang="ru-RU"/>
        </a:p>
      </dgm:t>
    </dgm:pt>
    <dgm:pt modelId="{F9D5AB56-E63C-42A6-8123-375FE55CD5CA}" type="sibTrans" cxnId="{C37E8C03-FC32-45B9-87ED-C10D95E6986B}">
      <dgm:prSet/>
      <dgm:spPr/>
      <dgm:t>
        <a:bodyPr/>
        <a:lstStyle/>
        <a:p>
          <a:endParaRPr lang="ru-RU"/>
        </a:p>
      </dgm:t>
    </dgm:pt>
    <dgm:pt modelId="{F9B486F2-C1B4-4E1A-AD11-6D5F024DAC31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юрлицам и бюджетные инвестиции в соответствии со ст. 80 БК РФ</a:t>
          </a:r>
        </a:p>
      </dgm:t>
    </dgm:pt>
    <dgm:pt modelId="{E5318702-5A4F-4477-A96D-3A814E9F2A34}" type="parTrans" cxnId="{8FD570DF-6757-4956-9E7B-5BAF00F5CC74}">
      <dgm:prSet/>
      <dgm:spPr/>
      <dgm:t>
        <a:bodyPr/>
        <a:lstStyle/>
        <a:p>
          <a:endParaRPr lang="ru-RU"/>
        </a:p>
      </dgm:t>
    </dgm:pt>
    <dgm:pt modelId="{C34FEC52-E781-4943-8B4A-5902820EBD8D}" type="sibTrans" cxnId="{8FD570DF-6757-4956-9E7B-5BAF00F5CC74}">
      <dgm:prSet/>
      <dgm:spPr/>
      <dgm:t>
        <a:bodyPr/>
        <a:lstStyle/>
        <a:p>
          <a:endParaRPr lang="ru-RU"/>
        </a:p>
      </dgm:t>
    </dgm:pt>
    <dgm:pt modelId="{4F6B9D51-81EC-490F-99B5-F84726A48533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финансовое обеспечение затрат в соответствии с концессионными соглашениями и соглашениями о ГЧП (МЧП)</a:t>
          </a:r>
        </a:p>
      </dgm:t>
    </dgm:pt>
    <dgm:pt modelId="{03A85F5A-E01F-4BF3-9C77-EA49E3AB7102}" type="parTrans" cxnId="{0D32D371-10BC-48EB-BF89-6C74F49148CF}">
      <dgm:prSet/>
      <dgm:spPr/>
      <dgm:t>
        <a:bodyPr/>
        <a:lstStyle/>
        <a:p>
          <a:endParaRPr lang="ru-RU"/>
        </a:p>
      </dgm:t>
    </dgm:pt>
    <dgm:pt modelId="{FB90C838-AE9F-4748-B1D1-28110E8CC513}" type="sibTrans" cxnId="{0D32D371-10BC-48EB-BF89-6C74F49148CF}">
      <dgm:prSet/>
      <dgm:spPr/>
      <dgm:t>
        <a:bodyPr/>
        <a:lstStyle/>
        <a:p>
          <a:endParaRPr lang="ru-RU"/>
        </a:p>
      </dgm:t>
    </dgm:pt>
    <dgm:pt modelId="{10284EDA-91CD-461B-B434-57905B5F59DD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Бюджетные инвестиции в соответствии с концессионными соглашениями</a:t>
          </a:r>
        </a:p>
      </dgm:t>
    </dgm:pt>
    <dgm:pt modelId="{20BA2885-1F81-4E5C-8B29-B06168BEBDCA}" type="parTrans" cxnId="{03DA8CCA-AC75-4B65-828C-6CE849A9A2A2}">
      <dgm:prSet/>
      <dgm:spPr/>
      <dgm:t>
        <a:bodyPr/>
        <a:lstStyle/>
        <a:p>
          <a:endParaRPr lang="ru-RU"/>
        </a:p>
      </dgm:t>
    </dgm:pt>
    <dgm:pt modelId="{E154C326-A7C8-4EA7-9504-B09C021EF300}" type="sibTrans" cxnId="{03DA8CCA-AC75-4B65-828C-6CE849A9A2A2}">
      <dgm:prSet/>
      <dgm:spPr/>
      <dgm:t>
        <a:bodyPr/>
        <a:lstStyle/>
        <a:p>
          <a:endParaRPr lang="ru-RU"/>
        </a:p>
      </dgm:t>
    </dgm:pt>
    <dgm:pt modelId="{C1372B21-8DCF-4B64-A144-34A5086BEB55}" type="pres">
      <dgm:prSet presAssocID="{D5E9B01B-D86A-4C49-96E6-7931BB569B64}" presName="linear" presStyleCnt="0">
        <dgm:presLayoutVars>
          <dgm:dir/>
          <dgm:animLvl val="lvl"/>
          <dgm:resizeHandles val="exact"/>
        </dgm:presLayoutVars>
      </dgm:prSet>
      <dgm:spPr/>
    </dgm:pt>
    <dgm:pt modelId="{6DF2646F-7164-48D1-94AD-0933FDDC613F}" type="pres">
      <dgm:prSet presAssocID="{B0011EC6-AEAD-494D-9EDA-FBC9ABDA69F7}" presName="parentLin" presStyleCnt="0"/>
      <dgm:spPr/>
    </dgm:pt>
    <dgm:pt modelId="{CEA731DE-3D57-464F-81C4-76D6583234BF}" type="pres">
      <dgm:prSet presAssocID="{B0011EC6-AEAD-494D-9EDA-FBC9ABDA69F7}" presName="parentLeftMargin" presStyleLbl="node1" presStyleIdx="0" presStyleCnt="5"/>
      <dgm:spPr/>
    </dgm:pt>
    <dgm:pt modelId="{DD626925-A8CD-491B-8F1A-0A4731CF714D}" type="pres">
      <dgm:prSet presAssocID="{B0011EC6-AEAD-494D-9EDA-FBC9ABDA69F7}" presName="parentText" presStyleLbl="node1" presStyleIdx="0" presStyleCnt="5" custScaleX="142857" custScaleY="122909">
        <dgm:presLayoutVars>
          <dgm:chMax val="0"/>
          <dgm:bulletEnabled val="1"/>
        </dgm:presLayoutVars>
      </dgm:prSet>
      <dgm:spPr/>
    </dgm:pt>
    <dgm:pt modelId="{B634CDB0-5536-4DFD-BAEE-FE885A337B8A}" type="pres">
      <dgm:prSet presAssocID="{B0011EC6-AEAD-494D-9EDA-FBC9ABDA69F7}" presName="negativeSpace" presStyleCnt="0"/>
      <dgm:spPr/>
    </dgm:pt>
    <dgm:pt modelId="{348430C4-A084-4ECD-BA0C-D7301448C23E}" type="pres">
      <dgm:prSet presAssocID="{B0011EC6-AEAD-494D-9EDA-FBC9ABDA69F7}" presName="childText" presStyleLbl="conFgAcc1" presStyleIdx="0" presStyleCnt="5">
        <dgm:presLayoutVars>
          <dgm:bulletEnabled val="1"/>
        </dgm:presLayoutVars>
      </dgm:prSet>
      <dgm:spPr/>
    </dgm:pt>
    <dgm:pt modelId="{7437CE1C-3DA2-4310-BFE5-0F545282778E}" type="pres">
      <dgm:prSet presAssocID="{4DC30918-2606-4857-9BEA-5C5009AC15D5}" presName="spaceBetweenRectangles" presStyleCnt="0"/>
      <dgm:spPr/>
    </dgm:pt>
    <dgm:pt modelId="{3B6B26B7-8F36-42C9-B821-CEA4DE3E785E}" type="pres">
      <dgm:prSet presAssocID="{51B8423C-1486-437D-AA2A-7DA5A5003A39}" presName="parentLin" presStyleCnt="0"/>
      <dgm:spPr/>
    </dgm:pt>
    <dgm:pt modelId="{28DF2540-1347-47D0-90B3-118D4989276B}" type="pres">
      <dgm:prSet presAssocID="{51B8423C-1486-437D-AA2A-7DA5A5003A39}" presName="parentLeftMargin" presStyleLbl="node1" presStyleIdx="0" presStyleCnt="5"/>
      <dgm:spPr/>
    </dgm:pt>
    <dgm:pt modelId="{093F9226-28BE-4B28-A2E9-CE1428C7D7A3}" type="pres">
      <dgm:prSet presAssocID="{51B8423C-1486-437D-AA2A-7DA5A5003A39}" presName="parentText" presStyleLbl="node1" presStyleIdx="1" presStyleCnt="5" custScaleX="145269" custScaleY="147192">
        <dgm:presLayoutVars>
          <dgm:chMax val="0"/>
          <dgm:bulletEnabled val="1"/>
        </dgm:presLayoutVars>
      </dgm:prSet>
      <dgm:spPr/>
    </dgm:pt>
    <dgm:pt modelId="{A1A7A3B8-58E1-45F2-B766-9966518A06B4}" type="pres">
      <dgm:prSet presAssocID="{51B8423C-1486-437D-AA2A-7DA5A5003A39}" presName="negativeSpace" presStyleCnt="0"/>
      <dgm:spPr/>
    </dgm:pt>
    <dgm:pt modelId="{C721DAD9-4305-42E2-B175-CADD1AA20581}" type="pres">
      <dgm:prSet presAssocID="{51B8423C-1486-437D-AA2A-7DA5A5003A39}" presName="childText" presStyleLbl="conFgAcc1" presStyleIdx="1" presStyleCnt="5" custLinFactNeighborY="-16814">
        <dgm:presLayoutVars>
          <dgm:bulletEnabled val="1"/>
        </dgm:presLayoutVars>
      </dgm:prSet>
      <dgm:spPr/>
    </dgm:pt>
    <dgm:pt modelId="{6C3AC5E0-D9FE-46FB-8C66-3D0C5306FC6E}" type="pres">
      <dgm:prSet presAssocID="{F9D5AB56-E63C-42A6-8123-375FE55CD5CA}" presName="spaceBetweenRectangles" presStyleCnt="0"/>
      <dgm:spPr/>
    </dgm:pt>
    <dgm:pt modelId="{97D2F26E-8351-4976-9766-09B869D2E1A2}" type="pres">
      <dgm:prSet presAssocID="{F9B486F2-C1B4-4E1A-AD11-6D5F024DAC31}" presName="parentLin" presStyleCnt="0"/>
      <dgm:spPr/>
    </dgm:pt>
    <dgm:pt modelId="{AA441437-559E-473A-814B-669D7CF49E48}" type="pres">
      <dgm:prSet presAssocID="{F9B486F2-C1B4-4E1A-AD11-6D5F024DAC31}" presName="parentLeftMargin" presStyleLbl="node1" presStyleIdx="1" presStyleCnt="5"/>
      <dgm:spPr/>
    </dgm:pt>
    <dgm:pt modelId="{A651AEC5-B60C-48BE-9236-0E87045B2B34}" type="pres">
      <dgm:prSet presAssocID="{F9B486F2-C1B4-4E1A-AD11-6D5F024DAC31}" presName="parentText" presStyleLbl="node1" presStyleIdx="2" presStyleCnt="5" custScaleX="135714" custScaleY="147430">
        <dgm:presLayoutVars>
          <dgm:chMax val="0"/>
          <dgm:bulletEnabled val="1"/>
        </dgm:presLayoutVars>
      </dgm:prSet>
      <dgm:spPr/>
    </dgm:pt>
    <dgm:pt modelId="{E8051601-5ECB-49C9-AFAE-CBCD795A8A3F}" type="pres">
      <dgm:prSet presAssocID="{F9B486F2-C1B4-4E1A-AD11-6D5F024DAC31}" presName="negativeSpace" presStyleCnt="0"/>
      <dgm:spPr/>
    </dgm:pt>
    <dgm:pt modelId="{3D6F2677-23A0-4D57-8610-990F50B94F50}" type="pres">
      <dgm:prSet presAssocID="{F9B486F2-C1B4-4E1A-AD11-6D5F024DAC31}" presName="childText" presStyleLbl="conFgAcc1" presStyleIdx="2" presStyleCnt="5">
        <dgm:presLayoutVars>
          <dgm:bulletEnabled val="1"/>
        </dgm:presLayoutVars>
      </dgm:prSet>
      <dgm:spPr/>
    </dgm:pt>
    <dgm:pt modelId="{BE876DD2-7B7B-49B2-A6FC-69BE2174F0C3}" type="pres">
      <dgm:prSet presAssocID="{C34FEC52-E781-4943-8B4A-5902820EBD8D}" presName="spaceBetweenRectangles" presStyleCnt="0"/>
      <dgm:spPr/>
    </dgm:pt>
    <dgm:pt modelId="{295AC9A8-B592-4A1D-BA14-06AB8E2E92BA}" type="pres">
      <dgm:prSet presAssocID="{4F6B9D51-81EC-490F-99B5-F84726A48533}" presName="parentLin" presStyleCnt="0"/>
      <dgm:spPr/>
    </dgm:pt>
    <dgm:pt modelId="{53AEEE68-F777-45BD-9A11-74746343B477}" type="pres">
      <dgm:prSet presAssocID="{4F6B9D51-81EC-490F-99B5-F84726A48533}" presName="parentLeftMargin" presStyleLbl="node1" presStyleIdx="2" presStyleCnt="5"/>
      <dgm:spPr/>
    </dgm:pt>
    <dgm:pt modelId="{698870F3-B56E-469F-981C-0EA38BC25878}" type="pres">
      <dgm:prSet presAssocID="{4F6B9D51-81EC-490F-99B5-F84726A48533}" presName="parentText" presStyleLbl="node1" presStyleIdx="3" presStyleCnt="5" custScaleX="135714" custScaleY="212219">
        <dgm:presLayoutVars>
          <dgm:chMax val="0"/>
          <dgm:bulletEnabled val="1"/>
        </dgm:presLayoutVars>
      </dgm:prSet>
      <dgm:spPr/>
    </dgm:pt>
    <dgm:pt modelId="{E5E9FFAA-7889-4BC5-A765-164FEA5B354D}" type="pres">
      <dgm:prSet presAssocID="{4F6B9D51-81EC-490F-99B5-F84726A48533}" presName="negativeSpace" presStyleCnt="0"/>
      <dgm:spPr/>
    </dgm:pt>
    <dgm:pt modelId="{26FEA299-FE39-47E1-A757-C07E5658F8A0}" type="pres">
      <dgm:prSet presAssocID="{4F6B9D51-81EC-490F-99B5-F84726A48533}" presName="childText" presStyleLbl="conFgAcc1" presStyleIdx="3" presStyleCnt="5">
        <dgm:presLayoutVars>
          <dgm:bulletEnabled val="1"/>
        </dgm:presLayoutVars>
      </dgm:prSet>
      <dgm:spPr/>
    </dgm:pt>
    <dgm:pt modelId="{F1E2A97D-8981-4060-B993-CDF28CA15552}" type="pres">
      <dgm:prSet presAssocID="{FB90C838-AE9F-4748-B1D1-28110E8CC513}" presName="spaceBetweenRectangles" presStyleCnt="0"/>
      <dgm:spPr/>
    </dgm:pt>
    <dgm:pt modelId="{ACC9380B-1B6D-4EF2-BCDB-535B9420BF01}" type="pres">
      <dgm:prSet presAssocID="{10284EDA-91CD-461B-B434-57905B5F59DD}" presName="parentLin" presStyleCnt="0"/>
      <dgm:spPr/>
    </dgm:pt>
    <dgm:pt modelId="{E296F114-C390-4BEC-9E54-C9CD9B80AA36}" type="pres">
      <dgm:prSet presAssocID="{10284EDA-91CD-461B-B434-57905B5F59DD}" presName="parentLeftMargin" presStyleLbl="node1" presStyleIdx="3" presStyleCnt="5"/>
      <dgm:spPr/>
    </dgm:pt>
    <dgm:pt modelId="{1EF3BDA5-55F5-4754-94E8-252D7AD50993}" type="pres">
      <dgm:prSet presAssocID="{10284EDA-91CD-461B-B434-57905B5F59DD}" presName="parentText" presStyleLbl="node1" presStyleIdx="4" presStyleCnt="5" custScaleX="137166" custScaleY="132418" custLinFactNeighborX="3916" custLinFactNeighborY="-6394">
        <dgm:presLayoutVars>
          <dgm:chMax val="0"/>
          <dgm:bulletEnabled val="1"/>
        </dgm:presLayoutVars>
      </dgm:prSet>
      <dgm:spPr/>
    </dgm:pt>
    <dgm:pt modelId="{235E2CFE-E29E-4F01-97A2-572C3208A3E5}" type="pres">
      <dgm:prSet presAssocID="{10284EDA-91CD-461B-B434-57905B5F59DD}" presName="negativeSpace" presStyleCnt="0"/>
      <dgm:spPr/>
    </dgm:pt>
    <dgm:pt modelId="{496669F8-6292-4C29-A09A-F4467426527E}" type="pres">
      <dgm:prSet presAssocID="{10284EDA-91CD-461B-B434-57905B5F59D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37E8C03-FC32-45B9-87ED-C10D95E6986B}" srcId="{D5E9B01B-D86A-4C49-96E6-7931BB569B64}" destId="{51B8423C-1486-437D-AA2A-7DA5A5003A39}" srcOrd="1" destOrd="0" parTransId="{793EF9EE-475F-4BB1-B57E-E68FA989DF1D}" sibTransId="{F9D5AB56-E63C-42A6-8123-375FE55CD5CA}"/>
    <dgm:cxn modelId="{AAC14310-8E32-433E-A496-6323CC0DB5A2}" type="presOf" srcId="{51B8423C-1486-437D-AA2A-7DA5A5003A39}" destId="{093F9226-28BE-4B28-A2E9-CE1428C7D7A3}" srcOrd="1" destOrd="0" presId="urn:microsoft.com/office/officeart/2005/8/layout/list1"/>
    <dgm:cxn modelId="{306A7049-A61A-48A0-8166-203D0ADE948F}" type="presOf" srcId="{10284EDA-91CD-461B-B434-57905B5F59DD}" destId="{E296F114-C390-4BEC-9E54-C9CD9B80AA36}" srcOrd="0" destOrd="0" presId="urn:microsoft.com/office/officeart/2005/8/layout/list1"/>
    <dgm:cxn modelId="{9840386C-7BDF-42CD-944F-FD9D757CE1B4}" type="presOf" srcId="{D5E9B01B-D86A-4C49-96E6-7931BB569B64}" destId="{C1372B21-8DCF-4B64-A144-34A5086BEB55}" srcOrd="0" destOrd="0" presId="urn:microsoft.com/office/officeart/2005/8/layout/list1"/>
    <dgm:cxn modelId="{3969CF71-8BB0-473B-A3FC-84356FBE9D15}" type="presOf" srcId="{B0011EC6-AEAD-494D-9EDA-FBC9ABDA69F7}" destId="{CEA731DE-3D57-464F-81C4-76D6583234BF}" srcOrd="0" destOrd="0" presId="urn:microsoft.com/office/officeart/2005/8/layout/list1"/>
    <dgm:cxn modelId="{0D32D371-10BC-48EB-BF89-6C74F49148CF}" srcId="{D5E9B01B-D86A-4C49-96E6-7931BB569B64}" destId="{4F6B9D51-81EC-490F-99B5-F84726A48533}" srcOrd="3" destOrd="0" parTransId="{03A85F5A-E01F-4BF3-9C77-EA49E3AB7102}" sibTransId="{FB90C838-AE9F-4748-B1D1-28110E8CC513}"/>
    <dgm:cxn modelId="{9585A67F-C094-40A3-9929-5A84A6274773}" type="presOf" srcId="{F9B486F2-C1B4-4E1A-AD11-6D5F024DAC31}" destId="{A651AEC5-B60C-48BE-9236-0E87045B2B34}" srcOrd="1" destOrd="0" presId="urn:microsoft.com/office/officeart/2005/8/layout/list1"/>
    <dgm:cxn modelId="{F3DD0483-C80A-4F38-8A14-2D8CF8249BA8}" type="presOf" srcId="{51B8423C-1486-437D-AA2A-7DA5A5003A39}" destId="{28DF2540-1347-47D0-90B3-118D4989276B}" srcOrd="0" destOrd="0" presId="urn:microsoft.com/office/officeart/2005/8/layout/list1"/>
    <dgm:cxn modelId="{0E7E6F88-B012-40A1-B49A-83BFEEDAAF45}" type="presOf" srcId="{B0011EC6-AEAD-494D-9EDA-FBC9ABDA69F7}" destId="{DD626925-A8CD-491B-8F1A-0A4731CF714D}" srcOrd="1" destOrd="0" presId="urn:microsoft.com/office/officeart/2005/8/layout/list1"/>
    <dgm:cxn modelId="{E7DFE896-F150-4DDA-BBD9-7A056687B593}" srcId="{D5E9B01B-D86A-4C49-96E6-7931BB569B64}" destId="{B0011EC6-AEAD-494D-9EDA-FBC9ABDA69F7}" srcOrd="0" destOrd="0" parTransId="{4572A381-34B9-42A9-B487-2D04FF90F99E}" sibTransId="{4DC30918-2606-4857-9BEA-5C5009AC15D5}"/>
    <dgm:cxn modelId="{078C199D-C911-42E5-8368-C9C5EFA36D65}" type="presOf" srcId="{4F6B9D51-81EC-490F-99B5-F84726A48533}" destId="{698870F3-B56E-469F-981C-0EA38BC25878}" srcOrd="1" destOrd="0" presId="urn:microsoft.com/office/officeart/2005/8/layout/list1"/>
    <dgm:cxn modelId="{AD30C09D-ABD5-46FA-A662-2503637437A7}" type="presOf" srcId="{4F6B9D51-81EC-490F-99B5-F84726A48533}" destId="{53AEEE68-F777-45BD-9A11-74746343B477}" srcOrd="0" destOrd="0" presId="urn:microsoft.com/office/officeart/2005/8/layout/list1"/>
    <dgm:cxn modelId="{03DA8CCA-AC75-4B65-828C-6CE849A9A2A2}" srcId="{D5E9B01B-D86A-4C49-96E6-7931BB569B64}" destId="{10284EDA-91CD-461B-B434-57905B5F59DD}" srcOrd="4" destOrd="0" parTransId="{20BA2885-1F81-4E5C-8B29-B06168BEBDCA}" sibTransId="{E154C326-A7C8-4EA7-9504-B09C021EF300}"/>
    <dgm:cxn modelId="{7DBB14D3-8B68-4A4D-87EC-2F1D0CF012F3}" type="presOf" srcId="{10284EDA-91CD-461B-B434-57905B5F59DD}" destId="{1EF3BDA5-55F5-4754-94E8-252D7AD50993}" srcOrd="1" destOrd="0" presId="urn:microsoft.com/office/officeart/2005/8/layout/list1"/>
    <dgm:cxn modelId="{6284C1D9-4E22-4142-8620-1853D1A04EC4}" type="presOf" srcId="{F9B486F2-C1B4-4E1A-AD11-6D5F024DAC31}" destId="{AA441437-559E-473A-814B-669D7CF49E48}" srcOrd="0" destOrd="0" presId="urn:microsoft.com/office/officeart/2005/8/layout/list1"/>
    <dgm:cxn modelId="{8FD570DF-6757-4956-9E7B-5BAF00F5CC74}" srcId="{D5E9B01B-D86A-4C49-96E6-7931BB569B64}" destId="{F9B486F2-C1B4-4E1A-AD11-6D5F024DAC31}" srcOrd="2" destOrd="0" parTransId="{E5318702-5A4F-4477-A96D-3A814E9F2A34}" sibTransId="{C34FEC52-E781-4943-8B4A-5902820EBD8D}"/>
    <dgm:cxn modelId="{31A7F408-1194-449C-AEB1-CFDA37DE04B6}" type="presParOf" srcId="{C1372B21-8DCF-4B64-A144-34A5086BEB55}" destId="{6DF2646F-7164-48D1-94AD-0933FDDC613F}" srcOrd="0" destOrd="0" presId="urn:microsoft.com/office/officeart/2005/8/layout/list1"/>
    <dgm:cxn modelId="{8F5A325E-69DC-4967-9267-EC115AC41B6B}" type="presParOf" srcId="{6DF2646F-7164-48D1-94AD-0933FDDC613F}" destId="{CEA731DE-3D57-464F-81C4-76D6583234BF}" srcOrd="0" destOrd="0" presId="urn:microsoft.com/office/officeart/2005/8/layout/list1"/>
    <dgm:cxn modelId="{7B6EFB74-30B7-46F1-B12E-2B2159088E18}" type="presParOf" srcId="{6DF2646F-7164-48D1-94AD-0933FDDC613F}" destId="{DD626925-A8CD-491B-8F1A-0A4731CF714D}" srcOrd="1" destOrd="0" presId="urn:microsoft.com/office/officeart/2005/8/layout/list1"/>
    <dgm:cxn modelId="{6FB2FC34-B583-4CB9-8434-158E04379AD1}" type="presParOf" srcId="{C1372B21-8DCF-4B64-A144-34A5086BEB55}" destId="{B634CDB0-5536-4DFD-BAEE-FE885A337B8A}" srcOrd="1" destOrd="0" presId="urn:microsoft.com/office/officeart/2005/8/layout/list1"/>
    <dgm:cxn modelId="{2CC41A1C-CA44-4688-86C2-38D2A5ECF81A}" type="presParOf" srcId="{C1372B21-8DCF-4B64-A144-34A5086BEB55}" destId="{348430C4-A084-4ECD-BA0C-D7301448C23E}" srcOrd="2" destOrd="0" presId="urn:microsoft.com/office/officeart/2005/8/layout/list1"/>
    <dgm:cxn modelId="{0EB18D72-7DD2-486F-8A69-CF9BCA3FB365}" type="presParOf" srcId="{C1372B21-8DCF-4B64-A144-34A5086BEB55}" destId="{7437CE1C-3DA2-4310-BFE5-0F545282778E}" srcOrd="3" destOrd="0" presId="urn:microsoft.com/office/officeart/2005/8/layout/list1"/>
    <dgm:cxn modelId="{550FF2C5-D74A-4F67-A5F6-6EF58D785329}" type="presParOf" srcId="{C1372B21-8DCF-4B64-A144-34A5086BEB55}" destId="{3B6B26B7-8F36-42C9-B821-CEA4DE3E785E}" srcOrd="4" destOrd="0" presId="urn:microsoft.com/office/officeart/2005/8/layout/list1"/>
    <dgm:cxn modelId="{BC994E0D-08D1-4CA8-A6F2-657438EF6442}" type="presParOf" srcId="{3B6B26B7-8F36-42C9-B821-CEA4DE3E785E}" destId="{28DF2540-1347-47D0-90B3-118D4989276B}" srcOrd="0" destOrd="0" presId="urn:microsoft.com/office/officeart/2005/8/layout/list1"/>
    <dgm:cxn modelId="{B858C3DC-BE61-499E-892C-A7496207690D}" type="presParOf" srcId="{3B6B26B7-8F36-42C9-B821-CEA4DE3E785E}" destId="{093F9226-28BE-4B28-A2E9-CE1428C7D7A3}" srcOrd="1" destOrd="0" presId="urn:microsoft.com/office/officeart/2005/8/layout/list1"/>
    <dgm:cxn modelId="{B78A2109-0E65-4F4A-9799-CC2BABBDCF9E}" type="presParOf" srcId="{C1372B21-8DCF-4B64-A144-34A5086BEB55}" destId="{A1A7A3B8-58E1-45F2-B766-9966518A06B4}" srcOrd="5" destOrd="0" presId="urn:microsoft.com/office/officeart/2005/8/layout/list1"/>
    <dgm:cxn modelId="{1D890F8D-4081-4F85-9871-95C11F363034}" type="presParOf" srcId="{C1372B21-8DCF-4B64-A144-34A5086BEB55}" destId="{C721DAD9-4305-42E2-B175-CADD1AA20581}" srcOrd="6" destOrd="0" presId="urn:microsoft.com/office/officeart/2005/8/layout/list1"/>
    <dgm:cxn modelId="{7CA0CD6B-7F4F-43C8-9711-CC76752DD51C}" type="presParOf" srcId="{C1372B21-8DCF-4B64-A144-34A5086BEB55}" destId="{6C3AC5E0-D9FE-46FB-8C66-3D0C5306FC6E}" srcOrd="7" destOrd="0" presId="urn:microsoft.com/office/officeart/2005/8/layout/list1"/>
    <dgm:cxn modelId="{F4FA0420-B7F2-4911-BF84-ABAF2CAF9208}" type="presParOf" srcId="{C1372B21-8DCF-4B64-A144-34A5086BEB55}" destId="{97D2F26E-8351-4976-9766-09B869D2E1A2}" srcOrd="8" destOrd="0" presId="urn:microsoft.com/office/officeart/2005/8/layout/list1"/>
    <dgm:cxn modelId="{3471B896-110E-409E-A7E7-EFD51D339AFC}" type="presParOf" srcId="{97D2F26E-8351-4976-9766-09B869D2E1A2}" destId="{AA441437-559E-473A-814B-669D7CF49E48}" srcOrd="0" destOrd="0" presId="urn:microsoft.com/office/officeart/2005/8/layout/list1"/>
    <dgm:cxn modelId="{0C23A300-3ED7-4DA9-B4EB-E267C220BD2D}" type="presParOf" srcId="{97D2F26E-8351-4976-9766-09B869D2E1A2}" destId="{A651AEC5-B60C-48BE-9236-0E87045B2B34}" srcOrd="1" destOrd="0" presId="urn:microsoft.com/office/officeart/2005/8/layout/list1"/>
    <dgm:cxn modelId="{AD6042F6-7AAF-46B2-8D31-4735647E2725}" type="presParOf" srcId="{C1372B21-8DCF-4B64-A144-34A5086BEB55}" destId="{E8051601-5ECB-49C9-AFAE-CBCD795A8A3F}" srcOrd="9" destOrd="0" presId="urn:microsoft.com/office/officeart/2005/8/layout/list1"/>
    <dgm:cxn modelId="{7D0CAF4B-4658-4628-ABCD-D9981462922A}" type="presParOf" srcId="{C1372B21-8DCF-4B64-A144-34A5086BEB55}" destId="{3D6F2677-23A0-4D57-8610-990F50B94F50}" srcOrd="10" destOrd="0" presId="urn:microsoft.com/office/officeart/2005/8/layout/list1"/>
    <dgm:cxn modelId="{083A1045-9213-4BEE-8D43-58C955BC390A}" type="presParOf" srcId="{C1372B21-8DCF-4B64-A144-34A5086BEB55}" destId="{BE876DD2-7B7B-49B2-A6FC-69BE2174F0C3}" srcOrd="11" destOrd="0" presId="urn:microsoft.com/office/officeart/2005/8/layout/list1"/>
    <dgm:cxn modelId="{CE7EE7BE-7C7D-4BCA-92F4-340A09B6C9C8}" type="presParOf" srcId="{C1372B21-8DCF-4B64-A144-34A5086BEB55}" destId="{295AC9A8-B592-4A1D-BA14-06AB8E2E92BA}" srcOrd="12" destOrd="0" presId="urn:microsoft.com/office/officeart/2005/8/layout/list1"/>
    <dgm:cxn modelId="{050835BD-F60E-4A60-854B-3862356684ED}" type="presParOf" srcId="{295AC9A8-B592-4A1D-BA14-06AB8E2E92BA}" destId="{53AEEE68-F777-45BD-9A11-74746343B477}" srcOrd="0" destOrd="0" presId="urn:microsoft.com/office/officeart/2005/8/layout/list1"/>
    <dgm:cxn modelId="{56F38299-ECFA-4DB0-8440-FECF123185F4}" type="presParOf" srcId="{295AC9A8-B592-4A1D-BA14-06AB8E2E92BA}" destId="{698870F3-B56E-469F-981C-0EA38BC25878}" srcOrd="1" destOrd="0" presId="urn:microsoft.com/office/officeart/2005/8/layout/list1"/>
    <dgm:cxn modelId="{72E394ED-BA09-4C87-9542-B8D5B64B87A6}" type="presParOf" srcId="{C1372B21-8DCF-4B64-A144-34A5086BEB55}" destId="{E5E9FFAA-7889-4BC5-A765-164FEA5B354D}" srcOrd="13" destOrd="0" presId="urn:microsoft.com/office/officeart/2005/8/layout/list1"/>
    <dgm:cxn modelId="{E5282E6C-A071-4EE4-82FB-BD3750054132}" type="presParOf" srcId="{C1372B21-8DCF-4B64-A144-34A5086BEB55}" destId="{26FEA299-FE39-47E1-A757-C07E5658F8A0}" srcOrd="14" destOrd="0" presId="urn:microsoft.com/office/officeart/2005/8/layout/list1"/>
    <dgm:cxn modelId="{B2C05C9F-D3D9-48DE-89AA-193BB1524042}" type="presParOf" srcId="{C1372B21-8DCF-4B64-A144-34A5086BEB55}" destId="{F1E2A97D-8981-4060-B993-CDF28CA15552}" srcOrd="15" destOrd="0" presId="urn:microsoft.com/office/officeart/2005/8/layout/list1"/>
    <dgm:cxn modelId="{29EB5DBE-1749-48DD-957A-5C189EE9A001}" type="presParOf" srcId="{C1372B21-8DCF-4B64-A144-34A5086BEB55}" destId="{ACC9380B-1B6D-4EF2-BCDB-535B9420BF01}" srcOrd="16" destOrd="0" presId="urn:microsoft.com/office/officeart/2005/8/layout/list1"/>
    <dgm:cxn modelId="{23590C60-8788-4C15-8C51-1BCD5F3E6456}" type="presParOf" srcId="{ACC9380B-1B6D-4EF2-BCDB-535B9420BF01}" destId="{E296F114-C390-4BEC-9E54-C9CD9B80AA36}" srcOrd="0" destOrd="0" presId="urn:microsoft.com/office/officeart/2005/8/layout/list1"/>
    <dgm:cxn modelId="{B6F8FB90-D2A5-40DC-AFA5-FCF6BC8191C0}" type="presParOf" srcId="{ACC9380B-1B6D-4EF2-BCDB-535B9420BF01}" destId="{1EF3BDA5-55F5-4754-94E8-252D7AD50993}" srcOrd="1" destOrd="0" presId="urn:microsoft.com/office/officeart/2005/8/layout/list1"/>
    <dgm:cxn modelId="{2E1F0505-77FC-4724-8BC2-2483C66CBF30}" type="presParOf" srcId="{C1372B21-8DCF-4B64-A144-34A5086BEB55}" destId="{235E2CFE-E29E-4F01-97A2-572C3208A3E5}" srcOrd="17" destOrd="0" presId="urn:microsoft.com/office/officeart/2005/8/layout/list1"/>
    <dgm:cxn modelId="{D3CB5B8D-5407-4B7E-B8FF-EAFE0232A514}" type="presParOf" srcId="{C1372B21-8DCF-4B64-A144-34A5086BEB55}" destId="{496669F8-6292-4C29-A09A-F4467426527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F3A9B1-B957-41FA-A2B6-1E50D37FAAAF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01BFA-B429-4C16-8172-F04FD533EAFC}">
      <dgm:prSet phldrT="[Текст]" custT="1"/>
      <dgm:spPr/>
      <dgm:t>
        <a:bodyPr/>
        <a:lstStyle/>
        <a:p>
          <a:r>
            <a:rPr lang="ru-RU" sz="1600" b="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Контракт на  закупку ТРУ БУ или АУ, либо в рамках расходования средств субсидий по ст. 80 БК РФ, бюджетных инвестиций в соотв. с </a:t>
          </a:r>
          <a:r>
            <a:rPr lang="ru-RU" sz="1600" b="0" i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пп</a:t>
          </a:r>
          <a:r>
            <a:rPr lang="ru-RU" sz="1600" b="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8 и 8.1 ст. 78 и </a:t>
          </a:r>
          <a:r>
            <a:rPr lang="ru-RU" sz="1600" b="0" i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пп</a:t>
          </a:r>
          <a:r>
            <a:rPr lang="ru-RU" sz="1600" b="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3 и 3.1 п. 1 ст. 78.3,  </a:t>
          </a:r>
          <a:r>
            <a:rPr lang="ru-RU" sz="1600" b="0" i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абз</a:t>
          </a:r>
          <a:r>
            <a:rPr lang="ru-RU" sz="1600" b="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2 п. 1 ст. 80 БК РФ</a:t>
          </a:r>
        </a:p>
      </dgm:t>
    </dgm:pt>
    <dgm:pt modelId="{4D596A11-76C6-487A-AD7F-C16969CA2709}" type="sibTrans" cxnId="{11A88E6E-3CED-4E39-BB60-873D732047FE}">
      <dgm:prSet/>
      <dgm:spPr/>
      <dgm:t>
        <a:bodyPr/>
        <a:lstStyle/>
        <a:p>
          <a:endParaRPr lang="ru-RU"/>
        </a:p>
      </dgm:t>
    </dgm:pt>
    <dgm:pt modelId="{2E4BE12A-D548-4B7B-BC7A-434B8376CDF6}" type="parTrans" cxnId="{11A88E6E-3CED-4E39-BB60-873D732047FE}">
      <dgm:prSet/>
      <dgm:spPr/>
      <dgm:t>
        <a:bodyPr/>
        <a:lstStyle/>
        <a:p>
          <a:endParaRPr lang="ru-RU"/>
        </a:p>
      </dgm:t>
    </dgm:pt>
    <dgm:pt modelId="{123A9F34-1106-4C32-B791-56137A04D4D8}">
      <dgm:prSet phldrT="[Текст]" custT="1"/>
      <dgm:spPr/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Цена контракта более 100 млн. р 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A53CF-ED78-4702-810E-2950C7750326}" type="sibTrans" cxnId="{FDB83203-E8FA-46D0-8E8D-045AE8AE63DA}">
      <dgm:prSet/>
      <dgm:spPr/>
      <dgm:t>
        <a:bodyPr/>
        <a:lstStyle/>
        <a:p>
          <a:endParaRPr lang="ru-RU"/>
        </a:p>
      </dgm:t>
    </dgm:pt>
    <dgm:pt modelId="{319562A0-845E-4C2E-AB79-CD88C03FDF38}" type="parTrans" cxnId="{FDB83203-E8FA-46D0-8E8D-045AE8AE63DA}">
      <dgm:prSet/>
      <dgm:spPr/>
      <dgm:t>
        <a:bodyPr/>
        <a:lstStyle/>
        <a:p>
          <a:endParaRPr lang="ru-RU"/>
        </a:p>
      </dgm:t>
    </dgm:pt>
    <dgm:pt modelId="{F773AD1A-0F50-449D-8175-0A1EE287264A}">
      <dgm:prSet phldrT="[Текст]" custT="1"/>
      <dgm:spPr/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Цена контракта не более 3 млн. р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B09E0D-20ED-4793-BEC5-FCECFD45A973}" type="sibTrans" cxnId="{0CAE60C0-64BF-4618-86FD-77D6076E05A5}">
      <dgm:prSet/>
      <dgm:spPr/>
      <dgm:t>
        <a:bodyPr/>
        <a:lstStyle/>
        <a:p>
          <a:endParaRPr lang="ru-RU"/>
        </a:p>
      </dgm:t>
    </dgm:pt>
    <dgm:pt modelId="{90413DAA-F6AA-49A2-B227-852E5952584C}" type="parTrans" cxnId="{0CAE60C0-64BF-4618-86FD-77D6076E05A5}">
      <dgm:prSet/>
      <dgm:spPr/>
      <dgm:t>
        <a:bodyPr/>
        <a:lstStyle/>
        <a:p>
          <a:endParaRPr lang="ru-RU"/>
        </a:p>
      </dgm:t>
    </dgm:pt>
    <dgm:pt modelId="{D746C58F-A5D2-4E20-A90D-19EEDEF0E278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Цена контракта более 3 млн. р., но не более 100 млн. р</a:t>
          </a:r>
        </a:p>
      </dgm:t>
    </dgm:pt>
    <dgm:pt modelId="{F4C937F3-306D-43C7-88BC-75A703CE15E6}" type="parTrans" cxnId="{63A786D4-3394-473E-831A-6B4B9FFDFCB9}">
      <dgm:prSet/>
      <dgm:spPr/>
      <dgm:t>
        <a:bodyPr/>
        <a:lstStyle/>
        <a:p>
          <a:endParaRPr lang="ru-RU"/>
        </a:p>
      </dgm:t>
    </dgm:pt>
    <dgm:pt modelId="{436CCE5D-4909-4D3D-8C7E-69C24FE15307}" type="sibTrans" cxnId="{63A786D4-3394-473E-831A-6B4B9FFDFCB9}">
      <dgm:prSet/>
      <dgm:spPr/>
      <dgm:t>
        <a:bodyPr/>
        <a:lstStyle/>
        <a:p>
          <a:endParaRPr lang="ru-RU"/>
        </a:p>
      </dgm:t>
    </dgm:pt>
    <dgm:pt modelId="{4FE87857-AA74-4A41-9885-970064272F1D}" type="pres">
      <dgm:prSet presAssocID="{48F3A9B1-B957-41FA-A2B6-1E50D37FAAAF}" presName="Name0" presStyleCnt="0">
        <dgm:presLayoutVars>
          <dgm:chMax val="4"/>
          <dgm:resizeHandles val="exact"/>
        </dgm:presLayoutVars>
      </dgm:prSet>
      <dgm:spPr/>
    </dgm:pt>
    <dgm:pt modelId="{A70D9D5A-4304-4EC9-B0B4-1070994DE92C}" type="pres">
      <dgm:prSet presAssocID="{48F3A9B1-B957-41FA-A2B6-1E50D37FAAAF}" presName="ellipse" presStyleLbl="trBgShp" presStyleIdx="0" presStyleCnt="1" custScaleX="149372" custScaleY="81505" custLinFactNeighborX="6314" custLinFactNeighborY="43147"/>
      <dgm:spPr/>
    </dgm:pt>
    <dgm:pt modelId="{E8E272B1-6343-4467-89C0-C6532BCE5AEF}" type="pres">
      <dgm:prSet presAssocID="{48F3A9B1-B957-41FA-A2B6-1E50D37FAAAF}" presName="arrow1" presStyleLbl="fgShp" presStyleIdx="0" presStyleCnt="1" custLinFactNeighborX="26471" custLinFactNeighborY="76373"/>
      <dgm:spPr>
        <a:solidFill>
          <a:srgbClr val="FF0000"/>
        </a:solidFill>
      </dgm:spPr>
    </dgm:pt>
    <dgm:pt modelId="{1AC579B3-ADE6-4E9D-BF35-2621AD7D2386}" type="pres">
      <dgm:prSet presAssocID="{48F3A9B1-B957-41FA-A2B6-1E50D37FAAAF}" presName="rectangle" presStyleLbl="revTx" presStyleIdx="0" presStyleCnt="1" custScaleX="304851" custLinFactNeighborX="1339" custLinFactNeighborY="18849">
        <dgm:presLayoutVars>
          <dgm:bulletEnabled val="1"/>
        </dgm:presLayoutVars>
      </dgm:prSet>
      <dgm:spPr/>
    </dgm:pt>
    <dgm:pt modelId="{24F40707-1E2A-4434-B6AF-F5B94DE03DDA}" type="pres">
      <dgm:prSet presAssocID="{D746C58F-A5D2-4E20-A90D-19EEDEF0E278}" presName="item1" presStyleLbl="node1" presStyleIdx="0" presStyleCnt="3" custScaleX="204033" custScaleY="88927" custLinFactNeighborX="95486" custLinFactNeighborY="-75421">
        <dgm:presLayoutVars>
          <dgm:bulletEnabled val="1"/>
        </dgm:presLayoutVars>
      </dgm:prSet>
      <dgm:spPr/>
    </dgm:pt>
    <dgm:pt modelId="{51514609-79E8-419B-96BF-B8AFF28A8AAF}" type="pres">
      <dgm:prSet presAssocID="{123A9F34-1106-4C32-B791-56137A04D4D8}" presName="item2" presStyleLbl="node1" presStyleIdx="1" presStyleCnt="3" custScaleX="227441" custScaleY="112997" custLinFactNeighborX="80606" custLinFactNeighborY="96370">
        <dgm:presLayoutVars>
          <dgm:bulletEnabled val="1"/>
        </dgm:presLayoutVars>
      </dgm:prSet>
      <dgm:spPr/>
    </dgm:pt>
    <dgm:pt modelId="{E65B31FD-98D2-4781-9604-B76004ABF2C1}" type="pres">
      <dgm:prSet presAssocID="{CA801BFA-B429-4C16-8172-F04FD533EAFC}" presName="item3" presStyleLbl="node1" presStyleIdx="2" presStyleCnt="3" custScaleX="204789" custScaleY="90978" custLinFactX="-50774" custLinFactNeighborX="-100000" custLinFactNeighborY="25201">
        <dgm:presLayoutVars>
          <dgm:bulletEnabled val="1"/>
        </dgm:presLayoutVars>
      </dgm:prSet>
      <dgm:spPr/>
    </dgm:pt>
    <dgm:pt modelId="{4E84BC4D-4F8B-4FBA-A67F-F0B541009556}" type="pres">
      <dgm:prSet presAssocID="{48F3A9B1-B957-41FA-A2B6-1E50D37FAAAF}" presName="funnel" presStyleLbl="trAlignAcc1" presStyleIdx="0" presStyleCnt="1" custScaleX="155947" custScaleY="93144" custLinFactNeighborX="4867" custLinFactNeighborY="15525"/>
      <dgm:spPr>
        <a:ln w="19050">
          <a:solidFill>
            <a:schemeClr val="tx2">
              <a:lumMod val="75000"/>
            </a:schemeClr>
          </a:solidFill>
        </a:ln>
      </dgm:spPr>
    </dgm:pt>
  </dgm:ptLst>
  <dgm:cxnLst>
    <dgm:cxn modelId="{FDB83203-E8FA-46D0-8E8D-045AE8AE63DA}" srcId="{48F3A9B1-B957-41FA-A2B6-1E50D37FAAAF}" destId="{123A9F34-1106-4C32-B791-56137A04D4D8}" srcOrd="2" destOrd="0" parTransId="{319562A0-845E-4C2E-AB79-CD88C03FDF38}" sibTransId="{692A53CF-ED78-4702-810E-2950C7750326}"/>
    <dgm:cxn modelId="{11A88E6E-3CED-4E39-BB60-873D732047FE}" srcId="{48F3A9B1-B957-41FA-A2B6-1E50D37FAAAF}" destId="{CA801BFA-B429-4C16-8172-F04FD533EAFC}" srcOrd="3" destOrd="0" parTransId="{2E4BE12A-D548-4B7B-BC7A-434B8376CDF6}" sibTransId="{4D596A11-76C6-487A-AD7F-C16969CA2709}"/>
    <dgm:cxn modelId="{CE519356-45A1-41E2-AE43-A9C3565C3530}" type="presOf" srcId="{D746C58F-A5D2-4E20-A90D-19EEDEF0E278}" destId="{51514609-79E8-419B-96BF-B8AFF28A8AAF}" srcOrd="0" destOrd="0" presId="urn:microsoft.com/office/officeart/2005/8/layout/funnel1"/>
    <dgm:cxn modelId="{70348F8D-8014-4C7C-93D5-B47099B7925D}" type="presOf" srcId="{CA801BFA-B429-4C16-8172-F04FD533EAFC}" destId="{1AC579B3-ADE6-4E9D-BF35-2621AD7D2386}" srcOrd="0" destOrd="0" presId="urn:microsoft.com/office/officeart/2005/8/layout/funnel1"/>
    <dgm:cxn modelId="{DE2759A9-7C64-4137-BC73-483D09035FC4}" type="presOf" srcId="{F773AD1A-0F50-449D-8175-0A1EE287264A}" destId="{E65B31FD-98D2-4781-9604-B76004ABF2C1}" srcOrd="0" destOrd="0" presId="urn:microsoft.com/office/officeart/2005/8/layout/funnel1"/>
    <dgm:cxn modelId="{0CAE60C0-64BF-4618-86FD-77D6076E05A5}" srcId="{48F3A9B1-B957-41FA-A2B6-1E50D37FAAAF}" destId="{F773AD1A-0F50-449D-8175-0A1EE287264A}" srcOrd="0" destOrd="0" parTransId="{90413DAA-F6AA-49A2-B227-852E5952584C}" sibTransId="{42B09E0D-20ED-4793-BEC5-FCECFD45A973}"/>
    <dgm:cxn modelId="{63A786D4-3394-473E-831A-6B4B9FFDFCB9}" srcId="{48F3A9B1-B957-41FA-A2B6-1E50D37FAAAF}" destId="{D746C58F-A5D2-4E20-A90D-19EEDEF0E278}" srcOrd="1" destOrd="0" parTransId="{F4C937F3-306D-43C7-88BC-75A703CE15E6}" sibTransId="{436CCE5D-4909-4D3D-8C7E-69C24FE15307}"/>
    <dgm:cxn modelId="{B7E380E1-1147-4AF4-830C-ECEE4B8050FF}" type="presOf" srcId="{48F3A9B1-B957-41FA-A2B6-1E50D37FAAAF}" destId="{4FE87857-AA74-4A41-9885-970064272F1D}" srcOrd="0" destOrd="0" presId="urn:microsoft.com/office/officeart/2005/8/layout/funnel1"/>
    <dgm:cxn modelId="{39B6EEFF-2AC6-4A6C-8705-836CE8AC3CC5}" type="presOf" srcId="{123A9F34-1106-4C32-B791-56137A04D4D8}" destId="{24F40707-1E2A-4434-B6AF-F5B94DE03DDA}" srcOrd="0" destOrd="0" presId="urn:microsoft.com/office/officeart/2005/8/layout/funnel1"/>
    <dgm:cxn modelId="{83F1B1B3-2AAE-49F0-A92A-68B951A27B6E}" type="presParOf" srcId="{4FE87857-AA74-4A41-9885-970064272F1D}" destId="{A70D9D5A-4304-4EC9-B0B4-1070994DE92C}" srcOrd="0" destOrd="0" presId="urn:microsoft.com/office/officeart/2005/8/layout/funnel1"/>
    <dgm:cxn modelId="{556C0643-B1BB-4882-8718-52D146F05A9B}" type="presParOf" srcId="{4FE87857-AA74-4A41-9885-970064272F1D}" destId="{E8E272B1-6343-4467-89C0-C6532BCE5AEF}" srcOrd="1" destOrd="0" presId="urn:microsoft.com/office/officeart/2005/8/layout/funnel1"/>
    <dgm:cxn modelId="{ABC0B314-CB19-40DF-BE62-5ACC39D288CF}" type="presParOf" srcId="{4FE87857-AA74-4A41-9885-970064272F1D}" destId="{1AC579B3-ADE6-4E9D-BF35-2621AD7D2386}" srcOrd="2" destOrd="0" presId="urn:microsoft.com/office/officeart/2005/8/layout/funnel1"/>
    <dgm:cxn modelId="{472A7700-5451-4FA2-B614-22C552EC9DE6}" type="presParOf" srcId="{4FE87857-AA74-4A41-9885-970064272F1D}" destId="{24F40707-1E2A-4434-B6AF-F5B94DE03DDA}" srcOrd="3" destOrd="0" presId="urn:microsoft.com/office/officeart/2005/8/layout/funnel1"/>
    <dgm:cxn modelId="{F5900ADD-F295-4A71-B2F0-2A4F7A663816}" type="presParOf" srcId="{4FE87857-AA74-4A41-9885-970064272F1D}" destId="{51514609-79E8-419B-96BF-B8AFF28A8AAF}" srcOrd="4" destOrd="0" presId="urn:microsoft.com/office/officeart/2005/8/layout/funnel1"/>
    <dgm:cxn modelId="{A1B6EF03-5638-4B55-9EA1-50D2DBC807FD}" type="presParOf" srcId="{4FE87857-AA74-4A41-9885-970064272F1D}" destId="{E65B31FD-98D2-4781-9604-B76004ABF2C1}" srcOrd="5" destOrd="0" presId="urn:microsoft.com/office/officeart/2005/8/layout/funnel1"/>
    <dgm:cxn modelId="{660191B9-8670-4F37-89C0-F768EA3DC1C5}" type="presParOf" srcId="{4FE87857-AA74-4A41-9885-970064272F1D}" destId="{4E84BC4D-4F8B-4FBA-A67F-F0B54100955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2EBEE23-E253-45B9-AA78-258E6557413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7B652B-5CBA-49C1-A32A-BF94F207F443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Ст. 28 Закона Астраханской области от 1512.2022 года N 93/2022-ОЗ «О бюджете Астраханской области на 2023 год и на плановый период 2024 и 2025 годов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910BF-EA2D-4862-BABD-33CC23B57199}" type="parTrans" cxnId="{4A505B24-3865-461C-845C-4ACB155A0C28}">
      <dgm:prSet/>
      <dgm:spPr/>
      <dgm:t>
        <a:bodyPr/>
        <a:lstStyle/>
        <a:p>
          <a:endParaRPr lang="ru-RU"/>
        </a:p>
      </dgm:t>
    </dgm:pt>
    <dgm:pt modelId="{9E7FEEB0-8662-4972-94E0-8793075556FB}" type="sibTrans" cxnId="{4A505B24-3865-461C-845C-4ACB155A0C28}">
      <dgm:prSet/>
      <dgm:spPr/>
      <dgm:t>
        <a:bodyPr/>
        <a:lstStyle/>
        <a:p>
          <a:endParaRPr lang="ru-RU"/>
        </a:p>
      </dgm:t>
    </dgm:pt>
    <dgm:pt modelId="{5614018A-2936-446E-95DD-6B99EAA85141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расчеты по госконтрактам о поставке ТРУ, заключаемым на сумму 50 млн. р. и более, для обеспечения государственных нужд Астраханской области</a:t>
          </a:r>
        </a:p>
      </dgm:t>
    </dgm:pt>
    <dgm:pt modelId="{7EFF28A5-FA7C-483A-9111-768605281659}" type="parTrans" cxnId="{874F9A6D-41BC-4E77-8C6F-A7CD32681782}">
      <dgm:prSet/>
      <dgm:spPr/>
      <dgm:t>
        <a:bodyPr/>
        <a:lstStyle/>
        <a:p>
          <a:endParaRPr lang="ru-RU"/>
        </a:p>
      </dgm:t>
    </dgm:pt>
    <dgm:pt modelId="{CDC1A5B1-CB76-4317-A4F8-F95E84107C3F}" type="sibTrans" cxnId="{874F9A6D-41BC-4E77-8C6F-A7CD32681782}">
      <dgm:prSet/>
      <dgm:spPr/>
      <dgm:t>
        <a:bodyPr/>
        <a:lstStyle/>
        <a:p>
          <a:endParaRPr lang="ru-RU"/>
        </a:p>
      </dgm:t>
    </dgm:pt>
    <dgm:pt modelId="{05537A73-9F52-4CA7-88F6-984EB1E4F46B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юрлицам (за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искл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 субсидий БУ и АУ) и бюджетных инвестиций юрлицам, предоставляемых в соотв. со ст. 80 БК РФ</a:t>
          </a:r>
        </a:p>
      </dgm:t>
    </dgm:pt>
    <dgm:pt modelId="{0907A036-6124-45A8-9568-46FB4047351E}" type="parTrans" cxnId="{CB31C72F-6F78-4258-94F3-19EF53C33AAE}">
      <dgm:prSet/>
      <dgm:spPr/>
      <dgm:t>
        <a:bodyPr/>
        <a:lstStyle/>
        <a:p>
          <a:endParaRPr lang="ru-RU"/>
        </a:p>
      </dgm:t>
    </dgm:pt>
    <dgm:pt modelId="{C3F15F82-6743-486F-9359-72D110BF9BB0}" type="sibTrans" cxnId="{CB31C72F-6F78-4258-94F3-19EF53C33AAE}">
      <dgm:prSet/>
      <dgm:spPr/>
      <dgm:t>
        <a:bodyPr/>
        <a:lstStyle/>
        <a:p>
          <a:endParaRPr lang="ru-RU"/>
        </a:p>
      </dgm:t>
    </dgm:pt>
    <dgm:pt modelId="{3C1156D3-39CF-489F-9A56-D91C9E551236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Ст. 7 Закона Республики Карелия от 21.12.2022 N 2776-ЗРК "О бюджете Республики Карелия на 2023 год и на плановый период 2024 и 2025 годов"</a:t>
          </a:r>
        </a:p>
      </dgm:t>
    </dgm:pt>
    <dgm:pt modelId="{1164670E-2538-475F-B218-48A4CFAC8123}" type="parTrans" cxnId="{63EECB4D-6112-4ECD-ABC5-B4D75A153A5B}">
      <dgm:prSet/>
      <dgm:spPr/>
      <dgm:t>
        <a:bodyPr/>
        <a:lstStyle/>
        <a:p>
          <a:endParaRPr lang="ru-RU"/>
        </a:p>
      </dgm:t>
    </dgm:pt>
    <dgm:pt modelId="{772CDCCA-D52F-4759-A4F3-C4B70E742157}" type="sibTrans" cxnId="{63EECB4D-6112-4ECD-ABC5-B4D75A153A5B}">
      <dgm:prSet/>
      <dgm:spPr/>
      <dgm:t>
        <a:bodyPr/>
        <a:lstStyle/>
        <a:p>
          <a:endParaRPr lang="ru-RU"/>
        </a:p>
      </dgm:t>
    </dgm:pt>
    <dgm:pt modelId="{CB97C3C0-FAF0-4965-B9E7-BCD95AFF8EA0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субсидии, предоставляемые из бюджета РК в соотв. со ст.78, п. 2 ст.78.1 БК РФ, в отношении которых НПА Прав-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РК, регулирующими предоставление субсидий, установлено условие об осуществлении КС</a:t>
          </a:r>
        </a:p>
      </dgm:t>
    </dgm:pt>
    <dgm:pt modelId="{4BAD5FA5-4BF5-4095-9C94-DF920D982945}" type="parTrans" cxnId="{820A0E4E-D1D0-4F1B-B134-B2EC73D0C985}">
      <dgm:prSet/>
      <dgm:spPr/>
      <dgm:t>
        <a:bodyPr/>
        <a:lstStyle/>
        <a:p>
          <a:endParaRPr lang="ru-RU"/>
        </a:p>
      </dgm:t>
    </dgm:pt>
    <dgm:pt modelId="{CD5B9862-F2D3-4078-9719-3E06C7D8FA6E}" type="sibTrans" cxnId="{820A0E4E-D1D0-4F1B-B134-B2EC73D0C985}">
      <dgm:prSet/>
      <dgm:spPr/>
      <dgm:t>
        <a:bodyPr/>
        <a:lstStyle/>
        <a:p>
          <a:endParaRPr lang="ru-RU"/>
        </a:p>
      </dgm:t>
    </dgm:pt>
    <dgm:pt modelId="{C504C256-08D8-46EC-96F0-7DF75DFCFDE4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авансовые платежи по госконтрактам (контрактам), заключаемым в 2023 году получателями средств бюджета РК, БУ и АУ РУ на сумму 50 млн. р. и более, предметом которых является закупка лекарств. средств</a:t>
          </a:r>
        </a:p>
      </dgm:t>
    </dgm:pt>
    <dgm:pt modelId="{ABFBE9A0-CD9A-4C89-A188-7F2C76AA3FAB}" type="parTrans" cxnId="{065E3B5F-57E2-4505-8287-B8D750214ADE}">
      <dgm:prSet/>
      <dgm:spPr/>
      <dgm:t>
        <a:bodyPr/>
        <a:lstStyle/>
        <a:p>
          <a:endParaRPr lang="ru-RU"/>
        </a:p>
      </dgm:t>
    </dgm:pt>
    <dgm:pt modelId="{BB44BDEB-E1BB-4F68-ACD5-23C17253EA7E}" type="sibTrans" cxnId="{065E3B5F-57E2-4505-8287-B8D750214ADE}">
      <dgm:prSet/>
      <dgm:spPr/>
      <dgm:t>
        <a:bodyPr/>
        <a:lstStyle/>
        <a:p>
          <a:endParaRPr lang="ru-RU"/>
        </a:p>
      </dgm:t>
    </dgm:pt>
    <dgm:pt modelId="{DD39A4BE-AE7B-43EA-9F40-54A8956F8B61}" type="pres">
      <dgm:prSet presAssocID="{62EBEE23-E253-45B9-AA78-258E6557413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DC2F7C-1E50-4AB3-AF75-EB491DD40B32}" type="pres">
      <dgm:prSet presAssocID="{4B7B652B-5CBA-49C1-A32A-BF94F207F443}" presName="root" presStyleCnt="0"/>
      <dgm:spPr/>
    </dgm:pt>
    <dgm:pt modelId="{6FE50DCB-F2AB-4CC7-B901-934EFFBA52C2}" type="pres">
      <dgm:prSet presAssocID="{4B7B652B-5CBA-49C1-A32A-BF94F207F443}" presName="rootComposite" presStyleCnt="0"/>
      <dgm:spPr/>
    </dgm:pt>
    <dgm:pt modelId="{78F392F3-8309-49A6-8F03-827BC7105040}" type="pres">
      <dgm:prSet presAssocID="{4B7B652B-5CBA-49C1-A32A-BF94F207F443}" presName="rootText" presStyleLbl="node1" presStyleIdx="0" presStyleCnt="2" custScaleX="215886" custScaleY="127549"/>
      <dgm:spPr/>
    </dgm:pt>
    <dgm:pt modelId="{886547D9-EACC-41B4-A750-BE69C5BB24B9}" type="pres">
      <dgm:prSet presAssocID="{4B7B652B-5CBA-49C1-A32A-BF94F207F443}" presName="rootConnector" presStyleLbl="node1" presStyleIdx="0" presStyleCnt="2"/>
      <dgm:spPr/>
    </dgm:pt>
    <dgm:pt modelId="{46D2472A-EC1D-4003-AA5E-36D4C59D54EB}" type="pres">
      <dgm:prSet presAssocID="{4B7B652B-5CBA-49C1-A32A-BF94F207F443}" presName="childShape" presStyleCnt="0"/>
      <dgm:spPr/>
    </dgm:pt>
    <dgm:pt modelId="{616F0759-42FD-4B8A-9036-5BEF2964F97E}" type="pres">
      <dgm:prSet presAssocID="{7EFF28A5-FA7C-483A-9111-768605281659}" presName="Name13" presStyleLbl="parChTrans1D2" presStyleIdx="0" presStyleCnt="4"/>
      <dgm:spPr/>
    </dgm:pt>
    <dgm:pt modelId="{270DA0C1-613F-4596-942C-55C5F0C934C2}" type="pres">
      <dgm:prSet presAssocID="{5614018A-2936-446E-95DD-6B99EAA85141}" presName="childText" presStyleLbl="bgAcc1" presStyleIdx="0" presStyleCnt="4" custScaleX="214110" custLinFactNeighborX="-10486" custLinFactNeighborY="-18563">
        <dgm:presLayoutVars>
          <dgm:bulletEnabled val="1"/>
        </dgm:presLayoutVars>
      </dgm:prSet>
      <dgm:spPr/>
    </dgm:pt>
    <dgm:pt modelId="{047EDD40-DFF3-42D5-AFA7-AD4BCCB3B9D3}" type="pres">
      <dgm:prSet presAssocID="{0907A036-6124-45A8-9568-46FB4047351E}" presName="Name13" presStyleLbl="parChTrans1D2" presStyleIdx="1" presStyleCnt="4"/>
      <dgm:spPr/>
    </dgm:pt>
    <dgm:pt modelId="{FC682BBD-2530-4E41-BC9B-11B15955D52E}" type="pres">
      <dgm:prSet presAssocID="{05537A73-9F52-4CA7-88F6-984EB1E4F46B}" presName="childText" presStyleLbl="bgAcc1" presStyleIdx="1" presStyleCnt="4" custScaleX="218858" custLinFactNeighborX="-12500" custLinFactNeighborY="-18635">
        <dgm:presLayoutVars>
          <dgm:bulletEnabled val="1"/>
        </dgm:presLayoutVars>
      </dgm:prSet>
      <dgm:spPr/>
    </dgm:pt>
    <dgm:pt modelId="{EC1DF435-C0B7-460B-90C4-A2FDC37B878F}" type="pres">
      <dgm:prSet presAssocID="{3C1156D3-39CF-489F-9A56-D91C9E551236}" presName="root" presStyleCnt="0"/>
      <dgm:spPr/>
    </dgm:pt>
    <dgm:pt modelId="{387DFA31-23D5-4908-BAC3-029C527620C2}" type="pres">
      <dgm:prSet presAssocID="{3C1156D3-39CF-489F-9A56-D91C9E551236}" presName="rootComposite" presStyleCnt="0"/>
      <dgm:spPr/>
    </dgm:pt>
    <dgm:pt modelId="{8554BE20-A0A9-4410-A111-BC4EDFC51E65}" type="pres">
      <dgm:prSet presAssocID="{3C1156D3-39CF-489F-9A56-D91C9E551236}" presName="rootText" presStyleLbl="node1" presStyleIdx="1" presStyleCnt="2" custScaleX="215886" custScaleY="130396"/>
      <dgm:spPr/>
    </dgm:pt>
    <dgm:pt modelId="{FBFCC003-20E2-4B59-B17D-239063E9B01E}" type="pres">
      <dgm:prSet presAssocID="{3C1156D3-39CF-489F-9A56-D91C9E551236}" presName="rootConnector" presStyleLbl="node1" presStyleIdx="1" presStyleCnt="2"/>
      <dgm:spPr/>
    </dgm:pt>
    <dgm:pt modelId="{47D6B815-A389-4AB0-A0E6-F66F1E6C6E02}" type="pres">
      <dgm:prSet presAssocID="{3C1156D3-39CF-489F-9A56-D91C9E551236}" presName="childShape" presStyleCnt="0"/>
      <dgm:spPr/>
    </dgm:pt>
    <dgm:pt modelId="{ABEA9F71-2E0B-46C0-966C-DC61272B46DF}" type="pres">
      <dgm:prSet presAssocID="{4BAD5FA5-4BF5-4095-9C94-DF920D982945}" presName="Name13" presStyleLbl="parChTrans1D2" presStyleIdx="2" presStyleCnt="4"/>
      <dgm:spPr/>
    </dgm:pt>
    <dgm:pt modelId="{F68A2744-85CF-446B-8239-FCF6802E5EBA}" type="pres">
      <dgm:prSet presAssocID="{CB97C3C0-FAF0-4965-B9E7-BCD95AFF8EA0}" presName="childText" presStyleLbl="bgAcc1" presStyleIdx="2" presStyleCnt="4" custScaleX="245068" custLinFactNeighborX="-8444" custLinFactNeighborY="-15360">
        <dgm:presLayoutVars>
          <dgm:bulletEnabled val="1"/>
        </dgm:presLayoutVars>
      </dgm:prSet>
      <dgm:spPr/>
    </dgm:pt>
    <dgm:pt modelId="{6C4D4A6D-376E-434C-AA5F-95F8F9ECD51E}" type="pres">
      <dgm:prSet presAssocID="{ABFBE9A0-CD9A-4C89-A188-7F2C76AA3FAB}" presName="Name13" presStyleLbl="parChTrans1D2" presStyleIdx="3" presStyleCnt="4"/>
      <dgm:spPr/>
    </dgm:pt>
    <dgm:pt modelId="{9548C251-6FA3-4DF7-AA1C-9FB95652FB80}" type="pres">
      <dgm:prSet presAssocID="{C504C256-08D8-46EC-96F0-7DF75DFCFDE4}" presName="childText" presStyleLbl="bgAcc1" presStyleIdx="3" presStyleCnt="4" custScaleX="243614" custScaleY="101733" custLinFactNeighborX="-7738" custLinFactNeighborY="-18776">
        <dgm:presLayoutVars>
          <dgm:bulletEnabled val="1"/>
        </dgm:presLayoutVars>
      </dgm:prSet>
      <dgm:spPr/>
    </dgm:pt>
  </dgm:ptLst>
  <dgm:cxnLst>
    <dgm:cxn modelId="{4A505B24-3865-461C-845C-4ACB155A0C28}" srcId="{62EBEE23-E253-45B9-AA78-258E6557413F}" destId="{4B7B652B-5CBA-49C1-A32A-BF94F207F443}" srcOrd="0" destOrd="0" parTransId="{5B0910BF-EA2D-4862-BABD-33CC23B57199}" sibTransId="{9E7FEEB0-8662-4972-94E0-8793075556FB}"/>
    <dgm:cxn modelId="{CB31C72F-6F78-4258-94F3-19EF53C33AAE}" srcId="{4B7B652B-5CBA-49C1-A32A-BF94F207F443}" destId="{05537A73-9F52-4CA7-88F6-984EB1E4F46B}" srcOrd="1" destOrd="0" parTransId="{0907A036-6124-45A8-9568-46FB4047351E}" sibTransId="{C3F15F82-6743-486F-9359-72D110BF9BB0}"/>
    <dgm:cxn modelId="{BE611C3A-9435-4462-8237-15D44599D353}" type="presOf" srcId="{5614018A-2936-446E-95DD-6B99EAA85141}" destId="{270DA0C1-613F-4596-942C-55C5F0C934C2}" srcOrd="0" destOrd="0" presId="urn:microsoft.com/office/officeart/2005/8/layout/hierarchy3"/>
    <dgm:cxn modelId="{065E3B5F-57E2-4505-8287-B8D750214ADE}" srcId="{3C1156D3-39CF-489F-9A56-D91C9E551236}" destId="{C504C256-08D8-46EC-96F0-7DF75DFCFDE4}" srcOrd="1" destOrd="0" parTransId="{ABFBE9A0-CD9A-4C89-A188-7F2C76AA3FAB}" sibTransId="{BB44BDEB-E1BB-4F68-ACD5-23C17253EA7E}"/>
    <dgm:cxn modelId="{5C039D62-7450-4BF8-8D79-598F7182E765}" type="presOf" srcId="{62EBEE23-E253-45B9-AA78-258E6557413F}" destId="{DD39A4BE-AE7B-43EA-9F40-54A8956F8B61}" srcOrd="0" destOrd="0" presId="urn:microsoft.com/office/officeart/2005/8/layout/hierarchy3"/>
    <dgm:cxn modelId="{0988236B-B79B-40C9-9297-DE2916C895D7}" type="presOf" srcId="{0907A036-6124-45A8-9568-46FB4047351E}" destId="{047EDD40-DFF3-42D5-AFA7-AD4BCCB3B9D3}" srcOrd="0" destOrd="0" presId="urn:microsoft.com/office/officeart/2005/8/layout/hierarchy3"/>
    <dgm:cxn modelId="{874F9A6D-41BC-4E77-8C6F-A7CD32681782}" srcId="{4B7B652B-5CBA-49C1-A32A-BF94F207F443}" destId="{5614018A-2936-446E-95DD-6B99EAA85141}" srcOrd="0" destOrd="0" parTransId="{7EFF28A5-FA7C-483A-9111-768605281659}" sibTransId="{CDC1A5B1-CB76-4317-A4F8-F95E84107C3F}"/>
    <dgm:cxn modelId="{63EECB4D-6112-4ECD-ABC5-B4D75A153A5B}" srcId="{62EBEE23-E253-45B9-AA78-258E6557413F}" destId="{3C1156D3-39CF-489F-9A56-D91C9E551236}" srcOrd="1" destOrd="0" parTransId="{1164670E-2538-475F-B218-48A4CFAC8123}" sibTransId="{772CDCCA-D52F-4759-A4F3-C4B70E742157}"/>
    <dgm:cxn modelId="{820A0E4E-D1D0-4F1B-B134-B2EC73D0C985}" srcId="{3C1156D3-39CF-489F-9A56-D91C9E551236}" destId="{CB97C3C0-FAF0-4965-B9E7-BCD95AFF8EA0}" srcOrd="0" destOrd="0" parTransId="{4BAD5FA5-4BF5-4095-9C94-DF920D982945}" sibTransId="{CD5B9862-F2D3-4078-9719-3E06C7D8FA6E}"/>
    <dgm:cxn modelId="{D2FC979E-92C6-4453-935A-6D16ABE442D4}" type="presOf" srcId="{4BAD5FA5-4BF5-4095-9C94-DF920D982945}" destId="{ABEA9F71-2E0B-46C0-966C-DC61272B46DF}" srcOrd="0" destOrd="0" presId="urn:microsoft.com/office/officeart/2005/8/layout/hierarchy3"/>
    <dgm:cxn modelId="{6E8E32A6-3DB5-4F9E-BA84-255201F0C2E9}" type="presOf" srcId="{7EFF28A5-FA7C-483A-9111-768605281659}" destId="{616F0759-42FD-4B8A-9036-5BEF2964F97E}" srcOrd="0" destOrd="0" presId="urn:microsoft.com/office/officeart/2005/8/layout/hierarchy3"/>
    <dgm:cxn modelId="{66AB2CC6-AF92-49F1-9DEF-932D836A1941}" type="presOf" srcId="{CB97C3C0-FAF0-4965-B9E7-BCD95AFF8EA0}" destId="{F68A2744-85CF-446B-8239-FCF6802E5EBA}" srcOrd="0" destOrd="0" presId="urn:microsoft.com/office/officeart/2005/8/layout/hierarchy3"/>
    <dgm:cxn modelId="{A7DBBACB-914A-41CA-81C2-4133AEBB96DC}" type="presOf" srcId="{05537A73-9F52-4CA7-88F6-984EB1E4F46B}" destId="{FC682BBD-2530-4E41-BC9B-11B15955D52E}" srcOrd="0" destOrd="0" presId="urn:microsoft.com/office/officeart/2005/8/layout/hierarchy3"/>
    <dgm:cxn modelId="{C29871D1-277F-438E-9678-174EB7790598}" type="presOf" srcId="{4B7B652B-5CBA-49C1-A32A-BF94F207F443}" destId="{78F392F3-8309-49A6-8F03-827BC7105040}" srcOrd="0" destOrd="0" presId="urn:microsoft.com/office/officeart/2005/8/layout/hierarchy3"/>
    <dgm:cxn modelId="{BF5B4CD7-9C54-4DAD-94B2-91447152AA14}" type="presOf" srcId="{3C1156D3-39CF-489F-9A56-D91C9E551236}" destId="{8554BE20-A0A9-4410-A111-BC4EDFC51E65}" srcOrd="0" destOrd="0" presId="urn:microsoft.com/office/officeart/2005/8/layout/hierarchy3"/>
    <dgm:cxn modelId="{069FF2DC-1068-431E-B0FF-126748B044CF}" type="presOf" srcId="{C504C256-08D8-46EC-96F0-7DF75DFCFDE4}" destId="{9548C251-6FA3-4DF7-AA1C-9FB95652FB80}" srcOrd="0" destOrd="0" presId="urn:microsoft.com/office/officeart/2005/8/layout/hierarchy3"/>
    <dgm:cxn modelId="{72535DE3-C01F-4E3B-B528-4B444F1CDA7E}" type="presOf" srcId="{4B7B652B-5CBA-49C1-A32A-BF94F207F443}" destId="{886547D9-EACC-41B4-A750-BE69C5BB24B9}" srcOrd="1" destOrd="0" presId="urn:microsoft.com/office/officeart/2005/8/layout/hierarchy3"/>
    <dgm:cxn modelId="{FDE18CE3-A9B0-4E05-B247-6D696DD99C06}" type="presOf" srcId="{ABFBE9A0-CD9A-4C89-A188-7F2C76AA3FAB}" destId="{6C4D4A6D-376E-434C-AA5F-95F8F9ECD51E}" srcOrd="0" destOrd="0" presId="urn:microsoft.com/office/officeart/2005/8/layout/hierarchy3"/>
    <dgm:cxn modelId="{7E7160ED-CBDF-413C-87D8-3E7BF93F5D0B}" type="presOf" srcId="{3C1156D3-39CF-489F-9A56-D91C9E551236}" destId="{FBFCC003-20E2-4B59-B17D-239063E9B01E}" srcOrd="1" destOrd="0" presId="urn:microsoft.com/office/officeart/2005/8/layout/hierarchy3"/>
    <dgm:cxn modelId="{27126171-9F61-47F8-8DA9-D67EE8E78603}" type="presParOf" srcId="{DD39A4BE-AE7B-43EA-9F40-54A8956F8B61}" destId="{D6DC2F7C-1E50-4AB3-AF75-EB491DD40B32}" srcOrd="0" destOrd="0" presId="urn:microsoft.com/office/officeart/2005/8/layout/hierarchy3"/>
    <dgm:cxn modelId="{AF80FA32-CE05-449F-B031-8BE2CCBBD78E}" type="presParOf" srcId="{D6DC2F7C-1E50-4AB3-AF75-EB491DD40B32}" destId="{6FE50DCB-F2AB-4CC7-B901-934EFFBA52C2}" srcOrd="0" destOrd="0" presId="urn:microsoft.com/office/officeart/2005/8/layout/hierarchy3"/>
    <dgm:cxn modelId="{3C9BA746-E9D3-48BF-9108-335C54C4BDEF}" type="presParOf" srcId="{6FE50DCB-F2AB-4CC7-B901-934EFFBA52C2}" destId="{78F392F3-8309-49A6-8F03-827BC7105040}" srcOrd="0" destOrd="0" presId="urn:microsoft.com/office/officeart/2005/8/layout/hierarchy3"/>
    <dgm:cxn modelId="{8D32BD11-270D-4A2B-9009-AD6DD372C285}" type="presParOf" srcId="{6FE50DCB-F2AB-4CC7-B901-934EFFBA52C2}" destId="{886547D9-EACC-41B4-A750-BE69C5BB24B9}" srcOrd="1" destOrd="0" presId="urn:microsoft.com/office/officeart/2005/8/layout/hierarchy3"/>
    <dgm:cxn modelId="{0D4E9855-7371-4C08-AC20-6B3E5A242B9E}" type="presParOf" srcId="{D6DC2F7C-1E50-4AB3-AF75-EB491DD40B32}" destId="{46D2472A-EC1D-4003-AA5E-36D4C59D54EB}" srcOrd="1" destOrd="0" presId="urn:microsoft.com/office/officeart/2005/8/layout/hierarchy3"/>
    <dgm:cxn modelId="{D95FAEC9-735F-4D62-9AAC-031BC615CA77}" type="presParOf" srcId="{46D2472A-EC1D-4003-AA5E-36D4C59D54EB}" destId="{616F0759-42FD-4B8A-9036-5BEF2964F97E}" srcOrd="0" destOrd="0" presId="urn:microsoft.com/office/officeart/2005/8/layout/hierarchy3"/>
    <dgm:cxn modelId="{D6A14CC7-A92E-4243-BE4E-0099CC205534}" type="presParOf" srcId="{46D2472A-EC1D-4003-AA5E-36D4C59D54EB}" destId="{270DA0C1-613F-4596-942C-55C5F0C934C2}" srcOrd="1" destOrd="0" presId="urn:microsoft.com/office/officeart/2005/8/layout/hierarchy3"/>
    <dgm:cxn modelId="{941308A5-5CC1-4ED7-BE53-B4D08CC0B386}" type="presParOf" srcId="{46D2472A-EC1D-4003-AA5E-36D4C59D54EB}" destId="{047EDD40-DFF3-42D5-AFA7-AD4BCCB3B9D3}" srcOrd="2" destOrd="0" presId="urn:microsoft.com/office/officeart/2005/8/layout/hierarchy3"/>
    <dgm:cxn modelId="{FEB92BE3-597A-461F-B743-781A5EEA7B29}" type="presParOf" srcId="{46D2472A-EC1D-4003-AA5E-36D4C59D54EB}" destId="{FC682BBD-2530-4E41-BC9B-11B15955D52E}" srcOrd="3" destOrd="0" presId="urn:microsoft.com/office/officeart/2005/8/layout/hierarchy3"/>
    <dgm:cxn modelId="{86C0BCCB-83D5-4B38-85A3-F2B8F1FF3F9E}" type="presParOf" srcId="{DD39A4BE-AE7B-43EA-9F40-54A8956F8B61}" destId="{EC1DF435-C0B7-460B-90C4-A2FDC37B878F}" srcOrd="1" destOrd="0" presId="urn:microsoft.com/office/officeart/2005/8/layout/hierarchy3"/>
    <dgm:cxn modelId="{71D38893-8359-4C7E-8BD0-514778248397}" type="presParOf" srcId="{EC1DF435-C0B7-460B-90C4-A2FDC37B878F}" destId="{387DFA31-23D5-4908-BAC3-029C527620C2}" srcOrd="0" destOrd="0" presId="urn:microsoft.com/office/officeart/2005/8/layout/hierarchy3"/>
    <dgm:cxn modelId="{168AE257-A2A1-47E3-B49D-130871C6DEF8}" type="presParOf" srcId="{387DFA31-23D5-4908-BAC3-029C527620C2}" destId="{8554BE20-A0A9-4410-A111-BC4EDFC51E65}" srcOrd="0" destOrd="0" presId="urn:microsoft.com/office/officeart/2005/8/layout/hierarchy3"/>
    <dgm:cxn modelId="{94D83D19-C511-4017-A7CE-CA01488ADB15}" type="presParOf" srcId="{387DFA31-23D5-4908-BAC3-029C527620C2}" destId="{FBFCC003-20E2-4B59-B17D-239063E9B01E}" srcOrd="1" destOrd="0" presId="urn:microsoft.com/office/officeart/2005/8/layout/hierarchy3"/>
    <dgm:cxn modelId="{7BC27BC0-14D8-47D1-8935-F2764E6273C1}" type="presParOf" srcId="{EC1DF435-C0B7-460B-90C4-A2FDC37B878F}" destId="{47D6B815-A389-4AB0-A0E6-F66F1E6C6E02}" srcOrd="1" destOrd="0" presId="urn:microsoft.com/office/officeart/2005/8/layout/hierarchy3"/>
    <dgm:cxn modelId="{10C52F6C-8FFC-49EC-AE5C-E9EBDFD898D7}" type="presParOf" srcId="{47D6B815-A389-4AB0-A0E6-F66F1E6C6E02}" destId="{ABEA9F71-2E0B-46C0-966C-DC61272B46DF}" srcOrd="0" destOrd="0" presId="urn:microsoft.com/office/officeart/2005/8/layout/hierarchy3"/>
    <dgm:cxn modelId="{1CD68AEC-2599-45F3-8129-997193C2BA72}" type="presParOf" srcId="{47D6B815-A389-4AB0-A0E6-F66F1E6C6E02}" destId="{F68A2744-85CF-446B-8239-FCF6802E5EBA}" srcOrd="1" destOrd="0" presId="urn:microsoft.com/office/officeart/2005/8/layout/hierarchy3"/>
    <dgm:cxn modelId="{61A732FE-2D31-4B22-864A-5FD2DB8F607C}" type="presParOf" srcId="{47D6B815-A389-4AB0-A0E6-F66F1E6C6E02}" destId="{6C4D4A6D-376E-434C-AA5F-95F8F9ECD51E}" srcOrd="2" destOrd="0" presId="urn:microsoft.com/office/officeart/2005/8/layout/hierarchy3"/>
    <dgm:cxn modelId="{CB31D754-68B3-4A8C-B502-A82F420B0D61}" type="presParOf" srcId="{47D6B815-A389-4AB0-A0E6-F66F1E6C6E02}" destId="{9548C251-6FA3-4DF7-AA1C-9FB95652FB8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406D07-BDBF-4476-9E18-0EFAD7E2DFC3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B77288-3261-44FD-BF2D-842CA8FA4711}">
      <dgm:prSet phldrT="[Текст]" custT="1"/>
      <dgm:spPr/>
      <dgm:t>
        <a:bodyPr/>
        <a:lstStyle/>
        <a:p>
          <a:pPr algn="ctr">
            <a:lnSpc>
              <a:spcPts val="1700"/>
            </a:lnSpc>
            <a:spcAft>
              <a:spcPts val="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Контракты (договоры), указанные  в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пп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6 - 8 ч.2,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пп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1 - 3 ч. 3 ст. 5 Закона № 466-ФЗ, заключаемые в целях </a:t>
          </a:r>
          <a:r>
            <a: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выполнения работ, оказания услуг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в рамках исполнения:</a:t>
          </a:r>
        </a:p>
        <a:p>
          <a:pPr algn="l">
            <a:lnSpc>
              <a:spcPts val="1700"/>
            </a:lnSpc>
            <a:spcAft>
              <a:spcPts val="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гос. (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мун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.) контрактов,                 -контрактов (договоров), которые заключаются БУ и АУ</a:t>
          </a:r>
        </a:p>
      </dgm:t>
    </dgm:pt>
    <dgm:pt modelId="{0E80B0FA-C99B-45F3-84CD-CC9340F8D1FE}" type="parTrans" cxnId="{1E44C01D-9D2D-4A9F-B5D0-8D66B1A4D5A7}">
      <dgm:prSet/>
      <dgm:spPr/>
      <dgm:t>
        <a:bodyPr/>
        <a:lstStyle/>
        <a:p>
          <a:endParaRPr lang="ru-RU"/>
        </a:p>
      </dgm:t>
    </dgm:pt>
    <dgm:pt modelId="{6D0E91CF-D425-4C91-9873-7B825C50573E}" type="sibTrans" cxnId="{1E44C01D-9D2D-4A9F-B5D0-8D66B1A4D5A7}">
      <dgm:prSet/>
      <dgm:spPr/>
      <dgm:t>
        <a:bodyPr/>
        <a:lstStyle/>
        <a:p>
          <a:endParaRPr lang="ru-RU"/>
        </a:p>
      </dgm:t>
    </dgm:pt>
    <dgm:pt modelId="{E217E9EE-7DCB-47F2-91B5-449D483BB88C}">
      <dgm:prSet phldrT="[Текст]" custT="1"/>
      <dgm:spPr/>
      <dgm:t>
        <a:bodyPr/>
        <a:lstStyle/>
        <a:p>
          <a:pPr algn="ctr">
            <a:lnSpc>
              <a:spcPts val="1900"/>
            </a:lnSpc>
            <a:spcAft>
              <a:spcPts val="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Предметом этих контрактов  являются строительство (реконструкция, в том числе с элементами реставрации, техническое перевооружение), капитальный ремонт объектов капитального строительства, </a:t>
          </a:r>
        </a:p>
      </dgm:t>
    </dgm:pt>
    <dgm:pt modelId="{8E844935-F26A-417E-842C-8058582ABD98}" type="parTrans" cxnId="{884CF839-CB75-499A-B61F-054B1308F72E}">
      <dgm:prSet/>
      <dgm:spPr/>
      <dgm:t>
        <a:bodyPr/>
        <a:lstStyle/>
        <a:p>
          <a:endParaRPr lang="ru-RU"/>
        </a:p>
      </dgm:t>
    </dgm:pt>
    <dgm:pt modelId="{1E114FFE-D7B6-438F-8D83-486E2141FCF5}" type="sibTrans" cxnId="{884CF839-CB75-499A-B61F-054B1308F72E}">
      <dgm:prSet/>
      <dgm:spPr/>
      <dgm:t>
        <a:bodyPr/>
        <a:lstStyle/>
        <a:p>
          <a:endParaRPr lang="ru-RU"/>
        </a:p>
      </dgm:t>
    </dgm:pt>
    <dgm:pt modelId="{E6A159C4-A96B-4765-B91B-78FEF0E8AF15}">
      <dgm:prSet phldrT="[Текст]" custT="1"/>
      <dgm:spPr/>
      <dgm:t>
        <a:bodyPr/>
        <a:lstStyle/>
        <a:p>
          <a:pPr algn="ctr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Заказчиками в ТОФК предоставлены  документы, </a:t>
          </a:r>
          <a:r>
            <a: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подтверждающие выполнение работ, оказание услуг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а также реестр документов, подтверждающих затраты, произведенные подрядчиком (исполнителем) в целях выполнения работ, оказания услуг, по форме, установленной Правительством РФ.</a:t>
          </a:r>
        </a:p>
      </dgm:t>
    </dgm:pt>
    <dgm:pt modelId="{978CBF68-19F9-4EC5-96A7-12129407F325}" type="parTrans" cxnId="{F2EC11F3-D674-4D27-8851-A61C183FA433}">
      <dgm:prSet/>
      <dgm:spPr/>
      <dgm:t>
        <a:bodyPr/>
        <a:lstStyle/>
        <a:p>
          <a:endParaRPr lang="ru-RU"/>
        </a:p>
      </dgm:t>
    </dgm:pt>
    <dgm:pt modelId="{70EFBCF5-E6A3-400E-8E7C-F23BAFDAC51C}" type="sibTrans" cxnId="{F2EC11F3-D674-4D27-8851-A61C183FA433}">
      <dgm:prSet/>
      <dgm:spPr/>
      <dgm:t>
        <a:bodyPr/>
        <a:lstStyle/>
        <a:p>
          <a:endParaRPr lang="ru-RU"/>
        </a:p>
      </dgm:t>
    </dgm:pt>
    <dgm:pt modelId="{30B994CE-3165-4BC3-A6A8-957CB61BB7C0}" type="pres">
      <dgm:prSet presAssocID="{D0406D07-BDBF-4476-9E18-0EFAD7E2DFC3}" presName="rootnode" presStyleCnt="0">
        <dgm:presLayoutVars>
          <dgm:chMax/>
          <dgm:chPref/>
          <dgm:dir/>
          <dgm:animLvl val="lvl"/>
        </dgm:presLayoutVars>
      </dgm:prSet>
      <dgm:spPr/>
    </dgm:pt>
    <dgm:pt modelId="{6636D50E-BD4E-40F0-AF84-D267E703056C}" type="pres">
      <dgm:prSet presAssocID="{32B77288-3261-44FD-BF2D-842CA8FA4711}" presName="composite" presStyleCnt="0"/>
      <dgm:spPr/>
    </dgm:pt>
    <dgm:pt modelId="{3449B7F3-24F8-4269-974C-A27CFF78353E}" type="pres">
      <dgm:prSet presAssocID="{32B77288-3261-44FD-BF2D-842CA8FA4711}" presName="LShape" presStyleLbl="alignNode1" presStyleIdx="0" presStyleCnt="5" custLinFactNeighborX="1078" custLinFactNeighborY="-53681"/>
      <dgm:spPr/>
    </dgm:pt>
    <dgm:pt modelId="{F44770D2-4E37-491A-96D3-A74A159739FA}" type="pres">
      <dgm:prSet presAssocID="{32B77288-3261-44FD-BF2D-842CA8FA4711}" presName="ParentText" presStyleLbl="revTx" presStyleIdx="0" presStyleCnt="3" custScaleX="111982" custLinFactNeighborX="7595" custLinFactNeighborY="-39885">
        <dgm:presLayoutVars>
          <dgm:chMax val="0"/>
          <dgm:chPref val="0"/>
          <dgm:bulletEnabled val="1"/>
        </dgm:presLayoutVars>
      </dgm:prSet>
      <dgm:spPr/>
    </dgm:pt>
    <dgm:pt modelId="{7A857613-875A-4094-9093-22438AB44C8F}" type="pres">
      <dgm:prSet presAssocID="{32B77288-3261-44FD-BF2D-842CA8FA4711}" presName="Triangle" presStyleLbl="alignNode1" presStyleIdx="1" presStyleCnt="5" custLinFactY="-41920" custLinFactNeighborX="10750" custLinFactNeighborY="-100000"/>
      <dgm:spPr/>
    </dgm:pt>
    <dgm:pt modelId="{BEB4E2F5-6906-4628-8645-92BA6366BE8F}" type="pres">
      <dgm:prSet presAssocID="{6D0E91CF-D425-4C91-9873-7B825C50573E}" presName="sibTrans" presStyleCnt="0"/>
      <dgm:spPr/>
    </dgm:pt>
    <dgm:pt modelId="{9644329D-95F2-48F9-AA62-2AC79284636C}" type="pres">
      <dgm:prSet presAssocID="{6D0E91CF-D425-4C91-9873-7B825C50573E}" presName="space" presStyleCnt="0"/>
      <dgm:spPr/>
    </dgm:pt>
    <dgm:pt modelId="{5D187755-A0B1-45B6-BC79-1E2B77231B92}" type="pres">
      <dgm:prSet presAssocID="{E217E9EE-7DCB-47F2-91B5-449D483BB88C}" presName="composite" presStyleCnt="0"/>
      <dgm:spPr/>
    </dgm:pt>
    <dgm:pt modelId="{53E52799-86F2-4C13-8755-77A20CFA7349}" type="pres">
      <dgm:prSet presAssocID="{E217E9EE-7DCB-47F2-91B5-449D483BB88C}" presName="LShape" presStyleLbl="alignNode1" presStyleIdx="2" presStyleCnt="5" custLinFactNeighborX="-1731" custLinFactNeighborY="-26456"/>
      <dgm:spPr/>
    </dgm:pt>
    <dgm:pt modelId="{4114309A-2251-4263-B994-CCAF48C58CE5}" type="pres">
      <dgm:prSet presAssocID="{E217E9EE-7DCB-47F2-91B5-449D483BB88C}" presName="ParentText" presStyleLbl="revTx" presStyleIdx="1" presStyleCnt="3" custScaleX="116016" custLinFactNeighborX="7999" custLinFactNeighborY="-15280">
        <dgm:presLayoutVars>
          <dgm:chMax val="0"/>
          <dgm:chPref val="0"/>
          <dgm:bulletEnabled val="1"/>
        </dgm:presLayoutVars>
      </dgm:prSet>
      <dgm:spPr/>
    </dgm:pt>
    <dgm:pt modelId="{D44EF63C-3DAB-4001-A5D9-94EBF6746693}" type="pres">
      <dgm:prSet presAssocID="{E217E9EE-7DCB-47F2-91B5-449D483BB88C}" presName="Triangle" presStyleLbl="alignNode1" presStyleIdx="3" presStyleCnt="5" custLinFactNeighborX="7453" custLinFactNeighborY="-46958"/>
      <dgm:spPr/>
    </dgm:pt>
    <dgm:pt modelId="{0EAC9867-9E21-463A-8ECE-3E1436ED7833}" type="pres">
      <dgm:prSet presAssocID="{1E114FFE-D7B6-438F-8D83-486E2141FCF5}" presName="sibTrans" presStyleCnt="0"/>
      <dgm:spPr/>
    </dgm:pt>
    <dgm:pt modelId="{62AC197F-E811-476A-B01A-FC6CC214B007}" type="pres">
      <dgm:prSet presAssocID="{1E114FFE-D7B6-438F-8D83-486E2141FCF5}" presName="space" presStyleCnt="0"/>
      <dgm:spPr/>
    </dgm:pt>
    <dgm:pt modelId="{4D0D5933-81B9-4768-A579-F971E68C4ED2}" type="pres">
      <dgm:prSet presAssocID="{E6A159C4-A96B-4765-B91B-78FEF0E8AF15}" presName="composite" presStyleCnt="0"/>
      <dgm:spPr/>
    </dgm:pt>
    <dgm:pt modelId="{D2B937F0-574C-4B46-9D04-CB140E065337}" type="pres">
      <dgm:prSet presAssocID="{E6A159C4-A96B-4765-B91B-78FEF0E8AF15}" presName="LShape" presStyleLbl="alignNode1" presStyleIdx="4" presStyleCnt="5" custLinFactNeighborX="-4025" custLinFactNeighborY="-12944"/>
      <dgm:spPr/>
    </dgm:pt>
    <dgm:pt modelId="{4883E0EB-EEDB-4FCB-B276-FCA6F9C23F09}" type="pres">
      <dgm:prSet presAssocID="{E6A159C4-A96B-4765-B91B-78FEF0E8AF15}" presName="ParentText" presStyleLbl="revTx" presStyleIdx="2" presStyleCnt="3" custScaleX="106896" custLinFactNeighborX="2809" custLinFactNeighborY="-11961">
        <dgm:presLayoutVars>
          <dgm:chMax val="0"/>
          <dgm:chPref val="0"/>
          <dgm:bulletEnabled val="1"/>
        </dgm:presLayoutVars>
      </dgm:prSet>
      <dgm:spPr/>
    </dgm:pt>
  </dgm:ptLst>
  <dgm:cxnLst>
    <dgm:cxn modelId="{1E44C01D-9D2D-4A9F-B5D0-8D66B1A4D5A7}" srcId="{D0406D07-BDBF-4476-9E18-0EFAD7E2DFC3}" destId="{32B77288-3261-44FD-BF2D-842CA8FA4711}" srcOrd="0" destOrd="0" parTransId="{0E80B0FA-C99B-45F3-84CD-CC9340F8D1FE}" sibTransId="{6D0E91CF-D425-4C91-9873-7B825C50573E}"/>
    <dgm:cxn modelId="{884CF839-CB75-499A-B61F-054B1308F72E}" srcId="{D0406D07-BDBF-4476-9E18-0EFAD7E2DFC3}" destId="{E217E9EE-7DCB-47F2-91B5-449D483BB88C}" srcOrd="1" destOrd="0" parTransId="{8E844935-F26A-417E-842C-8058582ABD98}" sibTransId="{1E114FFE-D7B6-438F-8D83-486E2141FCF5}"/>
    <dgm:cxn modelId="{C823F37D-B56F-47CF-BC2F-B6F2E843FDF9}" type="presOf" srcId="{D0406D07-BDBF-4476-9E18-0EFAD7E2DFC3}" destId="{30B994CE-3165-4BC3-A6A8-957CB61BB7C0}" srcOrd="0" destOrd="0" presId="urn:microsoft.com/office/officeart/2009/3/layout/StepUpProcess"/>
    <dgm:cxn modelId="{0C58DCDA-A230-4DFC-B574-D654474FAF2C}" type="presOf" srcId="{32B77288-3261-44FD-BF2D-842CA8FA4711}" destId="{F44770D2-4E37-491A-96D3-A74A159739FA}" srcOrd="0" destOrd="0" presId="urn:microsoft.com/office/officeart/2009/3/layout/StepUpProcess"/>
    <dgm:cxn modelId="{F2EC11F3-D674-4D27-8851-A61C183FA433}" srcId="{D0406D07-BDBF-4476-9E18-0EFAD7E2DFC3}" destId="{E6A159C4-A96B-4765-B91B-78FEF0E8AF15}" srcOrd="2" destOrd="0" parTransId="{978CBF68-19F9-4EC5-96A7-12129407F325}" sibTransId="{70EFBCF5-E6A3-400E-8E7C-F23BAFDAC51C}"/>
    <dgm:cxn modelId="{3CC149F4-7BC1-4799-B0D0-2EE97A45A0E6}" type="presOf" srcId="{E217E9EE-7DCB-47F2-91B5-449D483BB88C}" destId="{4114309A-2251-4263-B994-CCAF48C58CE5}" srcOrd="0" destOrd="0" presId="urn:microsoft.com/office/officeart/2009/3/layout/StepUpProcess"/>
    <dgm:cxn modelId="{0A2370F9-AF11-4AE5-A528-7B31BA0A8584}" type="presOf" srcId="{E6A159C4-A96B-4765-B91B-78FEF0E8AF15}" destId="{4883E0EB-EEDB-4FCB-B276-FCA6F9C23F09}" srcOrd="0" destOrd="0" presId="urn:microsoft.com/office/officeart/2009/3/layout/StepUpProcess"/>
    <dgm:cxn modelId="{17360694-1583-432A-97B5-AF61B108FB00}" type="presParOf" srcId="{30B994CE-3165-4BC3-A6A8-957CB61BB7C0}" destId="{6636D50E-BD4E-40F0-AF84-D267E703056C}" srcOrd="0" destOrd="0" presId="urn:microsoft.com/office/officeart/2009/3/layout/StepUpProcess"/>
    <dgm:cxn modelId="{321AE15D-D4A7-4557-BA6D-0D06A289E403}" type="presParOf" srcId="{6636D50E-BD4E-40F0-AF84-D267E703056C}" destId="{3449B7F3-24F8-4269-974C-A27CFF78353E}" srcOrd="0" destOrd="0" presId="urn:microsoft.com/office/officeart/2009/3/layout/StepUpProcess"/>
    <dgm:cxn modelId="{C8C21A60-F001-4721-B632-8BD2171F9A76}" type="presParOf" srcId="{6636D50E-BD4E-40F0-AF84-D267E703056C}" destId="{F44770D2-4E37-491A-96D3-A74A159739FA}" srcOrd="1" destOrd="0" presId="urn:microsoft.com/office/officeart/2009/3/layout/StepUpProcess"/>
    <dgm:cxn modelId="{C43B8636-8F73-4177-B779-A2571579DB73}" type="presParOf" srcId="{6636D50E-BD4E-40F0-AF84-D267E703056C}" destId="{7A857613-875A-4094-9093-22438AB44C8F}" srcOrd="2" destOrd="0" presId="urn:microsoft.com/office/officeart/2009/3/layout/StepUpProcess"/>
    <dgm:cxn modelId="{7ACA8FBE-429A-4E12-954A-D444D01D77BC}" type="presParOf" srcId="{30B994CE-3165-4BC3-A6A8-957CB61BB7C0}" destId="{BEB4E2F5-6906-4628-8645-92BA6366BE8F}" srcOrd="1" destOrd="0" presId="urn:microsoft.com/office/officeart/2009/3/layout/StepUpProcess"/>
    <dgm:cxn modelId="{A86C99FA-F866-4C3D-BD2A-3074C24DB34A}" type="presParOf" srcId="{BEB4E2F5-6906-4628-8645-92BA6366BE8F}" destId="{9644329D-95F2-48F9-AA62-2AC79284636C}" srcOrd="0" destOrd="0" presId="urn:microsoft.com/office/officeart/2009/3/layout/StepUpProcess"/>
    <dgm:cxn modelId="{4F1BBC4B-C130-423C-B6C0-A0C347423BA0}" type="presParOf" srcId="{30B994CE-3165-4BC3-A6A8-957CB61BB7C0}" destId="{5D187755-A0B1-45B6-BC79-1E2B77231B92}" srcOrd="2" destOrd="0" presId="urn:microsoft.com/office/officeart/2009/3/layout/StepUpProcess"/>
    <dgm:cxn modelId="{FD400972-3A04-4E17-9D58-84C17B1855D6}" type="presParOf" srcId="{5D187755-A0B1-45B6-BC79-1E2B77231B92}" destId="{53E52799-86F2-4C13-8755-77A20CFA7349}" srcOrd="0" destOrd="0" presId="urn:microsoft.com/office/officeart/2009/3/layout/StepUpProcess"/>
    <dgm:cxn modelId="{2D8B54B4-1810-4E5F-B8BD-D46A34F3F94C}" type="presParOf" srcId="{5D187755-A0B1-45B6-BC79-1E2B77231B92}" destId="{4114309A-2251-4263-B994-CCAF48C58CE5}" srcOrd="1" destOrd="0" presId="urn:microsoft.com/office/officeart/2009/3/layout/StepUpProcess"/>
    <dgm:cxn modelId="{28C6364B-90F8-45E9-A8DF-64D25F788BFB}" type="presParOf" srcId="{5D187755-A0B1-45B6-BC79-1E2B77231B92}" destId="{D44EF63C-3DAB-4001-A5D9-94EBF6746693}" srcOrd="2" destOrd="0" presId="urn:microsoft.com/office/officeart/2009/3/layout/StepUpProcess"/>
    <dgm:cxn modelId="{1839156E-53BF-4351-A861-C7A7B5FC6F94}" type="presParOf" srcId="{30B994CE-3165-4BC3-A6A8-957CB61BB7C0}" destId="{0EAC9867-9E21-463A-8ECE-3E1436ED7833}" srcOrd="3" destOrd="0" presId="urn:microsoft.com/office/officeart/2009/3/layout/StepUpProcess"/>
    <dgm:cxn modelId="{0F565464-316E-49BE-BFD4-43DE601E05DA}" type="presParOf" srcId="{0EAC9867-9E21-463A-8ECE-3E1436ED7833}" destId="{62AC197F-E811-476A-B01A-FC6CC214B007}" srcOrd="0" destOrd="0" presId="urn:microsoft.com/office/officeart/2009/3/layout/StepUpProcess"/>
    <dgm:cxn modelId="{477CBCE1-3A06-4453-B564-737C87067C2C}" type="presParOf" srcId="{30B994CE-3165-4BC3-A6A8-957CB61BB7C0}" destId="{4D0D5933-81B9-4768-A579-F971E68C4ED2}" srcOrd="4" destOrd="0" presId="urn:microsoft.com/office/officeart/2009/3/layout/StepUpProcess"/>
    <dgm:cxn modelId="{769D7C60-0BEF-468A-A52B-86CD0E07D614}" type="presParOf" srcId="{4D0D5933-81B9-4768-A579-F971E68C4ED2}" destId="{D2B937F0-574C-4B46-9D04-CB140E065337}" srcOrd="0" destOrd="0" presId="urn:microsoft.com/office/officeart/2009/3/layout/StepUpProcess"/>
    <dgm:cxn modelId="{D9C4B6EB-2451-47CB-AA76-92859A33DAF1}" type="presParOf" srcId="{4D0D5933-81B9-4768-A579-F971E68C4ED2}" destId="{4883E0EB-EEDB-4FCB-B276-FCA6F9C23F0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154888-EC35-443F-804D-D04FBAFF457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7131E3-860C-4660-9072-47C455ADC007}">
      <dgm:prSet phldrT="[Текст]"/>
      <dgm:spPr/>
      <dgm:t>
        <a:bodyPr/>
        <a:lstStyle/>
        <a:p>
          <a:r>
            <a:rPr lang="ru-RU" dirty="0"/>
            <a:t>КС</a:t>
          </a:r>
        </a:p>
        <a:p>
          <a:r>
            <a:rPr lang="ru-RU" dirty="0"/>
            <a:t>(ст. 6 БК РФ)</a:t>
          </a:r>
        </a:p>
      </dgm:t>
    </dgm:pt>
    <dgm:pt modelId="{C9649F7E-4CE2-44BC-92EA-8D3BB829DBA5}" type="parTrans" cxnId="{7B74394D-725A-4389-A7DA-D99B3F892E9D}">
      <dgm:prSet/>
      <dgm:spPr/>
      <dgm:t>
        <a:bodyPr/>
        <a:lstStyle/>
        <a:p>
          <a:endParaRPr lang="ru-RU"/>
        </a:p>
      </dgm:t>
    </dgm:pt>
    <dgm:pt modelId="{FD497476-0905-4213-95CB-031665E6C61E}" type="sibTrans" cxnId="{7B74394D-725A-4389-A7DA-D99B3F892E9D}">
      <dgm:prSet/>
      <dgm:spPr/>
      <dgm:t>
        <a:bodyPr/>
        <a:lstStyle/>
        <a:p>
          <a:endParaRPr lang="ru-RU"/>
        </a:p>
      </dgm:t>
    </dgm:pt>
    <dgm:pt modelId="{CE242CC0-E12B-4475-90FA-628E23423EB7}">
      <dgm:prSet phldrT="[Текст]"/>
      <dgm:spPr/>
      <dgm:t>
        <a:bodyPr/>
        <a:lstStyle/>
        <a:p>
          <a:r>
            <a:rPr lang="ru-RU" dirty="0"/>
            <a:t>проведение Федеральным казначейством (финансовыми органами субъектов РФ или муниципальных образований) операций с денежными средствами участника казначейского сопровождения</a:t>
          </a:r>
        </a:p>
      </dgm:t>
    </dgm:pt>
    <dgm:pt modelId="{519484B0-8E9C-4BAE-ADD8-FC8D84E6EFEF}" type="parTrans" cxnId="{350BA5DD-F879-43A6-8687-53B005F4FDF1}">
      <dgm:prSet/>
      <dgm:spPr/>
      <dgm:t>
        <a:bodyPr/>
        <a:lstStyle/>
        <a:p>
          <a:endParaRPr lang="ru-RU"/>
        </a:p>
      </dgm:t>
    </dgm:pt>
    <dgm:pt modelId="{FEA1400E-80F3-4A9F-96BD-AD31763BDEC2}" type="sibTrans" cxnId="{350BA5DD-F879-43A6-8687-53B005F4FDF1}">
      <dgm:prSet/>
      <dgm:spPr/>
      <dgm:t>
        <a:bodyPr/>
        <a:lstStyle/>
        <a:p>
          <a:endParaRPr lang="ru-RU"/>
        </a:p>
      </dgm:t>
    </dgm:pt>
    <dgm:pt modelId="{5D6B21BC-074F-4445-B75F-023CFAC8EF16}" type="pres">
      <dgm:prSet presAssocID="{2C154888-EC35-443F-804D-D04FBAFF4573}" presName="linearFlow" presStyleCnt="0">
        <dgm:presLayoutVars>
          <dgm:dir/>
          <dgm:animLvl val="lvl"/>
          <dgm:resizeHandles val="exact"/>
        </dgm:presLayoutVars>
      </dgm:prSet>
      <dgm:spPr/>
    </dgm:pt>
    <dgm:pt modelId="{5D41B5F5-DECC-49BD-90BE-4C8C66136F54}" type="pres">
      <dgm:prSet presAssocID="{2D7131E3-860C-4660-9072-47C455ADC007}" presName="composite" presStyleCnt="0"/>
      <dgm:spPr/>
    </dgm:pt>
    <dgm:pt modelId="{D9CE1F2B-15D8-4068-8830-C471E92AC600}" type="pres">
      <dgm:prSet presAssocID="{2D7131E3-860C-4660-9072-47C455ADC007}" presName="parentText" presStyleLbl="alignNode1" presStyleIdx="0" presStyleCnt="1" custLinFactNeighborY="-149">
        <dgm:presLayoutVars>
          <dgm:chMax val="1"/>
          <dgm:bulletEnabled val="1"/>
        </dgm:presLayoutVars>
      </dgm:prSet>
      <dgm:spPr/>
    </dgm:pt>
    <dgm:pt modelId="{439BF1C8-4278-4E37-9100-4E9981B13389}" type="pres">
      <dgm:prSet presAssocID="{2D7131E3-860C-4660-9072-47C455ADC007}" presName="descendantText" presStyleLbl="alignAcc1" presStyleIdx="0" presStyleCnt="1" custScaleY="181043">
        <dgm:presLayoutVars>
          <dgm:bulletEnabled val="1"/>
        </dgm:presLayoutVars>
      </dgm:prSet>
      <dgm:spPr/>
    </dgm:pt>
  </dgm:ptLst>
  <dgm:cxnLst>
    <dgm:cxn modelId="{59A5AE25-BA69-467B-A186-16EB291FDFE3}" type="presOf" srcId="{CE242CC0-E12B-4475-90FA-628E23423EB7}" destId="{439BF1C8-4278-4E37-9100-4E9981B13389}" srcOrd="0" destOrd="0" presId="urn:microsoft.com/office/officeart/2005/8/layout/chevron2"/>
    <dgm:cxn modelId="{7B74394D-725A-4389-A7DA-D99B3F892E9D}" srcId="{2C154888-EC35-443F-804D-D04FBAFF4573}" destId="{2D7131E3-860C-4660-9072-47C455ADC007}" srcOrd="0" destOrd="0" parTransId="{C9649F7E-4CE2-44BC-92EA-8D3BB829DBA5}" sibTransId="{FD497476-0905-4213-95CB-031665E6C61E}"/>
    <dgm:cxn modelId="{06E22380-8273-4186-A55F-304A2FA0A0EA}" type="presOf" srcId="{2D7131E3-860C-4660-9072-47C455ADC007}" destId="{D9CE1F2B-15D8-4068-8830-C471E92AC600}" srcOrd="0" destOrd="0" presId="urn:microsoft.com/office/officeart/2005/8/layout/chevron2"/>
    <dgm:cxn modelId="{335B888C-C39B-44AA-A4C4-E3F2DF59C0E3}" type="presOf" srcId="{2C154888-EC35-443F-804D-D04FBAFF4573}" destId="{5D6B21BC-074F-4445-B75F-023CFAC8EF16}" srcOrd="0" destOrd="0" presId="urn:microsoft.com/office/officeart/2005/8/layout/chevron2"/>
    <dgm:cxn modelId="{350BA5DD-F879-43A6-8687-53B005F4FDF1}" srcId="{2D7131E3-860C-4660-9072-47C455ADC007}" destId="{CE242CC0-E12B-4475-90FA-628E23423EB7}" srcOrd="0" destOrd="0" parTransId="{519484B0-8E9C-4BAE-ADD8-FC8D84E6EFEF}" sibTransId="{FEA1400E-80F3-4A9F-96BD-AD31763BDEC2}"/>
    <dgm:cxn modelId="{029B2321-4A94-40FD-B0E1-51D86B343BB9}" type="presParOf" srcId="{5D6B21BC-074F-4445-B75F-023CFAC8EF16}" destId="{5D41B5F5-DECC-49BD-90BE-4C8C66136F54}" srcOrd="0" destOrd="0" presId="urn:microsoft.com/office/officeart/2005/8/layout/chevron2"/>
    <dgm:cxn modelId="{FC89312A-9E7F-4847-939D-340709C27447}" type="presParOf" srcId="{5D41B5F5-DECC-49BD-90BE-4C8C66136F54}" destId="{D9CE1F2B-15D8-4068-8830-C471E92AC600}" srcOrd="0" destOrd="0" presId="urn:microsoft.com/office/officeart/2005/8/layout/chevron2"/>
    <dgm:cxn modelId="{3077FB2F-871F-4BAD-8BB1-0A0D9613535B}" type="presParOf" srcId="{5D41B5F5-DECC-49BD-90BE-4C8C66136F54}" destId="{439BF1C8-4278-4E37-9100-4E9981B1338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85B33F-49B2-4E81-8FF1-171B9915A67F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028541-2C70-4F59-AC69-BCF0D3B19F2B}">
      <dgm:prSet phldrT="[Текст]" custT="1"/>
      <dgm:spPr/>
      <dgm:t>
        <a:bodyPr/>
        <a:lstStyle/>
        <a:p>
          <a:r>
            <a:rPr lang="ru-RU" sz="1600" dirty="0"/>
            <a:t>Бюджетный кодекс Российской Федерации</a:t>
          </a:r>
        </a:p>
      </dgm:t>
    </dgm:pt>
    <dgm:pt modelId="{7922B2EF-81B2-4153-BCBE-AFFE414E0945}" type="parTrans" cxnId="{6D68EDA5-ACD0-4BCE-A7A1-DF10990F2BFC}">
      <dgm:prSet/>
      <dgm:spPr/>
      <dgm:t>
        <a:bodyPr/>
        <a:lstStyle/>
        <a:p>
          <a:endParaRPr lang="ru-RU"/>
        </a:p>
      </dgm:t>
    </dgm:pt>
    <dgm:pt modelId="{D614DDC7-CEFD-4A11-AA2A-E88CD4C146DA}" type="sibTrans" cxnId="{6D68EDA5-ACD0-4BCE-A7A1-DF10990F2BFC}">
      <dgm:prSet/>
      <dgm:spPr/>
      <dgm:t>
        <a:bodyPr/>
        <a:lstStyle/>
        <a:p>
          <a:endParaRPr lang="ru-RU"/>
        </a:p>
      </dgm:t>
    </dgm:pt>
    <dgm:pt modelId="{4788FEF1-47B6-46BD-88EE-616340DA0538}">
      <dgm:prSet phldrT="[Текст]" custT="1"/>
      <dgm:spPr/>
      <dgm:t>
        <a:bodyPr/>
        <a:lstStyle/>
        <a:p>
          <a:r>
            <a:rPr lang="ru-RU" sz="1600" dirty="0"/>
            <a:t>Глава 24.4 «Казначейское сопровождение» </a:t>
          </a:r>
        </a:p>
      </dgm:t>
    </dgm:pt>
    <dgm:pt modelId="{8644E57B-F0D1-4FCF-A666-43B70AD19E46}" type="parTrans" cxnId="{5F27D73F-4591-49A4-A2B1-D64AAC8D28A5}">
      <dgm:prSet/>
      <dgm:spPr/>
      <dgm:t>
        <a:bodyPr/>
        <a:lstStyle/>
        <a:p>
          <a:endParaRPr lang="ru-RU"/>
        </a:p>
      </dgm:t>
    </dgm:pt>
    <dgm:pt modelId="{D47E321B-BAEE-4E59-A237-58D89492C585}" type="sibTrans" cxnId="{5F27D73F-4591-49A4-A2B1-D64AAC8D28A5}">
      <dgm:prSet/>
      <dgm:spPr/>
      <dgm:t>
        <a:bodyPr/>
        <a:lstStyle/>
        <a:p>
          <a:endParaRPr lang="ru-RU"/>
        </a:p>
      </dgm:t>
    </dgm:pt>
    <dgm:pt modelId="{42B45CD6-1EC8-4727-8F33-9415DDB0157E}">
      <dgm:prSet phldrT="[Текст]" custT="1"/>
      <dgm:spPr/>
      <dgm:t>
        <a:bodyPr/>
        <a:lstStyle/>
        <a:p>
          <a:r>
            <a:rPr lang="ru-RU" sz="1600" dirty="0"/>
            <a:t>Федеральный закон от 05.12.2022    № 466-ФЗ"О федеральном бюджете на 2023 год и на плановый период 2024 и 2025 годов"</a:t>
          </a:r>
          <a:endParaRPr lang="ru-RU" sz="1200" dirty="0"/>
        </a:p>
      </dgm:t>
    </dgm:pt>
    <dgm:pt modelId="{7FD4245D-0132-40AA-B849-3CDE7AC1088A}" type="parTrans" cxnId="{8722EC1C-9811-4248-AD11-A1BAF15A57CB}">
      <dgm:prSet/>
      <dgm:spPr/>
      <dgm:t>
        <a:bodyPr/>
        <a:lstStyle/>
        <a:p>
          <a:endParaRPr lang="ru-RU"/>
        </a:p>
      </dgm:t>
    </dgm:pt>
    <dgm:pt modelId="{13524D91-B06A-4BB2-9011-8DDEA2DE8FD6}" type="sibTrans" cxnId="{8722EC1C-9811-4248-AD11-A1BAF15A57CB}">
      <dgm:prSet/>
      <dgm:spPr/>
      <dgm:t>
        <a:bodyPr/>
        <a:lstStyle/>
        <a:p>
          <a:endParaRPr lang="ru-RU"/>
        </a:p>
      </dgm:t>
    </dgm:pt>
    <dgm:pt modelId="{F0D68CE0-FD8C-42BA-BDAE-4D140CB02688}">
      <dgm:prSet phldrT="[Текст]" custT="1"/>
      <dgm:spPr/>
      <dgm:t>
        <a:bodyPr/>
        <a:lstStyle/>
        <a:p>
          <a:r>
            <a:rPr lang="ru-RU" sz="1100" dirty="0"/>
            <a:t>Ст. 28 Закона Астраханской области от 1512.2022 года                   N 93/2022-ОЗ «О бюджете Астраханской области на 2023 год и на плановый период 2024 и 2025 годов</a:t>
          </a:r>
        </a:p>
      </dgm:t>
    </dgm:pt>
    <dgm:pt modelId="{489C1BEF-DD2D-4FB8-85C1-C4F761631012}" type="parTrans" cxnId="{A77E549C-E381-4815-B0AB-847324221A08}">
      <dgm:prSet/>
      <dgm:spPr/>
      <dgm:t>
        <a:bodyPr/>
        <a:lstStyle/>
        <a:p>
          <a:endParaRPr lang="ru-RU"/>
        </a:p>
      </dgm:t>
    </dgm:pt>
    <dgm:pt modelId="{F097F94C-20DE-4009-B40E-93DF9ED73D50}" type="sibTrans" cxnId="{A77E549C-E381-4815-B0AB-847324221A08}">
      <dgm:prSet/>
      <dgm:spPr/>
      <dgm:t>
        <a:bodyPr/>
        <a:lstStyle/>
        <a:p>
          <a:endParaRPr lang="ru-RU"/>
        </a:p>
      </dgm:t>
    </dgm:pt>
    <dgm:pt modelId="{D6BFEF14-D5AF-4BE6-9552-254C11926D26}">
      <dgm:prSet phldrT="[Текст]" custT="1"/>
      <dgm:spPr/>
      <dgm:t>
        <a:bodyPr/>
        <a:lstStyle/>
        <a:p>
          <a:r>
            <a:rPr lang="ru-RU" sz="1600" dirty="0"/>
            <a:t>Законы о бюджетах субъектов РФ</a:t>
          </a:r>
        </a:p>
        <a:p>
          <a:r>
            <a:rPr lang="ru-RU" sz="1600" dirty="0"/>
            <a:t> (на основании п.5 ст. 242.23 БК РФ)</a:t>
          </a:r>
        </a:p>
      </dgm:t>
    </dgm:pt>
    <dgm:pt modelId="{6CEF7C87-B2E3-4D85-99B0-EAD9E35C22AE}" type="parTrans" cxnId="{FCC82176-40F3-4E4C-AFE5-F6233B4F0ED4}">
      <dgm:prSet/>
      <dgm:spPr/>
      <dgm:t>
        <a:bodyPr/>
        <a:lstStyle/>
        <a:p>
          <a:endParaRPr lang="ru-RU"/>
        </a:p>
      </dgm:t>
    </dgm:pt>
    <dgm:pt modelId="{0F6BAB6F-0FCB-4B4F-8AB3-1CF71244D4BD}" type="sibTrans" cxnId="{FCC82176-40F3-4E4C-AFE5-F6233B4F0ED4}">
      <dgm:prSet/>
      <dgm:spPr/>
      <dgm:t>
        <a:bodyPr/>
        <a:lstStyle/>
        <a:p>
          <a:endParaRPr lang="ru-RU"/>
        </a:p>
      </dgm:t>
    </dgm:pt>
    <dgm:pt modelId="{7A74271E-370B-4326-8391-08555E079434}">
      <dgm:prSet custT="1"/>
      <dgm:spPr/>
      <dgm:t>
        <a:bodyPr/>
        <a:lstStyle/>
        <a:p>
          <a:endParaRPr lang="ru-RU" sz="2000" dirty="0"/>
        </a:p>
      </dgm:t>
    </dgm:pt>
    <dgm:pt modelId="{915740E7-879F-4FE7-8063-09330C9F395C}" type="parTrans" cxnId="{4808D9C6-29F7-4BC7-89D6-2D55C99B9294}">
      <dgm:prSet/>
      <dgm:spPr/>
      <dgm:t>
        <a:bodyPr/>
        <a:lstStyle/>
        <a:p>
          <a:endParaRPr lang="ru-RU"/>
        </a:p>
      </dgm:t>
    </dgm:pt>
    <dgm:pt modelId="{68ABD792-0C4D-451B-A8FD-0E97F71C3FD2}" type="sibTrans" cxnId="{4808D9C6-29F7-4BC7-89D6-2D55C99B9294}">
      <dgm:prSet/>
      <dgm:spPr/>
      <dgm:t>
        <a:bodyPr/>
        <a:lstStyle/>
        <a:p>
          <a:endParaRPr lang="ru-RU"/>
        </a:p>
      </dgm:t>
    </dgm:pt>
    <dgm:pt modelId="{6300A747-2D32-41D3-AC85-99068368BA13}">
      <dgm:prSet custT="1"/>
      <dgm:spPr/>
      <dgm:t>
        <a:bodyPr/>
        <a:lstStyle/>
        <a:p>
          <a:r>
            <a:rPr lang="ru-RU" sz="1400" dirty="0"/>
            <a:t>Статья 5 «Особенности использования средств, предоставляемых отдельным юридическим лицам и индивидуальным предпринимателям, в 2023 году»</a:t>
          </a:r>
        </a:p>
      </dgm:t>
    </dgm:pt>
    <dgm:pt modelId="{DECBB838-97F2-43DE-8DC3-C3E8C0888BEE}" type="parTrans" cxnId="{7546A4AC-130B-4EBB-B997-9BD1BE5627D9}">
      <dgm:prSet/>
      <dgm:spPr/>
      <dgm:t>
        <a:bodyPr/>
        <a:lstStyle/>
        <a:p>
          <a:endParaRPr lang="ru-RU"/>
        </a:p>
      </dgm:t>
    </dgm:pt>
    <dgm:pt modelId="{14924D78-2AD7-42B4-BEA0-1B5ECB895620}" type="sibTrans" cxnId="{7546A4AC-130B-4EBB-B997-9BD1BE5627D9}">
      <dgm:prSet/>
      <dgm:spPr/>
      <dgm:t>
        <a:bodyPr/>
        <a:lstStyle/>
        <a:p>
          <a:endParaRPr lang="ru-RU"/>
        </a:p>
      </dgm:t>
    </dgm:pt>
    <dgm:pt modelId="{CE3A6A0D-6641-4A01-9750-24CEB4BCD99B}">
      <dgm:prSet custT="1"/>
      <dgm:spPr/>
      <dgm:t>
        <a:bodyPr/>
        <a:lstStyle/>
        <a:p>
          <a:endParaRPr lang="ru-RU" sz="1050" dirty="0"/>
        </a:p>
      </dgm:t>
    </dgm:pt>
    <dgm:pt modelId="{EB5EBDFE-611D-4498-B445-4C1A042AFCF3}" type="parTrans" cxnId="{E8C74DEB-23C7-4535-99A6-2295E83A7E2E}">
      <dgm:prSet/>
      <dgm:spPr/>
      <dgm:t>
        <a:bodyPr/>
        <a:lstStyle/>
        <a:p>
          <a:endParaRPr lang="ru-RU"/>
        </a:p>
      </dgm:t>
    </dgm:pt>
    <dgm:pt modelId="{49037748-0EB9-43ED-BE47-1919152691A7}" type="sibTrans" cxnId="{E8C74DEB-23C7-4535-99A6-2295E83A7E2E}">
      <dgm:prSet/>
      <dgm:spPr/>
      <dgm:t>
        <a:bodyPr/>
        <a:lstStyle/>
        <a:p>
          <a:endParaRPr lang="ru-RU"/>
        </a:p>
      </dgm:t>
    </dgm:pt>
    <dgm:pt modelId="{26A08398-0145-423C-BBD8-2C31BD88FE89}">
      <dgm:prSet custT="1"/>
      <dgm:spPr/>
      <dgm:t>
        <a:bodyPr/>
        <a:lstStyle/>
        <a:p>
          <a:endParaRPr lang="ru-RU" sz="1100" dirty="0"/>
        </a:p>
      </dgm:t>
    </dgm:pt>
    <dgm:pt modelId="{2853A868-D6BA-4FED-B376-2AE04EC5C935}" type="parTrans" cxnId="{242D0867-2BC6-487E-A7DE-02768009BA7A}">
      <dgm:prSet/>
      <dgm:spPr/>
      <dgm:t>
        <a:bodyPr/>
        <a:lstStyle/>
        <a:p>
          <a:endParaRPr lang="ru-RU"/>
        </a:p>
      </dgm:t>
    </dgm:pt>
    <dgm:pt modelId="{CC07E012-02FB-4232-A6D5-695B81D068E8}" type="sibTrans" cxnId="{242D0867-2BC6-487E-A7DE-02768009BA7A}">
      <dgm:prSet/>
      <dgm:spPr/>
      <dgm:t>
        <a:bodyPr/>
        <a:lstStyle/>
        <a:p>
          <a:endParaRPr lang="ru-RU"/>
        </a:p>
      </dgm:t>
    </dgm:pt>
    <dgm:pt modelId="{E4794DB2-B150-4015-8996-B62BC1BEE8E6}">
      <dgm:prSet custT="1"/>
      <dgm:spPr/>
      <dgm:t>
        <a:bodyPr/>
        <a:lstStyle/>
        <a:p>
          <a:endParaRPr lang="ru-RU" sz="1200" dirty="0"/>
        </a:p>
      </dgm:t>
    </dgm:pt>
    <dgm:pt modelId="{66341162-B41C-415A-83E0-F83BB056C79F}" type="parTrans" cxnId="{75C17209-0D6C-43EB-9B57-EA3855975C71}">
      <dgm:prSet/>
      <dgm:spPr/>
      <dgm:t>
        <a:bodyPr/>
        <a:lstStyle/>
        <a:p>
          <a:endParaRPr lang="ru-RU"/>
        </a:p>
      </dgm:t>
    </dgm:pt>
    <dgm:pt modelId="{764981CE-C03A-46F5-84C6-47BACE5FD7CC}" type="sibTrans" cxnId="{75C17209-0D6C-43EB-9B57-EA3855975C71}">
      <dgm:prSet/>
      <dgm:spPr/>
      <dgm:t>
        <a:bodyPr/>
        <a:lstStyle/>
        <a:p>
          <a:endParaRPr lang="ru-RU"/>
        </a:p>
      </dgm:t>
    </dgm:pt>
    <dgm:pt modelId="{DA8CDB72-E839-4E12-AD7D-5CF030C92AEB}">
      <dgm:prSet custT="1"/>
      <dgm:spPr/>
      <dgm:t>
        <a:bodyPr/>
        <a:lstStyle/>
        <a:p>
          <a:endParaRPr lang="ru-RU" sz="1050" dirty="0"/>
        </a:p>
      </dgm:t>
    </dgm:pt>
    <dgm:pt modelId="{D4190E85-A0E6-43B0-98E7-9BC2013EC1F5}" type="parTrans" cxnId="{0DD70C12-18D2-45E0-8207-7A37FB55765D}">
      <dgm:prSet/>
      <dgm:spPr/>
      <dgm:t>
        <a:bodyPr/>
        <a:lstStyle/>
        <a:p>
          <a:endParaRPr lang="ru-RU"/>
        </a:p>
      </dgm:t>
    </dgm:pt>
    <dgm:pt modelId="{ECBF62DB-3FAE-47E6-B808-7E9477A9572C}" type="sibTrans" cxnId="{0DD70C12-18D2-45E0-8207-7A37FB55765D}">
      <dgm:prSet/>
      <dgm:spPr/>
      <dgm:t>
        <a:bodyPr/>
        <a:lstStyle/>
        <a:p>
          <a:endParaRPr lang="ru-RU"/>
        </a:p>
      </dgm:t>
    </dgm:pt>
    <dgm:pt modelId="{66F67715-425E-4687-9959-C134C7C423DE}">
      <dgm:prSet phldrT="[Текст]" custT="1"/>
      <dgm:spPr/>
      <dgm:t>
        <a:bodyPr/>
        <a:lstStyle/>
        <a:p>
          <a:endParaRPr lang="ru-RU" sz="1600" dirty="0"/>
        </a:p>
      </dgm:t>
    </dgm:pt>
    <dgm:pt modelId="{7CC984FE-3344-4E88-BAC9-84C19D670E5C}" type="parTrans" cxnId="{1385E6B2-E151-4588-8AD5-57D631E3AC79}">
      <dgm:prSet/>
      <dgm:spPr/>
      <dgm:t>
        <a:bodyPr/>
        <a:lstStyle/>
        <a:p>
          <a:endParaRPr lang="ru-RU"/>
        </a:p>
      </dgm:t>
    </dgm:pt>
    <dgm:pt modelId="{96EB3B5F-7A1D-4BEC-912B-50D9248FD721}" type="sibTrans" cxnId="{1385E6B2-E151-4588-8AD5-57D631E3AC79}">
      <dgm:prSet/>
      <dgm:spPr/>
      <dgm:t>
        <a:bodyPr/>
        <a:lstStyle/>
        <a:p>
          <a:endParaRPr lang="ru-RU"/>
        </a:p>
      </dgm:t>
    </dgm:pt>
    <dgm:pt modelId="{DF21127F-9CC6-45C8-9D36-ED689BD0D74D}">
      <dgm:prSet phldrT="[Текст]" custT="1"/>
      <dgm:spPr/>
      <dgm:t>
        <a:bodyPr/>
        <a:lstStyle/>
        <a:p>
          <a:endParaRPr lang="ru-RU" sz="1100" dirty="0"/>
        </a:p>
      </dgm:t>
    </dgm:pt>
    <dgm:pt modelId="{D2B7BD04-9F53-4CCB-95D0-85FB614D1927}" type="parTrans" cxnId="{B52BC013-C02F-45A2-9F09-5B63E63F8FDB}">
      <dgm:prSet/>
      <dgm:spPr/>
      <dgm:t>
        <a:bodyPr/>
        <a:lstStyle/>
        <a:p>
          <a:endParaRPr lang="ru-RU"/>
        </a:p>
      </dgm:t>
    </dgm:pt>
    <dgm:pt modelId="{71E53B23-1C3A-4BB8-B890-9E8A0D11B854}" type="sibTrans" cxnId="{B52BC013-C02F-45A2-9F09-5B63E63F8FDB}">
      <dgm:prSet/>
      <dgm:spPr/>
      <dgm:t>
        <a:bodyPr/>
        <a:lstStyle/>
        <a:p>
          <a:endParaRPr lang="ru-RU"/>
        </a:p>
      </dgm:t>
    </dgm:pt>
    <dgm:pt modelId="{5D4CE36B-DA2C-4508-9316-1F4A5DC227FE}">
      <dgm:prSet phldrT="[Текст]" custT="1"/>
      <dgm:spPr/>
      <dgm:t>
        <a:bodyPr/>
        <a:lstStyle/>
        <a:p>
          <a:r>
            <a:rPr lang="ru-RU" sz="1100"/>
            <a:t> </a:t>
          </a:r>
          <a:endParaRPr lang="ru-RU" sz="1100" dirty="0"/>
        </a:p>
      </dgm:t>
    </dgm:pt>
    <dgm:pt modelId="{351431C4-A397-42F2-B4E3-DF8EA30F2DED}" type="parTrans" cxnId="{3B31C06C-8ECD-4C59-B2FF-1189A7309258}">
      <dgm:prSet/>
      <dgm:spPr/>
      <dgm:t>
        <a:bodyPr/>
        <a:lstStyle/>
        <a:p>
          <a:endParaRPr lang="ru-RU"/>
        </a:p>
      </dgm:t>
    </dgm:pt>
    <dgm:pt modelId="{18332A19-376B-4465-A06C-098890889CD5}" type="sibTrans" cxnId="{3B31C06C-8ECD-4C59-B2FF-1189A7309258}">
      <dgm:prSet/>
      <dgm:spPr/>
      <dgm:t>
        <a:bodyPr/>
        <a:lstStyle/>
        <a:p>
          <a:endParaRPr lang="ru-RU"/>
        </a:p>
      </dgm:t>
    </dgm:pt>
    <dgm:pt modelId="{BF6F7A17-53C5-49C9-8011-212AB846BDEE}">
      <dgm:prSet phldrT="[Текст]" custT="1"/>
      <dgm:spPr/>
      <dgm:t>
        <a:bodyPr/>
        <a:lstStyle/>
        <a:p>
          <a:r>
            <a:rPr lang="ru-RU" sz="1100" dirty="0"/>
            <a:t>Ст. 7 Закона Республики Карелия от 21.12.2022 N 2776-ЗРК "О бюджете Республики Карелия на 2023 год и на плановый период 2024 и 2025 годов"</a:t>
          </a:r>
        </a:p>
      </dgm:t>
    </dgm:pt>
    <dgm:pt modelId="{447FD5E5-777D-4661-9FF3-2DEFD0B7DEA2}" type="parTrans" cxnId="{61A49CC8-C88B-4F93-8F2E-1DAB657FF43D}">
      <dgm:prSet/>
      <dgm:spPr/>
      <dgm:t>
        <a:bodyPr/>
        <a:lstStyle/>
        <a:p>
          <a:endParaRPr lang="ru-RU"/>
        </a:p>
      </dgm:t>
    </dgm:pt>
    <dgm:pt modelId="{BB0B268F-5724-435D-83FD-30FAFF6DEEF7}" type="sibTrans" cxnId="{61A49CC8-C88B-4F93-8F2E-1DAB657FF43D}">
      <dgm:prSet/>
      <dgm:spPr/>
      <dgm:t>
        <a:bodyPr/>
        <a:lstStyle/>
        <a:p>
          <a:endParaRPr lang="ru-RU"/>
        </a:p>
      </dgm:t>
    </dgm:pt>
    <dgm:pt modelId="{33F085D1-9AAE-4BE7-B7B9-5C7F33CD839B}">
      <dgm:prSet phldrT="[Текст]" custT="1"/>
      <dgm:spPr/>
      <dgm:t>
        <a:bodyPr/>
        <a:lstStyle/>
        <a:p>
          <a:endParaRPr lang="ru-RU" sz="1100" dirty="0"/>
        </a:p>
      </dgm:t>
    </dgm:pt>
    <dgm:pt modelId="{8AE1C2D3-2DEE-4460-9EEC-BB5378BA4D51}" type="parTrans" cxnId="{42BF38D5-55A0-4FB5-B28A-5BA4005B60DE}">
      <dgm:prSet/>
      <dgm:spPr/>
      <dgm:t>
        <a:bodyPr/>
        <a:lstStyle/>
        <a:p>
          <a:endParaRPr lang="ru-RU"/>
        </a:p>
      </dgm:t>
    </dgm:pt>
    <dgm:pt modelId="{59956302-4A20-4567-8BC0-F82C7D52333E}" type="sibTrans" cxnId="{42BF38D5-55A0-4FB5-B28A-5BA4005B60DE}">
      <dgm:prSet/>
      <dgm:spPr/>
      <dgm:t>
        <a:bodyPr/>
        <a:lstStyle/>
        <a:p>
          <a:endParaRPr lang="ru-RU"/>
        </a:p>
      </dgm:t>
    </dgm:pt>
    <dgm:pt modelId="{3032CFDE-B547-4F2A-8AF6-1290ADA18F55}" type="pres">
      <dgm:prSet presAssocID="{DC85B33F-49B2-4E81-8FF1-171B9915A67F}" presName="Name0" presStyleCnt="0">
        <dgm:presLayoutVars>
          <dgm:dir/>
          <dgm:animLvl val="lvl"/>
          <dgm:resizeHandles/>
        </dgm:presLayoutVars>
      </dgm:prSet>
      <dgm:spPr/>
    </dgm:pt>
    <dgm:pt modelId="{0723FD07-2F34-4F0E-9A10-BBB999EE758F}" type="pres">
      <dgm:prSet presAssocID="{90028541-2C70-4F59-AC69-BCF0D3B19F2B}" presName="linNode" presStyleCnt="0"/>
      <dgm:spPr/>
    </dgm:pt>
    <dgm:pt modelId="{A2AAA7CC-18DC-41AB-B956-7428AFAC46F7}" type="pres">
      <dgm:prSet presAssocID="{90028541-2C70-4F59-AC69-BCF0D3B19F2B}" presName="parentShp" presStyleLbl="node1" presStyleIdx="0" presStyleCnt="3" custScaleX="118182" custLinFactNeighborY="1616">
        <dgm:presLayoutVars>
          <dgm:bulletEnabled val="1"/>
        </dgm:presLayoutVars>
      </dgm:prSet>
      <dgm:spPr/>
    </dgm:pt>
    <dgm:pt modelId="{5EA65493-0B3E-4A42-BE67-00DFD7340D9E}" type="pres">
      <dgm:prSet presAssocID="{90028541-2C70-4F59-AC69-BCF0D3B19F2B}" presName="childShp" presStyleLbl="bgAccFollowNode1" presStyleIdx="0" presStyleCnt="3">
        <dgm:presLayoutVars>
          <dgm:bulletEnabled val="1"/>
        </dgm:presLayoutVars>
      </dgm:prSet>
      <dgm:spPr/>
    </dgm:pt>
    <dgm:pt modelId="{6178E882-2D41-4472-B882-6A9A054491BE}" type="pres">
      <dgm:prSet presAssocID="{D614DDC7-CEFD-4A11-AA2A-E88CD4C146DA}" presName="spacing" presStyleCnt="0"/>
      <dgm:spPr/>
    </dgm:pt>
    <dgm:pt modelId="{FE809DB6-4A54-48F8-B9B3-A5319C4618FA}" type="pres">
      <dgm:prSet presAssocID="{42B45CD6-1EC8-4727-8F33-9415DDB0157E}" presName="linNode" presStyleCnt="0"/>
      <dgm:spPr/>
    </dgm:pt>
    <dgm:pt modelId="{BD3E76A1-D143-4E47-A88D-00984D1EDD9B}" type="pres">
      <dgm:prSet presAssocID="{42B45CD6-1EC8-4727-8F33-9415DDB0157E}" presName="parentShp" presStyleLbl="node1" presStyleIdx="1" presStyleCnt="3" custScaleX="118182">
        <dgm:presLayoutVars>
          <dgm:bulletEnabled val="1"/>
        </dgm:presLayoutVars>
      </dgm:prSet>
      <dgm:spPr/>
    </dgm:pt>
    <dgm:pt modelId="{D0DF94FB-EEC8-4F19-A87C-034E4227E6D4}" type="pres">
      <dgm:prSet presAssocID="{42B45CD6-1EC8-4727-8F33-9415DDB0157E}" presName="childShp" presStyleLbl="bgAccFollowNode1" presStyleIdx="1" presStyleCnt="3">
        <dgm:presLayoutVars>
          <dgm:bulletEnabled val="1"/>
        </dgm:presLayoutVars>
      </dgm:prSet>
      <dgm:spPr/>
    </dgm:pt>
    <dgm:pt modelId="{A31EC197-B249-4133-9C20-05BE98A0FD8B}" type="pres">
      <dgm:prSet presAssocID="{13524D91-B06A-4BB2-9011-8DDEA2DE8FD6}" presName="spacing" presStyleCnt="0"/>
      <dgm:spPr/>
    </dgm:pt>
    <dgm:pt modelId="{F702650A-6734-44A6-B180-FC121D659285}" type="pres">
      <dgm:prSet presAssocID="{D6BFEF14-D5AF-4BE6-9552-254C11926D26}" presName="linNode" presStyleCnt="0"/>
      <dgm:spPr/>
    </dgm:pt>
    <dgm:pt modelId="{17A684FC-4E70-4091-9337-5B4D18888ADB}" type="pres">
      <dgm:prSet presAssocID="{D6BFEF14-D5AF-4BE6-9552-254C11926D26}" presName="parentShp" presStyleLbl="node1" presStyleIdx="2" presStyleCnt="3" custScaleX="118182">
        <dgm:presLayoutVars>
          <dgm:bulletEnabled val="1"/>
        </dgm:presLayoutVars>
      </dgm:prSet>
      <dgm:spPr/>
    </dgm:pt>
    <dgm:pt modelId="{034A054E-22F9-4506-A183-3ADAEE2663E3}" type="pres">
      <dgm:prSet presAssocID="{D6BFEF14-D5AF-4BE6-9552-254C11926D26}" presName="childShp" presStyleLbl="bgAccFollowNode1" presStyleIdx="2" presStyleCnt="3" custScaleY="119394">
        <dgm:presLayoutVars>
          <dgm:bulletEnabled val="1"/>
        </dgm:presLayoutVars>
      </dgm:prSet>
      <dgm:spPr/>
    </dgm:pt>
  </dgm:ptLst>
  <dgm:cxnLst>
    <dgm:cxn modelId="{4D652A00-5185-48C3-ABE6-DEBC64471BCC}" type="presOf" srcId="{66F67715-425E-4687-9959-C134C7C423DE}" destId="{5EA65493-0B3E-4A42-BE67-00DFD7340D9E}" srcOrd="0" destOrd="0" presId="urn:microsoft.com/office/officeart/2005/8/layout/vList6"/>
    <dgm:cxn modelId="{99EE5002-5CD3-452D-AD57-BDB3F9BF6B88}" type="presOf" srcId="{4788FEF1-47B6-46BD-88EE-616340DA0538}" destId="{5EA65493-0B3E-4A42-BE67-00DFD7340D9E}" srcOrd="0" destOrd="1" presId="urn:microsoft.com/office/officeart/2005/8/layout/vList6"/>
    <dgm:cxn modelId="{75C17209-0D6C-43EB-9B57-EA3855975C71}" srcId="{90028541-2C70-4F59-AC69-BCF0D3B19F2B}" destId="{E4794DB2-B150-4015-8996-B62BC1BEE8E6}" srcOrd="2" destOrd="0" parTransId="{66341162-B41C-415A-83E0-F83BB056C79F}" sibTransId="{764981CE-C03A-46F5-84C6-47BACE5FD7CC}"/>
    <dgm:cxn modelId="{0DD70C12-18D2-45E0-8207-7A37FB55765D}" srcId="{42B45CD6-1EC8-4727-8F33-9415DDB0157E}" destId="{DA8CDB72-E839-4E12-AD7D-5CF030C92AEB}" srcOrd="1" destOrd="0" parTransId="{D4190E85-A0E6-43B0-98E7-9BC2013EC1F5}" sibTransId="{ECBF62DB-3FAE-47E6-B808-7E9477A9572C}"/>
    <dgm:cxn modelId="{B52BC013-C02F-45A2-9F09-5B63E63F8FDB}" srcId="{D6BFEF14-D5AF-4BE6-9552-254C11926D26}" destId="{DF21127F-9CC6-45C8-9D36-ED689BD0D74D}" srcOrd="3" destOrd="0" parTransId="{D2B7BD04-9F53-4CCB-95D0-85FB614D1927}" sibTransId="{71E53B23-1C3A-4BB8-B890-9E8A0D11B854}"/>
    <dgm:cxn modelId="{A8B7751A-9609-49E2-839A-23049180B395}" type="presOf" srcId="{33F085D1-9AAE-4BE7-B7B9-5C7F33CD839B}" destId="{034A054E-22F9-4506-A183-3ADAEE2663E3}" srcOrd="0" destOrd="2" presId="urn:microsoft.com/office/officeart/2005/8/layout/vList6"/>
    <dgm:cxn modelId="{8722EC1C-9811-4248-AD11-A1BAF15A57CB}" srcId="{DC85B33F-49B2-4E81-8FF1-171B9915A67F}" destId="{42B45CD6-1EC8-4727-8F33-9415DDB0157E}" srcOrd="1" destOrd="0" parTransId="{7FD4245D-0132-40AA-B849-3CDE7AC1088A}" sibTransId="{13524D91-B06A-4BB2-9011-8DDEA2DE8FD6}"/>
    <dgm:cxn modelId="{49DE7A30-DB3B-475A-A8D1-D26160EC440F}" type="presOf" srcId="{6300A747-2D32-41D3-AC85-99068368BA13}" destId="{D0DF94FB-EEC8-4F19-A87C-034E4227E6D4}" srcOrd="0" destOrd="0" presId="urn:microsoft.com/office/officeart/2005/8/layout/vList6"/>
    <dgm:cxn modelId="{5F27D73F-4591-49A4-A2B1-D64AAC8D28A5}" srcId="{90028541-2C70-4F59-AC69-BCF0D3B19F2B}" destId="{4788FEF1-47B6-46BD-88EE-616340DA0538}" srcOrd="1" destOrd="0" parTransId="{8644E57B-F0D1-4FCF-A666-43B70AD19E46}" sibTransId="{D47E321B-BAEE-4E59-A237-58D89492C585}"/>
    <dgm:cxn modelId="{2C5BBA5D-0FA3-4060-B9B3-B9B1015B15E8}" type="presOf" srcId="{90028541-2C70-4F59-AC69-BCF0D3B19F2B}" destId="{A2AAA7CC-18DC-41AB-B956-7428AFAC46F7}" srcOrd="0" destOrd="0" presId="urn:microsoft.com/office/officeart/2005/8/layout/vList6"/>
    <dgm:cxn modelId="{B05CF646-D93B-46C6-9D4A-9E0F7731FC70}" type="presOf" srcId="{26A08398-0145-423C-BBD8-2C31BD88FE89}" destId="{034A054E-22F9-4506-A183-3ADAEE2663E3}" srcOrd="0" destOrd="5" presId="urn:microsoft.com/office/officeart/2005/8/layout/vList6"/>
    <dgm:cxn modelId="{242D0867-2BC6-487E-A7DE-02768009BA7A}" srcId="{D6BFEF14-D5AF-4BE6-9552-254C11926D26}" destId="{26A08398-0145-423C-BBD8-2C31BD88FE89}" srcOrd="5" destOrd="0" parTransId="{2853A868-D6BA-4FED-B376-2AE04EC5C935}" sibTransId="{CC07E012-02FB-4232-A6D5-695B81D068E8}"/>
    <dgm:cxn modelId="{ABBB4B48-EA69-48CF-8ADE-222FD23E9081}" type="presOf" srcId="{E4794DB2-B150-4015-8996-B62BC1BEE8E6}" destId="{5EA65493-0B3E-4A42-BE67-00DFD7340D9E}" srcOrd="0" destOrd="2" presId="urn:microsoft.com/office/officeart/2005/8/layout/vList6"/>
    <dgm:cxn modelId="{3B31C06C-8ECD-4C59-B2FF-1189A7309258}" srcId="{D6BFEF14-D5AF-4BE6-9552-254C11926D26}" destId="{5D4CE36B-DA2C-4508-9316-1F4A5DC227FE}" srcOrd="4" destOrd="0" parTransId="{351431C4-A397-42F2-B4E3-DF8EA30F2DED}" sibTransId="{18332A19-376B-4465-A06C-098890889CD5}"/>
    <dgm:cxn modelId="{73CA7050-5221-400E-8D64-46EED04E61DA}" type="presOf" srcId="{F0D68CE0-FD8C-42BA-BDAE-4D140CB02688}" destId="{034A054E-22F9-4506-A183-3ADAEE2663E3}" srcOrd="0" destOrd="0" presId="urn:microsoft.com/office/officeart/2005/8/layout/vList6"/>
    <dgm:cxn modelId="{6FDC3073-6470-4C44-AEA6-6F82D1D0E297}" type="presOf" srcId="{D6BFEF14-D5AF-4BE6-9552-254C11926D26}" destId="{17A684FC-4E70-4091-9337-5B4D18888ADB}" srcOrd="0" destOrd="0" presId="urn:microsoft.com/office/officeart/2005/8/layout/vList6"/>
    <dgm:cxn modelId="{FCC82176-40F3-4E4C-AFE5-F6233B4F0ED4}" srcId="{DC85B33F-49B2-4E81-8FF1-171B9915A67F}" destId="{D6BFEF14-D5AF-4BE6-9552-254C11926D26}" srcOrd="2" destOrd="0" parTransId="{6CEF7C87-B2E3-4D85-99B0-EAD9E35C22AE}" sibTransId="{0F6BAB6F-0FCB-4B4F-8AB3-1CF71244D4BD}"/>
    <dgm:cxn modelId="{B4F60D88-2A24-4177-A5AD-AA19569A9C8E}" type="presOf" srcId="{BF6F7A17-53C5-49C9-8011-212AB846BDEE}" destId="{034A054E-22F9-4506-A183-3ADAEE2663E3}" srcOrd="0" destOrd="1" presId="urn:microsoft.com/office/officeart/2005/8/layout/vList6"/>
    <dgm:cxn modelId="{12C3B28E-AB4B-4EE2-9A67-8534E5B3BD75}" type="presOf" srcId="{DF21127F-9CC6-45C8-9D36-ED689BD0D74D}" destId="{034A054E-22F9-4506-A183-3ADAEE2663E3}" srcOrd="0" destOrd="3" presId="urn:microsoft.com/office/officeart/2005/8/layout/vList6"/>
    <dgm:cxn modelId="{C7C6808F-85BA-4B9B-928E-9197726DB860}" type="presOf" srcId="{DA8CDB72-E839-4E12-AD7D-5CF030C92AEB}" destId="{D0DF94FB-EEC8-4F19-A87C-034E4227E6D4}" srcOrd="0" destOrd="1" presId="urn:microsoft.com/office/officeart/2005/8/layout/vList6"/>
    <dgm:cxn modelId="{0FCC679B-3358-44AE-A630-7958D6D6FF6A}" type="presOf" srcId="{CE3A6A0D-6641-4A01-9750-24CEB4BCD99B}" destId="{D0DF94FB-EEC8-4F19-A87C-034E4227E6D4}" srcOrd="0" destOrd="2" presId="urn:microsoft.com/office/officeart/2005/8/layout/vList6"/>
    <dgm:cxn modelId="{A77E549C-E381-4815-B0AB-847324221A08}" srcId="{D6BFEF14-D5AF-4BE6-9552-254C11926D26}" destId="{F0D68CE0-FD8C-42BA-BDAE-4D140CB02688}" srcOrd="0" destOrd="0" parTransId="{489C1BEF-DD2D-4FB8-85C1-C4F761631012}" sibTransId="{F097F94C-20DE-4009-B40E-93DF9ED73D50}"/>
    <dgm:cxn modelId="{6D68EDA5-ACD0-4BCE-A7A1-DF10990F2BFC}" srcId="{DC85B33F-49B2-4E81-8FF1-171B9915A67F}" destId="{90028541-2C70-4F59-AC69-BCF0D3B19F2B}" srcOrd="0" destOrd="0" parTransId="{7922B2EF-81B2-4153-BCBE-AFFE414E0945}" sibTransId="{D614DDC7-CEFD-4A11-AA2A-E88CD4C146DA}"/>
    <dgm:cxn modelId="{7546A4AC-130B-4EBB-B997-9BD1BE5627D9}" srcId="{42B45CD6-1EC8-4727-8F33-9415DDB0157E}" destId="{6300A747-2D32-41D3-AC85-99068368BA13}" srcOrd="0" destOrd="0" parTransId="{DECBB838-97F2-43DE-8DC3-C3E8C0888BEE}" sibTransId="{14924D78-2AD7-42B4-BEA0-1B5ECB895620}"/>
    <dgm:cxn modelId="{1385E6B2-E151-4588-8AD5-57D631E3AC79}" srcId="{90028541-2C70-4F59-AC69-BCF0D3B19F2B}" destId="{66F67715-425E-4687-9959-C134C7C423DE}" srcOrd="0" destOrd="0" parTransId="{7CC984FE-3344-4E88-BAC9-84C19D670E5C}" sibTransId="{96EB3B5F-7A1D-4BEC-912B-50D9248FD721}"/>
    <dgm:cxn modelId="{4808D9C6-29F7-4BC7-89D6-2D55C99B9294}" srcId="{90028541-2C70-4F59-AC69-BCF0D3B19F2B}" destId="{7A74271E-370B-4326-8391-08555E079434}" srcOrd="3" destOrd="0" parTransId="{915740E7-879F-4FE7-8063-09330C9F395C}" sibTransId="{68ABD792-0C4D-451B-A8FD-0E97F71C3FD2}"/>
    <dgm:cxn modelId="{61A49CC8-C88B-4F93-8F2E-1DAB657FF43D}" srcId="{D6BFEF14-D5AF-4BE6-9552-254C11926D26}" destId="{BF6F7A17-53C5-49C9-8011-212AB846BDEE}" srcOrd="1" destOrd="0" parTransId="{447FD5E5-777D-4661-9FF3-2DEFD0B7DEA2}" sibTransId="{BB0B268F-5724-435D-83FD-30FAFF6DEEF7}"/>
    <dgm:cxn modelId="{AF547ACB-9987-4E5F-B1CD-95584E086EEE}" type="presOf" srcId="{DC85B33F-49B2-4E81-8FF1-171B9915A67F}" destId="{3032CFDE-B547-4F2A-8AF6-1290ADA18F55}" srcOrd="0" destOrd="0" presId="urn:microsoft.com/office/officeart/2005/8/layout/vList6"/>
    <dgm:cxn modelId="{42BF38D5-55A0-4FB5-B28A-5BA4005B60DE}" srcId="{D6BFEF14-D5AF-4BE6-9552-254C11926D26}" destId="{33F085D1-9AAE-4BE7-B7B9-5C7F33CD839B}" srcOrd="2" destOrd="0" parTransId="{8AE1C2D3-2DEE-4460-9EEC-BB5378BA4D51}" sibTransId="{59956302-4A20-4567-8BC0-F82C7D52333E}"/>
    <dgm:cxn modelId="{AD11DADC-0240-477F-9880-E7567BBBEAB8}" type="presOf" srcId="{42B45CD6-1EC8-4727-8F33-9415DDB0157E}" destId="{BD3E76A1-D143-4E47-A88D-00984D1EDD9B}" srcOrd="0" destOrd="0" presId="urn:microsoft.com/office/officeart/2005/8/layout/vList6"/>
    <dgm:cxn modelId="{37F67EEA-2416-4274-9DDA-51B9FCBB435A}" type="presOf" srcId="{5D4CE36B-DA2C-4508-9316-1F4A5DC227FE}" destId="{034A054E-22F9-4506-A183-3ADAEE2663E3}" srcOrd="0" destOrd="4" presId="urn:microsoft.com/office/officeart/2005/8/layout/vList6"/>
    <dgm:cxn modelId="{E8C74DEB-23C7-4535-99A6-2295E83A7E2E}" srcId="{42B45CD6-1EC8-4727-8F33-9415DDB0157E}" destId="{CE3A6A0D-6641-4A01-9750-24CEB4BCD99B}" srcOrd="2" destOrd="0" parTransId="{EB5EBDFE-611D-4498-B445-4C1A042AFCF3}" sibTransId="{49037748-0EB9-43ED-BE47-1919152691A7}"/>
    <dgm:cxn modelId="{E00851EF-38B7-4175-AF49-FA3957D20A67}" type="presOf" srcId="{7A74271E-370B-4326-8391-08555E079434}" destId="{5EA65493-0B3E-4A42-BE67-00DFD7340D9E}" srcOrd="0" destOrd="3" presId="urn:microsoft.com/office/officeart/2005/8/layout/vList6"/>
    <dgm:cxn modelId="{0B23CEC0-64A6-407D-9323-E5BDC4135BF3}" type="presParOf" srcId="{3032CFDE-B547-4F2A-8AF6-1290ADA18F55}" destId="{0723FD07-2F34-4F0E-9A10-BBB999EE758F}" srcOrd="0" destOrd="0" presId="urn:microsoft.com/office/officeart/2005/8/layout/vList6"/>
    <dgm:cxn modelId="{F2728801-D00D-4CB2-8DA1-12339A56EE6D}" type="presParOf" srcId="{0723FD07-2F34-4F0E-9A10-BBB999EE758F}" destId="{A2AAA7CC-18DC-41AB-B956-7428AFAC46F7}" srcOrd="0" destOrd="0" presId="urn:microsoft.com/office/officeart/2005/8/layout/vList6"/>
    <dgm:cxn modelId="{15ADC90D-5A4C-4810-8EED-1E298FDBBFFF}" type="presParOf" srcId="{0723FD07-2F34-4F0E-9A10-BBB999EE758F}" destId="{5EA65493-0B3E-4A42-BE67-00DFD7340D9E}" srcOrd="1" destOrd="0" presId="urn:microsoft.com/office/officeart/2005/8/layout/vList6"/>
    <dgm:cxn modelId="{2098F025-2DA6-4F39-876B-9F835216C2A6}" type="presParOf" srcId="{3032CFDE-B547-4F2A-8AF6-1290ADA18F55}" destId="{6178E882-2D41-4472-B882-6A9A054491BE}" srcOrd="1" destOrd="0" presId="urn:microsoft.com/office/officeart/2005/8/layout/vList6"/>
    <dgm:cxn modelId="{1C08FCEF-3A9E-43A3-A7D3-32FB3CEA13BA}" type="presParOf" srcId="{3032CFDE-B547-4F2A-8AF6-1290ADA18F55}" destId="{FE809DB6-4A54-48F8-B9B3-A5319C4618FA}" srcOrd="2" destOrd="0" presId="urn:microsoft.com/office/officeart/2005/8/layout/vList6"/>
    <dgm:cxn modelId="{5FB0B11F-7A5F-4C01-A8BE-12B511BC62C1}" type="presParOf" srcId="{FE809DB6-4A54-48F8-B9B3-A5319C4618FA}" destId="{BD3E76A1-D143-4E47-A88D-00984D1EDD9B}" srcOrd="0" destOrd="0" presId="urn:microsoft.com/office/officeart/2005/8/layout/vList6"/>
    <dgm:cxn modelId="{A9900643-48AA-485F-8CEE-A20F1598ED39}" type="presParOf" srcId="{FE809DB6-4A54-48F8-B9B3-A5319C4618FA}" destId="{D0DF94FB-EEC8-4F19-A87C-034E4227E6D4}" srcOrd="1" destOrd="0" presId="urn:microsoft.com/office/officeart/2005/8/layout/vList6"/>
    <dgm:cxn modelId="{9342BC7F-680F-4024-AFB2-21F24F2E53DA}" type="presParOf" srcId="{3032CFDE-B547-4F2A-8AF6-1290ADA18F55}" destId="{A31EC197-B249-4133-9C20-05BE98A0FD8B}" srcOrd="3" destOrd="0" presId="urn:microsoft.com/office/officeart/2005/8/layout/vList6"/>
    <dgm:cxn modelId="{775CFA51-EA6E-4C40-BB9B-AEDC7D20B1F8}" type="presParOf" srcId="{3032CFDE-B547-4F2A-8AF6-1290ADA18F55}" destId="{F702650A-6734-44A6-B180-FC121D659285}" srcOrd="4" destOrd="0" presId="urn:microsoft.com/office/officeart/2005/8/layout/vList6"/>
    <dgm:cxn modelId="{31E015C1-4035-4DBC-91AB-4EF00AF68E1E}" type="presParOf" srcId="{F702650A-6734-44A6-B180-FC121D659285}" destId="{17A684FC-4E70-4091-9337-5B4D18888ADB}" srcOrd="0" destOrd="0" presId="urn:microsoft.com/office/officeart/2005/8/layout/vList6"/>
    <dgm:cxn modelId="{FC58C2A9-BC4F-48A9-9C6E-6756AD5EE511}" type="presParOf" srcId="{F702650A-6734-44A6-B180-FC121D659285}" destId="{034A054E-22F9-4506-A183-3ADAEE2663E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E84B53-1D47-4AA4-B44B-D761B6814C6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9357CE-F055-478D-B69E-6FA752F9749B}">
      <dgm:prSet phldrT="[Текст]" custT="1"/>
      <dgm:spPr/>
      <dgm:t>
        <a:bodyPr/>
        <a:lstStyle/>
        <a:p>
          <a:r>
            <a:rPr lang="ru-RU" sz="1600" b="1" dirty="0"/>
            <a:t>Статья</a:t>
          </a:r>
          <a:r>
            <a:rPr lang="ru-RU" sz="1500" dirty="0"/>
            <a:t> </a:t>
          </a:r>
          <a:r>
            <a:rPr lang="ru-RU" sz="1600" b="1" dirty="0"/>
            <a:t>242.23</a:t>
          </a:r>
        </a:p>
        <a:p>
          <a:r>
            <a:rPr lang="ru-RU" sz="1600" b="1" dirty="0"/>
            <a:t>п.1</a:t>
          </a:r>
          <a:r>
            <a:rPr lang="ru-RU" sz="1500" dirty="0"/>
            <a:t>. </a:t>
          </a:r>
        </a:p>
        <a:p>
          <a:r>
            <a:rPr lang="ru-RU" sz="1600" b="1" dirty="0"/>
            <a:t>Основы</a:t>
          </a:r>
          <a:r>
            <a:rPr lang="ru-RU" sz="1500" dirty="0"/>
            <a:t> </a:t>
          </a:r>
          <a:r>
            <a:rPr lang="ru-RU" sz="1600" b="1" dirty="0"/>
            <a:t>казначейского</a:t>
          </a:r>
          <a:r>
            <a:rPr lang="ru-RU" sz="1500" dirty="0"/>
            <a:t> </a:t>
          </a:r>
          <a:r>
            <a:rPr lang="ru-RU" sz="1600" b="1" dirty="0"/>
            <a:t>сопровождения</a:t>
          </a:r>
          <a:endParaRPr lang="ru-RU" sz="1500" b="1" dirty="0"/>
        </a:p>
      </dgm:t>
    </dgm:pt>
    <dgm:pt modelId="{94B0ECD3-DDB6-4D12-95D1-F7F481CED1A8}" type="parTrans" cxnId="{0AD5792C-72A6-44D1-B26A-752B792BA384}">
      <dgm:prSet/>
      <dgm:spPr/>
      <dgm:t>
        <a:bodyPr/>
        <a:lstStyle/>
        <a:p>
          <a:endParaRPr lang="ru-RU"/>
        </a:p>
      </dgm:t>
    </dgm:pt>
    <dgm:pt modelId="{6E84C790-D045-4240-9D6D-83104E984B92}" type="sibTrans" cxnId="{0AD5792C-72A6-44D1-B26A-752B792BA384}">
      <dgm:prSet/>
      <dgm:spPr/>
      <dgm:t>
        <a:bodyPr/>
        <a:lstStyle/>
        <a:p>
          <a:endParaRPr lang="ru-RU"/>
        </a:p>
      </dgm:t>
    </dgm:pt>
    <dgm:pt modelId="{142AB6F9-54EB-4722-B144-8E45483152FE}">
      <dgm:prSet custT="1"/>
      <dgm:spPr/>
      <dgm:t>
        <a:bodyPr/>
        <a:lstStyle/>
        <a:p>
          <a:r>
            <a:rPr lang="ru-RU" sz="1600" b="1" u="sng" dirty="0">
              <a:effectLst/>
            </a:rPr>
            <a:t>Казначейскому сопровождению подлежат средства</a:t>
          </a:r>
          <a:r>
            <a:rPr lang="ru-RU" sz="1600" dirty="0"/>
            <a:t>, определенные в </a:t>
          </a:r>
          <a:r>
            <a:rPr lang="ru-RU" sz="1600" dirty="0" err="1"/>
            <a:t>соотв.со</a:t>
          </a:r>
          <a:r>
            <a:rPr lang="ru-RU" sz="1600" dirty="0"/>
            <a:t> ст. 242.25 БК, предоставляемые с целью исполнения обязательств по заключенным с участниками КС:</a:t>
          </a:r>
        </a:p>
      </dgm:t>
    </dgm:pt>
    <dgm:pt modelId="{96BB82ED-CAA9-4E57-8CC1-81C9B2473658}" type="parTrans" cxnId="{0C54E1CD-2B4C-4F27-A688-74BA473C6A81}">
      <dgm:prSet/>
      <dgm:spPr/>
      <dgm:t>
        <a:bodyPr/>
        <a:lstStyle/>
        <a:p>
          <a:endParaRPr lang="ru-RU"/>
        </a:p>
      </dgm:t>
    </dgm:pt>
    <dgm:pt modelId="{EEE835C8-5971-4DD2-8B15-93B4E22E7774}" type="sibTrans" cxnId="{0C54E1CD-2B4C-4F27-A688-74BA473C6A81}">
      <dgm:prSet/>
      <dgm:spPr/>
      <dgm:t>
        <a:bodyPr/>
        <a:lstStyle/>
        <a:p>
          <a:endParaRPr lang="ru-RU"/>
        </a:p>
      </dgm:t>
    </dgm:pt>
    <dgm:pt modelId="{4C65CC38-8EDC-4014-8E91-48002C2A9C70}">
      <dgm:prSet custT="1"/>
      <dgm:spPr/>
      <dgm:t>
        <a:bodyPr/>
        <a:lstStyle/>
        <a:p>
          <a:r>
            <a:rPr lang="ru-RU" sz="1600" b="1" u="sng" dirty="0"/>
            <a:t>1) государственным контрактам о поставке товаров, выполнении работ, оказании услуг;</a:t>
          </a:r>
        </a:p>
      </dgm:t>
    </dgm:pt>
    <dgm:pt modelId="{40F34DB2-DD80-4550-8C8A-A3612E9AFA1C}" type="parTrans" cxnId="{EF67E273-62EB-4A3B-B722-85F323C58CF7}">
      <dgm:prSet/>
      <dgm:spPr/>
      <dgm:t>
        <a:bodyPr/>
        <a:lstStyle/>
        <a:p>
          <a:endParaRPr lang="ru-RU"/>
        </a:p>
      </dgm:t>
    </dgm:pt>
    <dgm:pt modelId="{A4425761-E8D9-4578-8279-4B5BA0C9ABFC}" type="sibTrans" cxnId="{EF67E273-62EB-4A3B-B722-85F323C58CF7}">
      <dgm:prSet/>
      <dgm:spPr/>
      <dgm:t>
        <a:bodyPr/>
        <a:lstStyle/>
        <a:p>
          <a:endParaRPr lang="ru-RU"/>
        </a:p>
      </dgm:t>
    </dgm:pt>
    <dgm:pt modelId="{F331128D-F7D3-49DC-B4EA-39756F3C4B8C}">
      <dgm:prSet custT="1"/>
      <dgm:spPr/>
      <dgm:t>
        <a:bodyPr/>
        <a:lstStyle/>
        <a:p>
          <a:r>
            <a:rPr lang="ru-RU" sz="1600" dirty="0"/>
            <a:t>2) договорам (соглашениям) о предоставлении субсидий, договорам о предоставлении </a:t>
          </a:r>
          <a:r>
            <a:rPr lang="ru-RU" sz="1600" dirty="0" err="1"/>
            <a:t>бюдж</a:t>
          </a:r>
          <a:r>
            <a:rPr lang="ru-RU" sz="1600" dirty="0"/>
            <a:t>. инвестиций в соотв. со статьей 80 БК РФ, договорам о предоставлении взносов в уставные капиталы ….</a:t>
          </a:r>
        </a:p>
      </dgm:t>
    </dgm:pt>
    <dgm:pt modelId="{081B7B86-8389-4610-ACCA-4ADE05C8AF05}" type="parTrans" cxnId="{3FF0309F-AAB7-4CE0-93B5-8F8107F0943F}">
      <dgm:prSet/>
      <dgm:spPr/>
      <dgm:t>
        <a:bodyPr/>
        <a:lstStyle/>
        <a:p>
          <a:endParaRPr lang="ru-RU"/>
        </a:p>
      </dgm:t>
    </dgm:pt>
    <dgm:pt modelId="{115F0955-C0E3-42C8-9223-9E77AFD73CB6}" type="sibTrans" cxnId="{3FF0309F-AAB7-4CE0-93B5-8F8107F0943F}">
      <dgm:prSet/>
      <dgm:spPr/>
      <dgm:t>
        <a:bodyPr/>
        <a:lstStyle/>
        <a:p>
          <a:endParaRPr lang="ru-RU"/>
        </a:p>
      </dgm:t>
    </dgm:pt>
    <dgm:pt modelId="{AF65E3CD-C5AA-413B-8324-8D16E3E71829}">
      <dgm:prSet custT="1"/>
      <dgm:spPr/>
      <dgm:t>
        <a:bodyPr/>
        <a:lstStyle/>
        <a:p>
          <a:r>
            <a:rPr lang="ru-RU" sz="1600" dirty="0"/>
            <a:t>3) контрактам (договорам) о поставке ТРУ, источником фин. обеспечения исполнения </a:t>
          </a:r>
          <a:r>
            <a:rPr lang="ru-RU" sz="1600" dirty="0" err="1"/>
            <a:t>обяз-ств</a:t>
          </a:r>
          <a:r>
            <a:rPr lang="ru-RU" sz="1600" dirty="0"/>
            <a:t> по которым </a:t>
          </a:r>
          <a:r>
            <a:rPr lang="ru-RU" sz="1600" dirty="0" err="1"/>
            <a:t>явл-ся</a:t>
          </a:r>
          <a:r>
            <a:rPr lang="ru-RU" sz="1600" dirty="0"/>
            <a:t> средства, предоставленные в рамках исполнения гос. контрактов, договоров (соглашений), указанных выше</a:t>
          </a:r>
        </a:p>
      </dgm:t>
    </dgm:pt>
    <dgm:pt modelId="{8F0C917C-0781-40F1-A35C-CE634FDF1198}" type="parTrans" cxnId="{951F3C66-2085-478E-B3EE-A953834757D0}">
      <dgm:prSet/>
      <dgm:spPr/>
      <dgm:t>
        <a:bodyPr/>
        <a:lstStyle/>
        <a:p>
          <a:endParaRPr lang="ru-RU"/>
        </a:p>
      </dgm:t>
    </dgm:pt>
    <dgm:pt modelId="{92F2E7D2-E836-4DA3-A774-EB4D3B8AB6EA}" type="sibTrans" cxnId="{951F3C66-2085-478E-B3EE-A953834757D0}">
      <dgm:prSet/>
      <dgm:spPr/>
      <dgm:t>
        <a:bodyPr/>
        <a:lstStyle/>
        <a:p>
          <a:endParaRPr lang="ru-RU"/>
        </a:p>
      </dgm:t>
    </dgm:pt>
    <dgm:pt modelId="{01B4E104-1454-4730-92E1-E2BB6A9262EA}" type="pres">
      <dgm:prSet presAssocID="{08E84B53-1D47-4AA4-B44B-D761B6814C63}" presName="Name0" presStyleCnt="0">
        <dgm:presLayoutVars>
          <dgm:dir/>
          <dgm:animLvl val="lvl"/>
          <dgm:resizeHandles/>
        </dgm:presLayoutVars>
      </dgm:prSet>
      <dgm:spPr/>
    </dgm:pt>
    <dgm:pt modelId="{0A5BD2AD-955F-48D1-9791-D3FB11DB2FCC}" type="pres">
      <dgm:prSet presAssocID="{BF9357CE-F055-478D-B69E-6FA752F9749B}" presName="linNode" presStyleCnt="0"/>
      <dgm:spPr/>
    </dgm:pt>
    <dgm:pt modelId="{62F6F69D-FA35-41CC-AA6C-327468B9EC45}" type="pres">
      <dgm:prSet presAssocID="{BF9357CE-F055-478D-B69E-6FA752F9749B}" presName="parentShp" presStyleLbl="node1" presStyleIdx="0" presStyleCnt="1" custScaleX="57566" custLinFactNeighborX="-14130" custLinFactNeighborY="9565">
        <dgm:presLayoutVars>
          <dgm:bulletEnabled val="1"/>
        </dgm:presLayoutVars>
      </dgm:prSet>
      <dgm:spPr/>
    </dgm:pt>
    <dgm:pt modelId="{660994FA-68E9-4FFA-A90D-630731E9F277}" type="pres">
      <dgm:prSet presAssocID="{BF9357CE-F055-478D-B69E-6FA752F9749B}" presName="childShp" presStyleLbl="bgAccFollowNode1" presStyleIdx="0" presStyleCnt="1" custScaleX="132192" custScaleY="259167" custLinFactNeighborX="73" custLinFactNeighborY="2418">
        <dgm:presLayoutVars>
          <dgm:bulletEnabled val="1"/>
        </dgm:presLayoutVars>
      </dgm:prSet>
      <dgm:spPr/>
    </dgm:pt>
  </dgm:ptLst>
  <dgm:cxnLst>
    <dgm:cxn modelId="{6F12F204-D9B3-44B2-AF16-41383087A498}" type="presOf" srcId="{F331128D-F7D3-49DC-B4EA-39756F3C4B8C}" destId="{660994FA-68E9-4FFA-A90D-630731E9F277}" srcOrd="0" destOrd="2" presId="urn:microsoft.com/office/officeart/2005/8/layout/vList6"/>
    <dgm:cxn modelId="{B9F55C19-F41D-42DB-B540-753A017C6DB9}" type="presOf" srcId="{08E84B53-1D47-4AA4-B44B-D761B6814C63}" destId="{01B4E104-1454-4730-92E1-E2BB6A9262EA}" srcOrd="0" destOrd="0" presId="urn:microsoft.com/office/officeart/2005/8/layout/vList6"/>
    <dgm:cxn modelId="{0AD5792C-72A6-44D1-B26A-752B792BA384}" srcId="{08E84B53-1D47-4AA4-B44B-D761B6814C63}" destId="{BF9357CE-F055-478D-B69E-6FA752F9749B}" srcOrd="0" destOrd="0" parTransId="{94B0ECD3-DDB6-4D12-95D1-F7F481CED1A8}" sibTransId="{6E84C790-D045-4240-9D6D-83104E984B92}"/>
    <dgm:cxn modelId="{951F3C66-2085-478E-B3EE-A953834757D0}" srcId="{BF9357CE-F055-478D-B69E-6FA752F9749B}" destId="{AF65E3CD-C5AA-413B-8324-8D16E3E71829}" srcOrd="3" destOrd="0" parTransId="{8F0C917C-0781-40F1-A35C-CE634FDF1198}" sibTransId="{92F2E7D2-E836-4DA3-A774-EB4D3B8AB6EA}"/>
    <dgm:cxn modelId="{EF67E273-62EB-4A3B-B722-85F323C58CF7}" srcId="{BF9357CE-F055-478D-B69E-6FA752F9749B}" destId="{4C65CC38-8EDC-4014-8E91-48002C2A9C70}" srcOrd="1" destOrd="0" parTransId="{40F34DB2-DD80-4550-8C8A-A3612E9AFA1C}" sibTransId="{A4425761-E8D9-4578-8279-4B5BA0C9ABFC}"/>
    <dgm:cxn modelId="{769B3B58-DEDB-49E4-94C6-3A76285B478B}" type="presOf" srcId="{AF65E3CD-C5AA-413B-8324-8D16E3E71829}" destId="{660994FA-68E9-4FFA-A90D-630731E9F277}" srcOrd="0" destOrd="3" presId="urn:microsoft.com/office/officeart/2005/8/layout/vList6"/>
    <dgm:cxn modelId="{E7EE188F-8885-424A-A99B-816C87F2C064}" type="presOf" srcId="{142AB6F9-54EB-4722-B144-8E45483152FE}" destId="{660994FA-68E9-4FFA-A90D-630731E9F277}" srcOrd="0" destOrd="0" presId="urn:microsoft.com/office/officeart/2005/8/layout/vList6"/>
    <dgm:cxn modelId="{943E6E96-06C7-461E-9EC2-1F7869386739}" type="presOf" srcId="{4C65CC38-8EDC-4014-8E91-48002C2A9C70}" destId="{660994FA-68E9-4FFA-A90D-630731E9F277}" srcOrd="0" destOrd="1" presId="urn:microsoft.com/office/officeart/2005/8/layout/vList6"/>
    <dgm:cxn modelId="{3FF0309F-AAB7-4CE0-93B5-8F8107F0943F}" srcId="{BF9357CE-F055-478D-B69E-6FA752F9749B}" destId="{F331128D-F7D3-49DC-B4EA-39756F3C4B8C}" srcOrd="2" destOrd="0" parTransId="{081B7B86-8389-4610-ACCA-4ADE05C8AF05}" sibTransId="{115F0955-C0E3-42C8-9223-9E77AFD73CB6}"/>
    <dgm:cxn modelId="{0C54E1CD-2B4C-4F27-A688-74BA473C6A81}" srcId="{BF9357CE-F055-478D-B69E-6FA752F9749B}" destId="{142AB6F9-54EB-4722-B144-8E45483152FE}" srcOrd="0" destOrd="0" parTransId="{96BB82ED-CAA9-4E57-8CC1-81C9B2473658}" sibTransId="{EEE835C8-5971-4DD2-8B15-93B4E22E7774}"/>
    <dgm:cxn modelId="{710047CF-F053-4E86-AA3A-3D8F1627A0DD}" type="presOf" srcId="{BF9357CE-F055-478D-B69E-6FA752F9749B}" destId="{62F6F69D-FA35-41CC-AA6C-327468B9EC45}" srcOrd="0" destOrd="0" presId="urn:microsoft.com/office/officeart/2005/8/layout/vList6"/>
    <dgm:cxn modelId="{B5ABA366-E857-4477-9C54-64E623D7D7B8}" type="presParOf" srcId="{01B4E104-1454-4730-92E1-E2BB6A9262EA}" destId="{0A5BD2AD-955F-48D1-9791-D3FB11DB2FCC}" srcOrd="0" destOrd="0" presId="urn:microsoft.com/office/officeart/2005/8/layout/vList6"/>
    <dgm:cxn modelId="{B744E3DB-22BF-48DE-95CD-EB77A9E577FB}" type="presParOf" srcId="{0A5BD2AD-955F-48D1-9791-D3FB11DB2FCC}" destId="{62F6F69D-FA35-41CC-AA6C-327468B9EC45}" srcOrd="0" destOrd="0" presId="urn:microsoft.com/office/officeart/2005/8/layout/vList6"/>
    <dgm:cxn modelId="{5C49A651-3D5F-4BB2-922A-A1C3EE1EC8BD}" type="presParOf" srcId="{0A5BD2AD-955F-48D1-9791-D3FB11DB2FCC}" destId="{660994FA-68E9-4FFA-A90D-630731E9F277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E84B53-1D47-4AA4-B44B-D761B6814C6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9357CE-F055-478D-B69E-6FA752F9749B}">
      <dgm:prSet phldrT="[Текст]" custT="1"/>
      <dgm:spPr/>
      <dgm:t>
        <a:bodyPr/>
        <a:lstStyle/>
        <a:p>
          <a:r>
            <a:rPr lang="ru-RU" sz="1600" b="1" dirty="0"/>
            <a:t>Статья</a:t>
          </a:r>
          <a:r>
            <a:rPr lang="ru-RU" sz="1500" dirty="0"/>
            <a:t> </a:t>
          </a:r>
          <a:r>
            <a:rPr lang="ru-RU" sz="1600" b="1" dirty="0"/>
            <a:t>242.23</a:t>
          </a:r>
        </a:p>
        <a:p>
          <a:r>
            <a:rPr lang="ru-RU" sz="1600" b="1" dirty="0"/>
            <a:t>п.3</a:t>
          </a:r>
          <a:r>
            <a:rPr lang="ru-RU" sz="1500" dirty="0"/>
            <a:t>. </a:t>
          </a:r>
        </a:p>
        <a:p>
          <a:r>
            <a:rPr lang="ru-RU" sz="1600" b="1" dirty="0"/>
            <a:t>Основы</a:t>
          </a:r>
          <a:r>
            <a:rPr lang="ru-RU" sz="1500" dirty="0"/>
            <a:t> </a:t>
          </a:r>
          <a:r>
            <a:rPr lang="ru-RU" sz="1600" b="1" dirty="0"/>
            <a:t>казначейского</a:t>
          </a:r>
          <a:r>
            <a:rPr lang="ru-RU" sz="1500" dirty="0"/>
            <a:t> </a:t>
          </a:r>
          <a:r>
            <a:rPr lang="ru-RU" sz="1600" b="1" dirty="0"/>
            <a:t>сопровождения</a:t>
          </a:r>
          <a:endParaRPr lang="ru-RU" sz="1500" b="1" dirty="0"/>
        </a:p>
      </dgm:t>
    </dgm:pt>
    <dgm:pt modelId="{94B0ECD3-DDB6-4D12-95D1-F7F481CED1A8}" type="parTrans" cxnId="{0AD5792C-72A6-44D1-B26A-752B792BA384}">
      <dgm:prSet/>
      <dgm:spPr/>
      <dgm:t>
        <a:bodyPr/>
        <a:lstStyle/>
        <a:p>
          <a:endParaRPr lang="ru-RU"/>
        </a:p>
      </dgm:t>
    </dgm:pt>
    <dgm:pt modelId="{6E84C790-D045-4240-9D6D-83104E984B92}" type="sibTrans" cxnId="{0AD5792C-72A6-44D1-B26A-752B792BA384}">
      <dgm:prSet/>
      <dgm:spPr/>
      <dgm:t>
        <a:bodyPr/>
        <a:lstStyle/>
        <a:p>
          <a:endParaRPr lang="ru-RU"/>
        </a:p>
      </dgm:t>
    </dgm:pt>
    <dgm:pt modelId="{142AB6F9-54EB-4722-B144-8E45483152FE}">
      <dgm:prSet custT="1"/>
      <dgm:spPr>
        <a:solidFill>
          <a:schemeClr val="accent1">
            <a:tint val="40000"/>
            <a:hueOff val="0"/>
            <a:satOff val="0"/>
            <a:lumOff val="0"/>
            <a:alpha val="88000"/>
          </a:schemeClr>
        </a:solidFill>
      </dgm:spPr>
      <dgm:t>
        <a:bodyPr/>
        <a:lstStyle/>
        <a:p>
          <a:r>
            <a:rPr lang="ru-RU" sz="1800" b="0" u="none" dirty="0"/>
            <a:t>Казначейское сопровождение осуществляется Федеральным казначейством в соответствии с порядком, установленным Правительством Российской Федерации.</a:t>
          </a:r>
        </a:p>
      </dgm:t>
    </dgm:pt>
    <dgm:pt modelId="{96BB82ED-CAA9-4E57-8CC1-81C9B2473658}" type="parTrans" cxnId="{0C54E1CD-2B4C-4F27-A688-74BA473C6A81}">
      <dgm:prSet/>
      <dgm:spPr/>
      <dgm:t>
        <a:bodyPr/>
        <a:lstStyle/>
        <a:p>
          <a:endParaRPr lang="ru-RU"/>
        </a:p>
      </dgm:t>
    </dgm:pt>
    <dgm:pt modelId="{EEE835C8-5971-4DD2-8B15-93B4E22E7774}" type="sibTrans" cxnId="{0C54E1CD-2B4C-4F27-A688-74BA473C6A81}">
      <dgm:prSet/>
      <dgm:spPr/>
      <dgm:t>
        <a:bodyPr/>
        <a:lstStyle/>
        <a:p>
          <a:endParaRPr lang="ru-RU"/>
        </a:p>
      </dgm:t>
    </dgm:pt>
    <dgm:pt modelId="{7F8D5E2F-4E1A-4A1A-A5C8-0E1BCAD58BD6}">
      <dgm:prSet custT="1"/>
      <dgm:spPr>
        <a:solidFill>
          <a:schemeClr val="accent1">
            <a:tint val="40000"/>
            <a:hueOff val="0"/>
            <a:satOff val="0"/>
            <a:lumOff val="0"/>
            <a:alpha val="88000"/>
          </a:schemeClr>
        </a:solidFill>
      </dgm:spPr>
      <dgm:t>
        <a:bodyPr/>
        <a:lstStyle/>
        <a:p>
          <a:endParaRPr lang="ru-RU" sz="1800" b="0" u="none" dirty="0"/>
        </a:p>
      </dgm:t>
    </dgm:pt>
    <dgm:pt modelId="{FF15D45B-E3D6-4FA8-A1A6-9BE6C4A42529}" type="parTrans" cxnId="{BB32C875-A132-4667-A7EB-BD7B2E721AC5}">
      <dgm:prSet/>
      <dgm:spPr/>
      <dgm:t>
        <a:bodyPr/>
        <a:lstStyle/>
        <a:p>
          <a:endParaRPr lang="ru-RU"/>
        </a:p>
      </dgm:t>
    </dgm:pt>
    <dgm:pt modelId="{A1406C3F-E8EF-4CA7-8167-EC834BA86C6D}" type="sibTrans" cxnId="{BB32C875-A132-4667-A7EB-BD7B2E721AC5}">
      <dgm:prSet/>
      <dgm:spPr/>
      <dgm:t>
        <a:bodyPr/>
        <a:lstStyle/>
        <a:p>
          <a:endParaRPr lang="ru-RU"/>
        </a:p>
      </dgm:t>
    </dgm:pt>
    <dgm:pt modelId="{6F1B8CA1-5AD7-4C33-B5C3-21AC7D7677D1}">
      <dgm:prSet custT="1"/>
      <dgm:spPr>
        <a:solidFill>
          <a:schemeClr val="accent1">
            <a:tint val="40000"/>
            <a:hueOff val="0"/>
            <a:satOff val="0"/>
            <a:lumOff val="0"/>
            <a:alpha val="88000"/>
          </a:schemeClr>
        </a:solidFill>
      </dgm:spPr>
      <dgm:t>
        <a:bodyPr/>
        <a:lstStyle/>
        <a:p>
          <a:endParaRPr lang="ru-RU" sz="1600" b="0" u="none" dirty="0"/>
        </a:p>
      </dgm:t>
    </dgm:pt>
    <dgm:pt modelId="{8824AD07-862A-4028-A501-C4605C6630B7}" type="parTrans" cxnId="{C01A3F19-6950-4706-8F22-274E40DB2B53}">
      <dgm:prSet/>
      <dgm:spPr/>
      <dgm:t>
        <a:bodyPr/>
        <a:lstStyle/>
        <a:p>
          <a:endParaRPr lang="ru-RU"/>
        </a:p>
      </dgm:t>
    </dgm:pt>
    <dgm:pt modelId="{6D7DC01C-D3DC-49A8-A96F-00D895CDC920}" type="sibTrans" cxnId="{C01A3F19-6950-4706-8F22-274E40DB2B53}">
      <dgm:prSet/>
      <dgm:spPr/>
      <dgm:t>
        <a:bodyPr/>
        <a:lstStyle/>
        <a:p>
          <a:endParaRPr lang="ru-RU"/>
        </a:p>
      </dgm:t>
    </dgm:pt>
    <dgm:pt modelId="{5BBAADF4-3D94-4084-8E01-55A572CEA867}">
      <dgm:prSet custT="1"/>
      <dgm:spPr>
        <a:solidFill>
          <a:schemeClr val="accent1">
            <a:tint val="40000"/>
            <a:hueOff val="0"/>
            <a:satOff val="0"/>
            <a:lumOff val="0"/>
            <a:alpha val="88000"/>
          </a:schemeClr>
        </a:solidFill>
      </dgm:spPr>
      <dgm:t>
        <a:bodyPr/>
        <a:lstStyle/>
        <a:p>
          <a:r>
            <a:rPr lang="ru-RU" sz="1800" b="0" u="none" dirty="0"/>
            <a:t>Правила установлены постановлением Правительства РФ от 24.11.2021 № 2024 «О правилах казначейского сопровождения« (вместе с "Правилами казначейского сопровождения, осуществляемого Федеральным казначейством", "Правилами расширенного казначейского сопровождения").</a:t>
          </a:r>
        </a:p>
      </dgm:t>
    </dgm:pt>
    <dgm:pt modelId="{2B3995EB-017D-406A-8CE6-363179E7EBF7}" type="parTrans" cxnId="{639554F4-7E5C-4B3F-939F-A612368380BB}">
      <dgm:prSet/>
      <dgm:spPr/>
      <dgm:t>
        <a:bodyPr/>
        <a:lstStyle/>
        <a:p>
          <a:endParaRPr lang="ru-RU"/>
        </a:p>
      </dgm:t>
    </dgm:pt>
    <dgm:pt modelId="{AC57A17A-953A-4868-8444-3451CAF606A0}" type="sibTrans" cxnId="{639554F4-7E5C-4B3F-939F-A612368380BB}">
      <dgm:prSet/>
      <dgm:spPr/>
      <dgm:t>
        <a:bodyPr/>
        <a:lstStyle/>
        <a:p>
          <a:endParaRPr lang="ru-RU"/>
        </a:p>
      </dgm:t>
    </dgm:pt>
    <dgm:pt modelId="{01B4E104-1454-4730-92E1-E2BB6A9262EA}" type="pres">
      <dgm:prSet presAssocID="{08E84B53-1D47-4AA4-B44B-D761B6814C63}" presName="Name0" presStyleCnt="0">
        <dgm:presLayoutVars>
          <dgm:dir/>
          <dgm:animLvl val="lvl"/>
          <dgm:resizeHandles/>
        </dgm:presLayoutVars>
      </dgm:prSet>
      <dgm:spPr/>
    </dgm:pt>
    <dgm:pt modelId="{0A5BD2AD-955F-48D1-9791-D3FB11DB2FCC}" type="pres">
      <dgm:prSet presAssocID="{BF9357CE-F055-478D-B69E-6FA752F9749B}" presName="linNode" presStyleCnt="0"/>
      <dgm:spPr/>
    </dgm:pt>
    <dgm:pt modelId="{62F6F69D-FA35-41CC-AA6C-327468B9EC45}" type="pres">
      <dgm:prSet presAssocID="{BF9357CE-F055-478D-B69E-6FA752F9749B}" presName="parentShp" presStyleLbl="node1" presStyleIdx="0" presStyleCnt="1" custScaleX="57566" custLinFactNeighborX="-14130" custLinFactNeighborY="9565">
        <dgm:presLayoutVars>
          <dgm:bulletEnabled val="1"/>
        </dgm:presLayoutVars>
      </dgm:prSet>
      <dgm:spPr/>
    </dgm:pt>
    <dgm:pt modelId="{660994FA-68E9-4FFA-A90D-630731E9F277}" type="pres">
      <dgm:prSet presAssocID="{BF9357CE-F055-478D-B69E-6FA752F9749B}" presName="childShp" presStyleLbl="bgAccFollowNode1" presStyleIdx="0" presStyleCnt="1" custScaleX="132192" custScaleY="259167" custLinFactNeighborX="73" custLinFactNeighborY="2418">
        <dgm:presLayoutVars>
          <dgm:bulletEnabled val="1"/>
        </dgm:presLayoutVars>
      </dgm:prSet>
      <dgm:spPr/>
    </dgm:pt>
  </dgm:ptLst>
  <dgm:cxnLst>
    <dgm:cxn modelId="{D8BA0B02-31A7-4F16-8A7D-3F4C300B0BC2}" type="presOf" srcId="{5BBAADF4-3D94-4084-8E01-55A572CEA867}" destId="{660994FA-68E9-4FFA-A90D-630731E9F277}" srcOrd="0" destOrd="2" presId="urn:microsoft.com/office/officeart/2005/8/layout/vList6"/>
    <dgm:cxn modelId="{C01A3F19-6950-4706-8F22-274E40DB2B53}" srcId="{BF9357CE-F055-478D-B69E-6FA752F9749B}" destId="{6F1B8CA1-5AD7-4C33-B5C3-21AC7D7677D1}" srcOrd="3" destOrd="0" parTransId="{8824AD07-862A-4028-A501-C4605C6630B7}" sibTransId="{6D7DC01C-D3DC-49A8-A96F-00D895CDC920}"/>
    <dgm:cxn modelId="{B9F55C19-F41D-42DB-B540-753A017C6DB9}" type="presOf" srcId="{08E84B53-1D47-4AA4-B44B-D761B6814C63}" destId="{01B4E104-1454-4730-92E1-E2BB6A9262EA}" srcOrd="0" destOrd="0" presId="urn:microsoft.com/office/officeart/2005/8/layout/vList6"/>
    <dgm:cxn modelId="{0AD5792C-72A6-44D1-B26A-752B792BA384}" srcId="{08E84B53-1D47-4AA4-B44B-D761B6814C63}" destId="{BF9357CE-F055-478D-B69E-6FA752F9749B}" srcOrd="0" destOrd="0" parTransId="{94B0ECD3-DDB6-4D12-95D1-F7F481CED1A8}" sibTransId="{6E84C790-D045-4240-9D6D-83104E984B92}"/>
    <dgm:cxn modelId="{05981E69-5033-402F-A287-A47EEF54B744}" type="presOf" srcId="{6F1B8CA1-5AD7-4C33-B5C3-21AC7D7677D1}" destId="{660994FA-68E9-4FFA-A90D-630731E9F277}" srcOrd="0" destOrd="3" presId="urn:microsoft.com/office/officeart/2005/8/layout/vList6"/>
    <dgm:cxn modelId="{BB32C875-A132-4667-A7EB-BD7B2E721AC5}" srcId="{BF9357CE-F055-478D-B69E-6FA752F9749B}" destId="{7F8D5E2F-4E1A-4A1A-A5C8-0E1BCAD58BD6}" srcOrd="1" destOrd="0" parTransId="{FF15D45B-E3D6-4FA8-A1A6-9BE6C4A42529}" sibTransId="{A1406C3F-E8EF-4CA7-8167-EC834BA86C6D}"/>
    <dgm:cxn modelId="{E7EE188F-8885-424A-A99B-816C87F2C064}" type="presOf" srcId="{142AB6F9-54EB-4722-B144-8E45483152FE}" destId="{660994FA-68E9-4FFA-A90D-630731E9F277}" srcOrd="0" destOrd="0" presId="urn:microsoft.com/office/officeart/2005/8/layout/vList6"/>
    <dgm:cxn modelId="{0C54E1CD-2B4C-4F27-A688-74BA473C6A81}" srcId="{BF9357CE-F055-478D-B69E-6FA752F9749B}" destId="{142AB6F9-54EB-4722-B144-8E45483152FE}" srcOrd="0" destOrd="0" parTransId="{96BB82ED-CAA9-4E57-8CC1-81C9B2473658}" sibTransId="{EEE835C8-5971-4DD2-8B15-93B4E22E7774}"/>
    <dgm:cxn modelId="{710047CF-F053-4E86-AA3A-3D8F1627A0DD}" type="presOf" srcId="{BF9357CE-F055-478D-B69E-6FA752F9749B}" destId="{62F6F69D-FA35-41CC-AA6C-327468B9EC45}" srcOrd="0" destOrd="0" presId="urn:microsoft.com/office/officeart/2005/8/layout/vList6"/>
    <dgm:cxn modelId="{8560F9F3-DD7E-4FB5-8D45-D8B5D94590C9}" type="presOf" srcId="{7F8D5E2F-4E1A-4A1A-A5C8-0E1BCAD58BD6}" destId="{660994FA-68E9-4FFA-A90D-630731E9F277}" srcOrd="0" destOrd="1" presId="urn:microsoft.com/office/officeart/2005/8/layout/vList6"/>
    <dgm:cxn modelId="{639554F4-7E5C-4B3F-939F-A612368380BB}" srcId="{BF9357CE-F055-478D-B69E-6FA752F9749B}" destId="{5BBAADF4-3D94-4084-8E01-55A572CEA867}" srcOrd="2" destOrd="0" parTransId="{2B3995EB-017D-406A-8CE6-363179E7EBF7}" sibTransId="{AC57A17A-953A-4868-8444-3451CAF606A0}"/>
    <dgm:cxn modelId="{B5ABA366-E857-4477-9C54-64E623D7D7B8}" type="presParOf" srcId="{01B4E104-1454-4730-92E1-E2BB6A9262EA}" destId="{0A5BD2AD-955F-48D1-9791-D3FB11DB2FCC}" srcOrd="0" destOrd="0" presId="urn:microsoft.com/office/officeart/2005/8/layout/vList6"/>
    <dgm:cxn modelId="{B744E3DB-22BF-48DE-95CD-EB77A9E577FB}" type="presParOf" srcId="{0A5BD2AD-955F-48D1-9791-D3FB11DB2FCC}" destId="{62F6F69D-FA35-41CC-AA6C-327468B9EC45}" srcOrd="0" destOrd="0" presId="urn:microsoft.com/office/officeart/2005/8/layout/vList6"/>
    <dgm:cxn modelId="{5C49A651-3D5F-4BB2-922A-A1C3EE1EC8BD}" type="presParOf" srcId="{0A5BD2AD-955F-48D1-9791-D3FB11DB2FCC}" destId="{660994FA-68E9-4FFA-A90D-630731E9F277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E84B53-1D47-4AA4-B44B-D761B6814C6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9357CE-F055-478D-B69E-6FA752F9749B}">
      <dgm:prSet phldrT="[Текст]" custT="1"/>
      <dgm:spPr/>
      <dgm:t>
        <a:bodyPr/>
        <a:lstStyle/>
        <a:p>
          <a:r>
            <a:rPr lang="ru-RU" sz="1600" b="1" dirty="0"/>
            <a:t>Статья</a:t>
          </a:r>
          <a:r>
            <a:rPr lang="ru-RU" sz="1500" dirty="0"/>
            <a:t> </a:t>
          </a:r>
          <a:r>
            <a:rPr lang="ru-RU" sz="1600" b="1" dirty="0"/>
            <a:t>242.23</a:t>
          </a:r>
        </a:p>
        <a:p>
          <a:r>
            <a:rPr lang="ru-RU" sz="1600" b="1" dirty="0"/>
            <a:t>п.5</a:t>
          </a:r>
          <a:r>
            <a:rPr lang="ru-RU" sz="1500" dirty="0"/>
            <a:t>. </a:t>
          </a:r>
        </a:p>
        <a:p>
          <a:r>
            <a:rPr lang="ru-RU" sz="1600" b="1" dirty="0"/>
            <a:t>Основы</a:t>
          </a:r>
          <a:r>
            <a:rPr lang="ru-RU" sz="1500" dirty="0"/>
            <a:t> </a:t>
          </a:r>
          <a:r>
            <a:rPr lang="ru-RU" sz="1600" b="1" dirty="0"/>
            <a:t>казначейского</a:t>
          </a:r>
          <a:r>
            <a:rPr lang="ru-RU" sz="1500" dirty="0"/>
            <a:t> </a:t>
          </a:r>
          <a:r>
            <a:rPr lang="ru-RU" sz="1600" b="1" dirty="0"/>
            <a:t>сопровождения</a:t>
          </a:r>
          <a:endParaRPr lang="ru-RU" sz="1500" b="1" dirty="0"/>
        </a:p>
      </dgm:t>
    </dgm:pt>
    <dgm:pt modelId="{94B0ECD3-DDB6-4D12-95D1-F7F481CED1A8}" type="parTrans" cxnId="{0AD5792C-72A6-44D1-B26A-752B792BA384}">
      <dgm:prSet/>
      <dgm:spPr/>
      <dgm:t>
        <a:bodyPr/>
        <a:lstStyle/>
        <a:p>
          <a:endParaRPr lang="ru-RU"/>
        </a:p>
      </dgm:t>
    </dgm:pt>
    <dgm:pt modelId="{6E84C790-D045-4240-9D6D-83104E984B92}" type="sibTrans" cxnId="{0AD5792C-72A6-44D1-B26A-752B792BA384}">
      <dgm:prSet/>
      <dgm:spPr/>
      <dgm:t>
        <a:bodyPr/>
        <a:lstStyle/>
        <a:p>
          <a:endParaRPr lang="ru-RU"/>
        </a:p>
      </dgm:t>
    </dgm:pt>
    <dgm:pt modelId="{142AB6F9-54EB-4722-B144-8E45483152FE}">
      <dgm:prSet custT="1"/>
      <dgm:spPr/>
      <dgm:t>
        <a:bodyPr/>
        <a:lstStyle/>
        <a:p>
          <a:r>
            <a:rPr lang="ru-RU" sz="1600" b="0" u="none" dirty="0">
              <a:effectLst/>
            </a:rPr>
            <a:t>Финансовые органы субъектов РФ (</a:t>
          </a:r>
          <a:r>
            <a:rPr lang="ru-RU" sz="1600" b="0" u="none" dirty="0" err="1">
              <a:effectLst/>
            </a:rPr>
            <a:t>муниц</a:t>
          </a:r>
          <a:r>
            <a:rPr lang="ru-RU" sz="1600" b="0" u="none" dirty="0">
              <a:effectLst/>
            </a:rPr>
            <a:t>. образований) в случаях, установленных законами субъектов РФ (</a:t>
          </a:r>
          <a:r>
            <a:rPr lang="ru-RU" sz="1600" b="0" u="none" dirty="0" err="1">
              <a:effectLst/>
            </a:rPr>
            <a:t>муниц</a:t>
          </a:r>
          <a:r>
            <a:rPr lang="ru-RU" sz="1600" b="0" u="none" dirty="0">
              <a:effectLst/>
            </a:rPr>
            <a:t>. правовыми актами представительных органов МСУ), вправе осуществлять КС в отношении средств, определенных в соответствии со ст. 242.26 БК РФ, в порядке, установленном высшим </a:t>
          </a:r>
          <a:r>
            <a:rPr lang="ru-RU" sz="1600" b="0" u="none" dirty="0" err="1">
              <a:effectLst/>
            </a:rPr>
            <a:t>исполн.органом</a:t>
          </a:r>
          <a:r>
            <a:rPr lang="ru-RU" sz="1600" b="0" u="none" dirty="0">
              <a:effectLst/>
            </a:rPr>
            <a:t> субъекта РФ (местной администрацией) в </a:t>
          </a:r>
          <a:r>
            <a:rPr lang="ru-RU" sz="1600" b="0" u="none" dirty="0" err="1">
              <a:effectLst/>
            </a:rPr>
            <a:t>соотв.с</a:t>
          </a:r>
          <a:r>
            <a:rPr lang="ru-RU" sz="1600" b="0" u="none" dirty="0">
              <a:effectLst/>
            </a:rPr>
            <a:t> общими требованиями, установленными Правительством РФ, содержащими в том числе положения, предусмотренные Порядком КС, а также требования к порядку санкционирования операций со средствами участников казначейского сопровождения, устанавливаемому финансовым органом субъекта РФ (муниципального образования).</a:t>
          </a:r>
          <a:endParaRPr lang="ru-RU" sz="1600" b="0" u="none" dirty="0"/>
        </a:p>
      </dgm:t>
    </dgm:pt>
    <dgm:pt modelId="{96BB82ED-CAA9-4E57-8CC1-81C9B2473658}" type="parTrans" cxnId="{0C54E1CD-2B4C-4F27-A688-74BA473C6A81}">
      <dgm:prSet/>
      <dgm:spPr/>
      <dgm:t>
        <a:bodyPr/>
        <a:lstStyle/>
        <a:p>
          <a:endParaRPr lang="ru-RU"/>
        </a:p>
      </dgm:t>
    </dgm:pt>
    <dgm:pt modelId="{EEE835C8-5971-4DD2-8B15-93B4E22E7774}" type="sibTrans" cxnId="{0C54E1CD-2B4C-4F27-A688-74BA473C6A81}">
      <dgm:prSet/>
      <dgm:spPr/>
      <dgm:t>
        <a:bodyPr/>
        <a:lstStyle/>
        <a:p>
          <a:endParaRPr lang="ru-RU"/>
        </a:p>
      </dgm:t>
    </dgm:pt>
    <dgm:pt modelId="{01B4E104-1454-4730-92E1-E2BB6A9262EA}" type="pres">
      <dgm:prSet presAssocID="{08E84B53-1D47-4AA4-B44B-D761B6814C63}" presName="Name0" presStyleCnt="0">
        <dgm:presLayoutVars>
          <dgm:dir/>
          <dgm:animLvl val="lvl"/>
          <dgm:resizeHandles/>
        </dgm:presLayoutVars>
      </dgm:prSet>
      <dgm:spPr/>
    </dgm:pt>
    <dgm:pt modelId="{0A5BD2AD-955F-48D1-9791-D3FB11DB2FCC}" type="pres">
      <dgm:prSet presAssocID="{BF9357CE-F055-478D-B69E-6FA752F9749B}" presName="linNode" presStyleCnt="0"/>
      <dgm:spPr/>
    </dgm:pt>
    <dgm:pt modelId="{62F6F69D-FA35-41CC-AA6C-327468B9EC45}" type="pres">
      <dgm:prSet presAssocID="{BF9357CE-F055-478D-B69E-6FA752F9749B}" presName="parentShp" presStyleLbl="node1" presStyleIdx="0" presStyleCnt="1" custScaleX="57566" custLinFactNeighborX="-14130" custLinFactNeighborY="9565">
        <dgm:presLayoutVars>
          <dgm:bulletEnabled val="1"/>
        </dgm:presLayoutVars>
      </dgm:prSet>
      <dgm:spPr/>
    </dgm:pt>
    <dgm:pt modelId="{660994FA-68E9-4FFA-A90D-630731E9F277}" type="pres">
      <dgm:prSet presAssocID="{BF9357CE-F055-478D-B69E-6FA752F9749B}" presName="childShp" presStyleLbl="bgAccFollowNode1" presStyleIdx="0" presStyleCnt="1" custScaleX="132192" custScaleY="259167" custLinFactNeighborX="73" custLinFactNeighborY="2418">
        <dgm:presLayoutVars>
          <dgm:bulletEnabled val="1"/>
        </dgm:presLayoutVars>
      </dgm:prSet>
      <dgm:spPr/>
    </dgm:pt>
  </dgm:ptLst>
  <dgm:cxnLst>
    <dgm:cxn modelId="{B9F55C19-F41D-42DB-B540-753A017C6DB9}" type="presOf" srcId="{08E84B53-1D47-4AA4-B44B-D761B6814C63}" destId="{01B4E104-1454-4730-92E1-E2BB6A9262EA}" srcOrd="0" destOrd="0" presId="urn:microsoft.com/office/officeart/2005/8/layout/vList6"/>
    <dgm:cxn modelId="{0AD5792C-72A6-44D1-B26A-752B792BA384}" srcId="{08E84B53-1D47-4AA4-B44B-D761B6814C63}" destId="{BF9357CE-F055-478D-B69E-6FA752F9749B}" srcOrd="0" destOrd="0" parTransId="{94B0ECD3-DDB6-4D12-95D1-F7F481CED1A8}" sibTransId="{6E84C790-D045-4240-9D6D-83104E984B92}"/>
    <dgm:cxn modelId="{E7EE188F-8885-424A-A99B-816C87F2C064}" type="presOf" srcId="{142AB6F9-54EB-4722-B144-8E45483152FE}" destId="{660994FA-68E9-4FFA-A90D-630731E9F277}" srcOrd="0" destOrd="0" presId="urn:microsoft.com/office/officeart/2005/8/layout/vList6"/>
    <dgm:cxn modelId="{0C54E1CD-2B4C-4F27-A688-74BA473C6A81}" srcId="{BF9357CE-F055-478D-B69E-6FA752F9749B}" destId="{142AB6F9-54EB-4722-B144-8E45483152FE}" srcOrd="0" destOrd="0" parTransId="{96BB82ED-CAA9-4E57-8CC1-81C9B2473658}" sibTransId="{EEE835C8-5971-4DD2-8B15-93B4E22E7774}"/>
    <dgm:cxn modelId="{710047CF-F053-4E86-AA3A-3D8F1627A0DD}" type="presOf" srcId="{BF9357CE-F055-478D-B69E-6FA752F9749B}" destId="{62F6F69D-FA35-41CC-AA6C-327468B9EC45}" srcOrd="0" destOrd="0" presId="urn:microsoft.com/office/officeart/2005/8/layout/vList6"/>
    <dgm:cxn modelId="{B5ABA366-E857-4477-9C54-64E623D7D7B8}" type="presParOf" srcId="{01B4E104-1454-4730-92E1-E2BB6A9262EA}" destId="{0A5BD2AD-955F-48D1-9791-D3FB11DB2FCC}" srcOrd="0" destOrd="0" presId="urn:microsoft.com/office/officeart/2005/8/layout/vList6"/>
    <dgm:cxn modelId="{B744E3DB-22BF-48DE-95CD-EB77A9E577FB}" type="presParOf" srcId="{0A5BD2AD-955F-48D1-9791-D3FB11DB2FCC}" destId="{62F6F69D-FA35-41CC-AA6C-327468B9EC45}" srcOrd="0" destOrd="0" presId="urn:microsoft.com/office/officeart/2005/8/layout/vList6"/>
    <dgm:cxn modelId="{5C49A651-3D5F-4BB2-922A-A1C3EE1EC8BD}" type="presParOf" srcId="{0A5BD2AD-955F-48D1-9791-D3FB11DB2FCC}" destId="{660994FA-68E9-4FFA-A90D-630731E9F277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26E51A-D298-418B-BB0C-B6A1E94EEE7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66E7D9-D184-40CD-8DD2-4E0971C9B16C}">
      <dgm:prSet phldrT="[Текст]"/>
      <dgm:spPr/>
      <dgm:t>
        <a:bodyPr/>
        <a:lstStyle/>
        <a:p>
          <a:r>
            <a:rPr lang="ru-RU" dirty="0"/>
            <a:t>2022, плановый период 2023-2024</a:t>
          </a:r>
        </a:p>
      </dgm:t>
    </dgm:pt>
    <dgm:pt modelId="{95D7069E-FB66-4319-AEDA-978C08D79BEB}" type="parTrans" cxnId="{C92305FF-EE7A-467A-81E3-E6D211492A31}">
      <dgm:prSet/>
      <dgm:spPr/>
      <dgm:t>
        <a:bodyPr/>
        <a:lstStyle/>
        <a:p>
          <a:endParaRPr lang="ru-RU"/>
        </a:p>
      </dgm:t>
    </dgm:pt>
    <dgm:pt modelId="{B0557745-5063-4C99-9097-685D242B931B}" type="sibTrans" cxnId="{C92305FF-EE7A-467A-81E3-E6D211492A31}">
      <dgm:prSet/>
      <dgm:spPr/>
      <dgm:t>
        <a:bodyPr/>
        <a:lstStyle/>
        <a:p>
          <a:endParaRPr lang="ru-RU"/>
        </a:p>
      </dgm:t>
    </dgm:pt>
    <dgm:pt modelId="{3F052979-1C43-4765-B74A-ABB4F36B5A9D}">
      <dgm:prSet phldrT="[Текст]"/>
      <dgm:spPr/>
      <dgm:t>
        <a:bodyPr/>
        <a:lstStyle/>
        <a:p>
          <a:r>
            <a:rPr lang="ru-RU" dirty="0"/>
            <a:t>Федеральный закон от 06.12.2021 № 390-ФЗ "О федеральном бюджете на 2022 год и на плановый период 2023 и 2024 годов"</a:t>
          </a:r>
        </a:p>
      </dgm:t>
    </dgm:pt>
    <dgm:pt modelId="{52746347-82C9-42EA-93C4-5CE535D5D895}" type="parTrans" cxnId="{D91951C3-FEB0-49C2-A378-EAD0E634133B}">
      <dgm:prSet/>
      <dgm:spPr/>
      <dgm:t>
        <a:bodyPr/>
        <a:lstStyle/>
        <a:p>
          <a:endParaRPr lang="ru-RU"/>
        </a:p>
      </dgm:t>
    </dgm:pt>
    <dgm:pt modelId="{464694EA-9AAA-4F2A-BB98-667BBB5A2742}" type="sibTrans" cxnId="{D91951C3-FEB0-49C2-A378-EAD0E634133B}">
      <dgm:prSet/>
      <dgm:spPr/>
      <dgm:t>
        <a:bodyPr/>
        <a:lstStyle/>
        <a:p>
          <a:endParaRPr lang="ru-RU"/>
        </a:p>
      </dgm:t>
    </dgm:pt>
    <dgm:pt modelId="{BB38B9D2-09F5-47B3-954E-FD6D1EDAEFFF}">
      <dgm:prSet phldrT="[Текст]"/>
      <dgm:spPr/>
      <dgm:t>
        <a:bodyPr/>
        <a:lstStyle/>
        <a:p>
          <a:r>
            <a:rPr lang="ru-RU" dirty="0"/>
            <a:t>2023, плановый период 2024-2025</a:t>
          </a:r>
        </a:p>
      </dgm:t>
    </dgm:pt>
    <dgm:pt modelId="{346C7360-7F4A-4C92-A9F9-55ABAA714026}" type="parTrans" cxnId="{E17C9B74-99CC-4A43-BCE0-966B29E3650D}">
      <dgm:prSet/>
      <dgm:spPr/>
      <dgm:t>
        <a:bodyPr/>
        <a:lstStyle/>
        <a:p>
          <a:endParaRPr lang="ru-RU"/>
        </a:p>
      </dgm:t>
    </dgm:pt>
    <dgm:pt modelId="{44FCDC80-1052-402D-92EA-9B317DAFFAA3}" type="sibTrans" cxnId="{E17C9B74-99CC-4A43-BCE0-966B29E3650D}">
      <dgm:prSet/>
      <dgm:spPr/>
      <dgm:t>
        <a:bodyPr/>
        <a:lstStyle/>
        <a:p>
          <a:endParaRPr lang="ru-RU"/>
        </a:p>
      </dgm:t>
    </dgm:pt>
    <dgm:pt modelId="{68C32129-F6D4-451A-A383-53B8A75C29EE}">
      <dgm:prSet phldrT="[Текст]"/>
      <dgm:spPr/>
      <dgm:t>
        <a:bodyPr/>
        <a:lstStyle/>
        <a:p>
          <a:r>
            <a:rPr lang="ru-RU" dirty="0"/>
            <a:t>Федеральный закон от 05.12.2022 № </a:t>
          </a:r>
          <a:r>
            <a:rPr lang="ru-RU" b="1" i="0" u="sng" dirty="0"/>
            <a:t>466-ФЗ</a:t>
          </a:r>
          <a:r>
            <a:rPr lang="ru-RU" dirty="0"/>
            <a:t> "О федеральном бюджете на 2023 год и на плановый период 2024 и 2025 годов"</a:t>
          </a:r>
        </a:p>
      </dgm:t>
    </dgm:pt>
    <dgm:pt modelId="{6662118B-106F-489A-8CBB-6A53B2675007}" type="parTrans" cxnId="{7C4B8756-8688-4041-AE4A-6BE379D6A9A8}">
      <dgm:prSet/>
      <dgm:spPr/>
      <dgm:t>
        <a:bodyPr/>
        <a:lstStyle/>
        <a:p>
          <a:endParaRPr lang="ru-RU"/>
        </a:p>
      </dgm:t>
    </dgm:pt>
    <dgm:pt modelId="{8DDC9EA0-EA94-4528-9D02-BD700899CFC8}" type="sibTrans" cxnId="{7C4B8756-8688-4041-AE4A-6BE379D6A9A8}">
      <dgm:prSet/>
      <dgm:spPr/>
      <dgm:t>
        <a:bodyPr/>
        <a:lstStyle/>
        <a:p>
          <a:endParaRPr lang="ru-RU"/>
        </a:p>
      </dgm:t>
    </dgm:pt>
    <dgm:pt modelId="{12A204C7-1C49-442C-A211-3037BB4D46BC}">
      <dgm:prSet phldrT="[Текст]"/>
      <dgm:spPr/>
      <dgm:t>
        <a:bodyPr/>
        <a:lstStyle/>
        <a:p>
          <a:r>
            <a:rPr lang="ru-RU" dirty="0"/>
            <a:t>расчеты по госконтрактам, заключаемым в соответствии с п.2 ч. 1 ст. 93 Закона № 44-ФЗ,  </a:t>
          </a:r>
          <a:r>
            <a:rPr lang="ru-RU" b="1" u="sng" dirty="0"/>
            <a:t>на сумму более 5 </a:t>
          </a:r>
          <a:r>
            <a:rPr lang="ru-RU" b="1" u="sng" dirty="0" err="1"/>
            <a:t>млн.рублей</a:t>
          </a:r>
          <a:r>
            <a:rPr lang="ru-RU" dirty="0"/>
            <a:t>, а также расчеты по контрактам (договорам), заключаемым в целях исполнения указанных государственных контрактов на сумму более 5 млн. рублей. (плюс авансовые платежи по подобным контрактам)</a:t>
          </a:r>
        </a:p>
      </dgm:t>
    </dgm:pt>
    <dgm:pt modelId="{3A6308C9-2600-4B49-8DB8-F931C8619EEB}" type="parTrans" cxnId="{EC1398A7-2E5C-4A20-B3D5-71DFBDF6A33C}">
      <dgm:prSet/>
      <dgm:spPr/>
      <dgm:t>
        <a:bodyPr/>
        <a:lstStyle/>
        <a:p>
          <a:endParaRPr lang="ru-RU"/>
        </a:p>
      </dgm:t>
    </dgm:pt>
    <dgm:pt modelId="{FB3111C7-44F8-4317-B10F-8A7F6E32B700}" type="sibTrans" cxnId="{EC1398A7-2E5C-4A20-B3D5-71DFBDF6A33C}">
      <dgm:prSet/>
      <dgm:spPr/>
      <dgm:t>
        <a:bodyPr/>
        <a:lstStyle/>
        <a:p>
          <a:endParaRPr lang="ru-RU"/>
        </a:p>
      </dgm:t>
    </dgm:pt>
    <dgm:pt modelId="{7AAA7D10-B0B7-4B23-8BBC-D5A3EAA10C69}">
      <dgm:prSet phldrT="[Текст]"/>
      <dgm:spPr/>
      <dgm:t>
        <a:bodyPr/>
        <a:lstStyle/>
        <a:p>
          <a:r>
            <a:rPr lang="ru-RU" dirty="0"/>
            <a:t>расчеты по госконтрактам, заключаемым в соответствии с п.2 ч. 1 ст. 93 Закона № 44-ФЗ, на сумму </a:t>
          </a:r>
          <a:r>
            <a:rPr lang="ru-RU" b="1" u="sng" dirty="0"/>
            <a:t>более 3 млн. рублей</a:t>
          </a:r>
          <a:r>
            <a:rPr lang="ru-RU" dirty="0"/>
            <a:t>, а также расчеты по контрактам (договорам), заключаемым в целях исполнения указанных государственных контрактов на сумму более 3 млн. рублей (плюс авансовые платежи по подобным контрактам).</a:t>
          </a:r>
        </a:p>
        <a:p>
          <a:r>
            <a:rPr lang="ru-RU" b="1" i="1" u="sng" dirty="0">
              <a:solidFill>
                <a:srgbClr val="C00000"/>
              </a:solidFill>
            </a:rPr>
            <a:t>Относится и к федеральному, и к региональному, и муниципальному финансированию.</a:t>
          </a:r>
        </a:p>
      </dgm:t>
    </dgm:pt>
    <dgm:pt modelId="{D13C34C6-868D-4F71-8910-64AEFA02EA2D}" type="parTrans" cxnId="{BC20BAA2-0F61-4022-B8B9-8150E68853E9}">
      <dgm:prSet/>
      <dgm:spPr/>
      <dgm:t>
        <a:bodyPr/>
        <a:lstStyle/>
        <a:p>
          <a:endParaRPr lang="ru-RU"/>
        </a:p>
      </dgm:t>
    </dgm:pt>
    <dgm:pt modelId="{5498F554-8905-40F5-A5B8-C4EE37581C0F}" type="sibTrans" cxnId="{BC20BAA2-0F61-4022-B8B9-8150E68853E9}">
      <dgm:prSet/>
      <dgm:spPr/>
      <dgm:t>
        <a:bodyPr/>
        <a:lstStyle/>
        <a:p>
          <a:endParaRPr lang="ru-RU"/>
        </a:p>
      </dgm:t>
    </dgm:pt>
    <dgm:pt modelId="{8F8EF03A-A2DC-4FE1-BED6-F225E9CDFE7A}" type="pres">
      <dgm:prSet presAssocID="{9226E51A-D298-418B-BB0C-B6A1E94EEE7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233C149-4D2D-4E39-AA54-0CBC5BBFF5F1}" type="pres">
      <dgm:prSet presAssocID="{9E66E7D9-D184-40CD-8DD2-4E0971C9B16C}" presName="root" presStyleCnt="0"/>
      <dgm:spPr/>
    </dgm:pt>
    <dgm:pt modelId="{51DE3292-16E1-415F-A528-6BD124998D05}" type="pres">
      <dgm:prSet presAssocID="{9E66E7D9-D184-40CD-8DD2-4E0971C9B16C}" presName="rootComposite" presStyleCnt="0"/>
      <dgm:spPr/>
    </dgm:pt>
    <dgm:pt modelId="{EBA33613-53CA-4A2C-9C39-EC889BFC83A2}" type="pres">
      <dgm:prSet presAssocID="{9E66E7D9-D184-40CD-8DD2-4E0971C9B16C}" presName="rootText" presStyleLbl="node1" presStyleIdx="0" presStyleCnt="2" custScaleX="178912" custLinFactNeighborX="-88" custLinFactNeighborY="-64920"/>
      <dgm:spPr/>
    </dgm:pt>
    <dgm:pt modelId="{6B33B782-D81A-4B9F-ABFF-B6F2439A3D20}" type="pres">
      <dgm:prSet presAssocID="{9E66E7D9-D184-40CD-8DD2-4E0971C9B16C}" presName="rootConnector" presStyleLbl="node1" presStyleIdx="0" presStyleCnt="2"/>
      <dgm:spPr/>
    </dgm:pt>
    <dgm:pt modelId="{B9ADE6AC-69F8-4369-9205-3CBEEBB9B515}" type="pres">
      <dgm:prSet presAssocID="{9E66E7D9-D184-40CD-8DD2-4E0971C9B16C}" presName="childShape" presStyleCnt="0"/>
      <dgm:spPr/>
    </dgm:pt>
    <dgm:pt modelId="{0CE01A73-3218-49D2-8EFA-56E09B52D7C5}" type="pres">
      <dgm:prSet presAssocID="{52746347-82C9-42EA-93C4-5CE535D5D895}" presName="Name13" presStyleLbl="parChTrans1D2" presStyleIdx="0" presStyleCnt="4"/>
      <dgm:spPr/>
    </dgm:pt>
    <dgm:pt modelId="{9B354ACE-7354-4D2C-B928-4000BB408A12}" type="pres">
      <dgm:prSet presAssocID="{3F052979-1C43-4765-B74A-ABB4F36B5A9D}" presName="childText" presStyleLbl="bgAcc1" presStyleIdx="0" presStyleCnt="4" custScaleX="178590" custLinFactNeighborX="-2849" custLinFactNeighborY="-20204">
        <dgm:presLayoutVars>
          <dgm:bulletEnabled val="1"/>
        </dgm:presLayoutVars>
      </dgm:prSet>
      <dgm:spPr/>
    </dgm:pt>
    <dgm:pt modelId="{FDD205BE-552D-4D4A-B98D-09F65D7434F4}" type="pres">
      <dgm:prSet presAssocID="{3A6308C9-2600-4B49-8DB8-F931C8619EEB}" presName="Name13" presStyleLbl="parChTrans1D2" presStyleIdx="1" presStyleCnt="4"/>
      <dgm:spPr/>
    </dgm:pt>
    <dgm:pt modelId="{6F48E039-8743-4963-9A04-66ED27427EE4}" type="pres">
      <dgm:prSet presAssocID="{12A204C7-1C49-442C-A211-3037BB4D46BC}" presName="childText" presStyleLbl="bgAcc1" presStyleIdx="1" presStyleCnt="4" custScaleX="186449" custScaleY="172474" custLinFactNeighborX="-2009" custLinFactNeighborY="-23277">
        <dgm:presLayoutVars>
          <dgm:bulletEnabled val="1"/>
        </dgm:presLayoutVars>
      </dgm:prSet>
      <dgm:spPr/>
    </dgm:pt>
    <dgm:pt modelId="{B6729083-2FC6-445F-A362-426DB8DF8658}" type="pres">
      <dgm:prSet presAssocID="{BB38B9D2-09F5-47B3-954E-FD6D1EDAEFFF}" presName="root" presStyleCnt="0"/>
      <dgm:spPr/>
    </dgm:pt>
    <dgm:pt modelId="{14A4C5DD-6229-42D5-B856-57E1E337B60A}" type="pres">
      <dgm:prSet presAssocID="{BB38B9D2-09F5-47B3-954E-FD6D1EDAEFFF}" presName="rootComposite" presStyleCnt="0"/>
      <dgm:spPr/>
    </dgm:pt>
    <dgm:pt modelId="{0955AAFE-106B-47A9-BEFA-83AD46B4F6D8}" type="pres">
      <dgm:prSet presAssocID="{BB38B9D2-09F5-47B3-954E-FD6D1EDAEFFF}" presName="rootText" presStyleLbl="node1" presStyleIdx="1" presStyleCnt="2" custScaleX="178912" custLinFactNeighborX="-88" custLinFactNeighborY="-64920"/>
      <dgm:spPr/>
    </dgm:pt>
    <dgm:pt modelId="{A301B1A2-8B9A-4527-9A99-4A5C36B9E14A}" type="pres">
      <dgm:prSet presAssocID="{BB38B9D2-09F5-47B3-954E-FD6D1EDAEFFF}" presName="rootConnector" presStyleLbl="node1" presStyleIdx="1" presStyleCnt="2"/>
      <dgm:spPr/>
    </dgm:pt>
    <dgm:pt modelId="{0AE7DBEF-5F7C-4B9C-B3CE-BAD8DD516C72}" type="pres">
      <dgm:prSet presAssocID="{BB38B9D2-09F5-47B3-954E-FD6D1EDAEFFF}" presName="childShape" presStyleCnt="0"/>
      <dgm:spPr/>
    </dgm:pt>
    <dgm:pt modelId="{827AA6B9-9071-4CFB-BCCD-BAAFC63DAEAD}" type="pres">
      <dgm:prSet presAssocID="{6662118B-106F-489A-8CBB-6A53B2675007}" presName="Name13" presStyleLbl="parChTrans1D2" presStyleIdx="2" presStyleCnt="4"/>
      <dgm:spPr/>
    </dgm:pt>
    <dgm:pt modelId="{0F798452-3DF1-46A0-B840-30446E74C0EC}" type="pres">
      <dgm:prSet presAssocID="{68C32129-F6D4-451A-A383-53B8A75C29EE}" presName="childText" presStyleLbl="bgAcc1" presStyleIdx="2" presStyleCnt="4" custScaleX="178590" custLinFactNeighborX="757" custLinFactNeighborY="-15987">
        <dgm:presLayoutVars>
          <dgm:bulletEnabled val="1"/>
        </dgm:presLayoutVars>
      </dgm:prSet>
      <dgm:spPr/>
    </dgm:pt>
    <dgm:pt modelId="{D048C250-DFB6-4691-B0A4-19F2DA8EE36A}" type="pres">
      <dgm:prSet presAssocID="{D13C34C6-868D-4F71-8910-64AEFA02EA2D}" presName="Name13" presStyleLbl="parChTrans1D2" presStyleIdx="3" presStyleCnt="4"/>
      <dgm:spPr/>
    </dgm:pt>
    <dgm:pt modelId="{62770086-1D29-4C93-AE6E-2EB1B531E8C7}" type="pres">
      <dgm:prSet presAssocID="{7AAA7D10-B0B7-4B23-8BBC-D5A3EAA10C69}" presName="childText" presStyleLbl="bgAcc1" presStyleIdx="3" presStyleCnt="4" custScaleX="215030" custScaleY="171418" custLinFactNeighborY="-24676">
        <dgm:presLayoutVars>
          <dgm:bulletEnabled val="1"/>
        </dgm:presLayoutVars>
      </dgm:prSet>
      <dgm:spPr/>
    </dgm:pt>
  </dgm:ptLst>
  <dgm:cxnLst>
    <dgm:cxn modelId="{15D4B600-7EB6-4F40-9555-4425AE8109E9}" type="presOf" srcId="{6662118B-106F-489A-8CBB-6A53B2675007}" destId="{827AA6B9-9071-4CFB-BCCD-BAAFC63DAEAD}" srcOrd="0" destOrd="0" presId="urn:microsoft.com/office/officeart/2005/8/layout/hierarchy3"/>
    <dgm:cxn modelId="{48344E08-4B47-4CFE-AE87-41E2EB48B30D}" type="presOf" srcId="{52746347-82C9-42EA-93C4-5CE535D5D895}" destId="{0CE01A73-3218-49D2-8EFA-56E09B52D7C5}" srcOrd="0" destOrd="0" presId="urn:microsoft.com/office/officeart/2005/8/layout/hierarchy3"/>
    <dgm:cxn modelId="{36D4680A-EFAD-4F2D-8BCF-9684FC8C810D}" type="presOf" srcId="{3F052979-1C43-4765-B74A-ABB4F36B5A9D}" destId="{9B354ACE-7354-4D2C-B928-4000BB408A12}" srcOrd="0" destOrd="0" presId="urn:microsoft.com/office/officeart/2005/8/layout/hierarchy3"/>
    <dgm:cxn modelId="{2CFFC924-30E3-4B38-B82F-BEBC50E9A8E9}" type="presOf" srcId="{D13C34C6-868D-4F71-8910-64AEFA02EA2D}" destId="{D048C250-DFB6-4691-B0A4-19F2DA8EE36A}" srcOrd="0" destOrd="0" presId="urn:microsoft.com/office/officeart/2005/8/layout/hierarchy3"/>
    <dgm:cxn modelId="{A78EDC5F-C53F-4F2A-80E3-DAAB89F72177}" type="presOf" srcId="{9E66E7D9-D184-40CD-8DD2-4E0971C9B16C}" destId="{6B33B782-D81A-4B9F-ABFF-B6F2439A3D20}" srcOrd="1" destOrd="0" presId="urn:microsoft.com/office/officeart/2005/8/layout/hierarchy3"/>
    <dgm:cxn modelId="{E17C9B74-99CC-4A43-BCE0-966B29E3650D}" srcId="{9226E51A-D298-418B-BB0C-B6A1E94EEE72}" destId="{BB38B9D2-09F5-47B3-954E-FD6D1EDAEFFF}" srcOrd="1" destOrd="0" parTransId="{346C7360-7F4A-4C92-A9F9-55ABAA714026}" sibTransId="{44FCDC80-1052-402D-92EA-9B317DAFFAA3}"/>
    <dgm:cxn modelId="{7C4B8756-8688-4041-AE4A-6BE379D6A9A8}" srcId="{BB38B9D2-09F5-47B3-954E-FD6D1EDAEFFF}" destId="{68C32129-F6D4-451A-A383-53B8A75C29EE}" srcOrd="0" destOrd="0" parTransId="{6662118B-106F-489A-8CBB-6A53B2675007}" sibTransId="{8DDC9EA0-EA94-4528-9D02-BD700899CFC8}"/>
    <dgm:cxn modelId="{9BBA70A0-C044-47F9-964E-84FB6F855823}" type="presOf" srcId="{BB38B9D2-09F5-47B3-954E-FD6D1EDAEFFF}" destId="{A301B1A2-8B9A-4527-9A99-4A5C36B9E14A}" srcOrd="1" destOrd="0" presId="urn:microsoft.com/office/officeart/2005/8/layout/hierarchy3"/>
    <dgm:cxn modelId="{BC20BAA2-0F61-4022-B8B9-8150E68853E9}" srcId="{BB38B9D2-09F5-47B3-954E-FD6D1EDAEFFF}" destId="{7AAA7D10-B0B7-4B23-8BBC-D5A3EAA10C69}" srcOrd="1" destOrd="0" parTransId="{D13C34C6-868D-4F71-8910-64AEFA02EA2D}" sibTransId="{5498F554-8905-40F5-A5B8-C4EE37581C0F}"/>
    <dgm:cxn modelId="{EC1398A7-2E5C-4A20-B3D5-71DFBDF6A33C}" srcId="{9E66E7D9-D184-40CD-8DD2-4E0971C9B16C}" destId="{12A204C7-1C49-442C-A211-3037BB4D46BC}" srcOrd="1" destOrd="0" parTransId="{3A6308C9-2600-4B49-8DB8-F931C8619EEB}" sibTransId="{FB3111C7-44F8-4317-B10F-8A7F6E32B700}"/>
    <dgm:cxn modelId="{B6C2C6A9-BC88-4294-929A-1C92AC15557B}" type="presOf" srcId="{68C32129-F6D4-451A-A383-53B8A75C29EE}" destId="{0F798452-3DF1-46A0-B840-30446E74C0EC}" srcOrd="0" destOrd="0" presId="urn:microsoft.com/office/officeart/2005/8/layout/hierarchy3"/>
    <dgm:cxn modelId="{9D5524B9-8D66-4210-A941-1E60FFF6E997}" type="presOf" srcId="{9226E51A-D298-418B-BB0C-B6A1E94EEE72}" destId="{8F8EF03A-A2DC-4FE1-BED6-F225E9CDFE7A}" srcOrd="0" destOrd="0" presId="urn:microsoft.com/office/officeart/2005/8/layout/hierarchy3"/>
    <dgm:cxn modelId="{DBC7EAB9-94A3-477D-8DE5-0CA7A738294E}" type="presOf" srcId="{BB38B9D2-09F5-47B3-954E-FD6D1EDAEFFF}" destId="{0955AAFE-106B-47A9-BEFA-83AD46B4F6D8}" srcOrd="0" destOrd="0" presId="urn:microsoft.com/office/officeart/2005/8/layout/hierarchy3"/>
    <dgm:cxn modelId="{86AA0ABA-89A7-433D-8934-AA6FE19D0318}" type="presOf" srcId="{12A204C7-1C49-442C-A211-3037BB4D46BC}" destId="{6F48E039-8743-4963-9A04-66ED27427EE4}" srcOrd="0" destOrd="0" presId="urn:microsoft.com/office/officeart/2005/8/layout/hierarchy3"/>
    <dgm:cxn modelId="{D91951C3-FEB0-49C2-A378-EAD0E634133B}" srcId="{9E66E7D9-D184-40CD-8DD2-4E0971C9B16C}" destId="{3F052979-1C43-4765-B74A-ABB4F36B5A9D}" srcOrd="0" destOrd="0" parTransId="{52746347-82C9-42EA-93C4-5CE535D5D895}" sibTransId="{464694EA-9AAA-4F2A-BB98-667BBB5A2742}"/>
    <dgm:cxn modelId="{E30EB0C5-A997-4EB9-B65B-A365AB364618}" type="presOf" srcId="{9E66E7D9-D184-40CD-8DD2-4E0971C9B16C}" destId="{EBA33613-53CA-4A2C-9C39-EC889BFC83A2}" srcOrd="0" destOrd="0" presId="urn:microsoft.com/office/officeart/2005/8/layout/hierarchy3"/>
    <dgm:cxn modelId="{30E37AD7-F805-4E71-A347-3EBD42C0CFAC}" type="presOf" srcId="{7AAA7D10-B0B7-4B23-8BBC-D5A3EAA10C69}" destId="{62770086-1D29-4C93-AE6E-2EB1B531E8C7}" srcOrd="0" destOrd="0" presId="urn:microsoft.com/office/officeart/2005/8/layout/hierarchy3"/>
    <dgm:cxn modelId="{6CC443FA-AD39-4439-897A-C69ED1FFF270}" type="presOf" srcId="{3A6308C9-2600-4B49-8DB8-F931C8619EEB}" destId="{FDD205BE-552D-4D4A-B98D-09F65D7434F4}" srcOrd="0" destOrd="0" presId="urn:microsoft.com/office/officeart/2005/8/layout/hierarchy3"/>
    <dgm:cxn modelId="{C92305FF-EE7A-467A-81E3-E6D211492A31}" srcId="{9226E51A-D298-418B-BB0C-B6A1E94EEE72}" destId="{9E66E7D9-D184-40CD-8DD2-4E0971C9B16C}" srcOrd="0" destOrd="0" parTransId="{95D7069E-FB66-4319-AEDA-978C08D79BEB}" sibTransId="{B0557745-5063-4C99-9097-685D242B931B}"/>
    <dgm:cxn modelId="{2F193CC1-DB98-4ED3-B45B-7F81C69054DE}" type="presParOf" srcId="{8F8EF03A-A2DC-4FE1-BED6-F225E9CDFE7A}" destId="{C233C149-4D2D-4E39-AA54-0CBC5BBFF5F1}" srcOrd="0" destOrd="0" presId="urn:microsoft.com/office/officeart/2005/8/layout/hierarchy3"/>
    <dgm:cxn modelId="{C9B2DB8D-6D61-44D4-AA97-911D57018BF2}" type="presParOf" srcId="{C233C149-4D2D-4E39-AA54-0CBC5BBFF5F1}" destId="{51DE3292-16E1-415F-A528-6BD124998D05}" srcOrd="0" destOrd="0" presId="urn:microsoft.com/office/officeart/2005/8/layout/hierarchy3"/>
    <dgm:cxn modelId="{4D058E5C-A3BA-4060-9B90-33DDC301A0AD}" type="presParOf" srcId="{51DE3292-16E1-415F-A528-6BD124998D05}" destId="{EBA33613-53CA-4A2C-9C39-EC889BFC83A2}" srcOrd="0" destOrd="0" presId="urn:microsoft.com/office/officeart/2005/8/layout/hierarchy3"/>
    <dgm:cxn modelId="{73A39588-4288-4752-AC27-D500C44BC56A}" type="presParOf" srcId="{51DE3292-16E1-415F-A528-6BD124998D05}" destId="{6B33B782-D81A-4B9F-ABFF-B6F2439A3D20}" srcOrd="1" destOrd="0" presId="urn:microsoft.com/office/officeart/2005/8/layout/hierarchy3"/>
    <dgm:cxn modelId="{FE7DDDAF-C1EB-4E0A-B746-301C350C8735}" type="presParOf" srcId="{C233C149-4D2D-4E39-AA54-0CBC5BBFF5F1}" destId="{B9ADE6AC-69F8-4369-9205-3CBEEBB9B515}" srcOrd="1" destOrd="0" presId="urn:microsoft.com/office/officeart/2005/8/layout/hierarchy3"/>
    <dgm:cxn modelId="{107975B1-FA33-49AC-B618-D80E76FCEC50}" type="presParOf" srcId="{B9ADE6AC-69F8-4369-9205-3CBEEBB9B515}" destId="{0CE01A73-3218-49D2-8EFA-56E09B52D7C5}" srcOrd="0" destOrd="0" presId="urn:microsoft.com/office/officeart/2005/8/layout/hierarchy3"/>
    <dgm:cxn modelId="{873F6758-D8B2-4E80-BC84-6877D8C562BA}" type="presParOf" srcId="{B9ADE6AC-69F8-4369-9205-3CBEEBB9B515}" destId="{9B354ACE-7354-4D2C-B928-4000BB408A12}" srcOrd="1" destOrd="0" presId="urn:microsoft.com/office/officeart/2005/8/layout/hierarchy3"/>
    <dgm:cxn modelId="{F19CC69F-895C-443D-B103-12A50B79F1D7}" type="presParOf" srcId="{B9ADE6AC-69F8-4369-9205-3CBEEBB9B515}" destId="{FDD205BE-552D-4D4A-B98D-09F65D7434F4}" srcOrd="2" destOrd="0" presId="urn:microsoft.com/office/officeart/2005/8/layout/hierarchy3"/>
    <dgm:cxn modelId="{E01A8143-DFD1-4FAC-8C6F-91D18B054DD6}" type="presParOf" srcId="{B9ADE6AC-69F8-4369-9205-3CBEEBB9B515}" destId="{6F48E039-8743-4963-9A04-66ED27427EE4}" srcOrd="3" destOrd="0" presId="urn:microsoft.com/office/officeart/2005/8/layout/hierarchy3"/>
    <dgm:cxn modelId="{0F670D71-D474-409E-A6A9-1A0C95FE6F43}" type="presParOf" srcId="{8F8EF03A-A2DC-4FE1-BED6-F225E9CDFE7A}" destId="{B6729083-2FC6-445F-A362-426DB8DF8658}" srcOrd="1" destOrd="0" presId="urn:microsoft.com/office/officeart/2005/8/layout/hierarchy3"/>
    <dgm:cxn modelId="{62626D44-C583-4598-8CBD-979CB9F47D6B}" type="presParOf" srcId="{B6729083-2FC6-445F-A362-426DB8DF8658}" destId="{14A4C5DD-6229-42D5-B856-57E1E337B60A}" srcOrd="0" destOrd="0" presId="urn:microsoft.com/office/officeart/2005/8/layout/hierarchy3"/>
    <dgm:cxn modelId="{AEAAC0C7-E4D7-44FD-992D-4F10346B8A53}" type="presParOf" srcId="{14A4C5DD-6229-42D5-B856-57E1E337B60A}" destId="{0955AAFE-106B-47A9-BEFA-83AD46B4F6D8}" srcOrd="0" destOrd="0" presId="urn:microsoft.com/office/officeart/2005/8/layout/hierarchy3"/>
    <dgm:cxn modelId="{59FC5BED-F1E3-4D6E-A469-F00C1BC393B4}" type="presParOf" srcId="{14A4C5DD-6229-42D5-B856-57E1E337B60A}" destId="{A301B1A2-8B9A-4527-9A99-4A5C36B9E14A}" srcOrd="1" destOrd="0" presId="urn:microsoft.com/office/officeart/2005/8/layout/hierarchy3"/>
    <dgm:cxn modelId="{A14BCDAD-AB51-4357-B772-31862A7D0C9F}" type="presParOf" srcId="{B6729083-2FC6-445F-A362-426DB8DF8658}" destId="{0AE7DBEF-5F7C-4B9C-B3CE-BAD8DD516C72}" srcOrd="1" destOrd="0" presId="urn:microsoft.com/office/officeart/2005/8/layout/hierarchy3"/>
    <dgm:cxn modelId="{C6D12C19-5F66-40FF-A39F-C92A2CEAB92B}" type="presParOf" srcId="{0AE7DBEF-5F7C-4B9C-B3CE-BAD8DD516C72}" destId="{827AA6B9-9071-4CFB-BCCD-BAAFC63DAEAD}" srcOrd="0" destOrd="0" presId="urn:microsoft.com/office/officeart/2005/8/layout/hierarchy3"/>
    <dgm:cxn modelId="{5F2CFB40-1EF7-4265-BA28-F3A2CA91E092}" type="presParOf" srcId="{0AE7DBEF-5F7C-4B9C-B3CE-BAD8DD516C72}" destId="{0F798452-3DF1-46A0-B840-30446E74C0EC}" srcOrd="1" destOrd="0" presId="urn:microsoft.com/office/officeart/2005/8/layout/hierarchy3"/>
    <dgm:cxn modelId="{243F97D2-6CB4-433C-A1C7-3079D8314B56}" type="presParOf" srcId="{0AE7DBEF-5F7C-4B9C-B3CE-BAD8DD516C72}" destId="{D048C250-DFB6-4691-B0A4-19F2DA8EE36A}" srcOrd="2" destOrd="0" presId="urn:microsoft.com/office/officeart/2005/8/layout/hierarchy3"/>
    <dgm:cxn modelId="{F3B97FE9-8C38-491A-9206-187D6B258F82}" type="presParOf" srcId="{0AE7DBEF-5F7C-4B9C-B3CE-BAD8DD516C72}" destId="{62770086-1D29-4C93-AE6E-2EB1B531E8C7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BA3B3B-3C36-4017-B6EF-60BF33174D2A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F2B8E9-2312-4958-B3D6-EE60B8FCCB18}" type="pres">
      <dgm:prSet presAssocID="{C3BA3B3B-3C36-4017-B6EF-60BF33174D2A}" presName="compositeShape" presStyleCnt="0">
        <dgm:presLayoutVars>
          <dgm:chMax val="2"/>
          <dgm:dir/>
          <dgm:resizeHandles val="exact"/>
        </dgm:presLayoutVars>
      </dgm:prSet>
      <dgm:spPr/>
    </dgm:pt>
  </dgm:ptLst>
  <dgm:cxnLst>
    <dgm:cxn modelId="{B83B4E7A-8217-49D5-A8B9-F52FEB32AC8C}" type="presOf" srcId="{C3BA3B3B-3C36-4017-B6EF-60BF33174D2A}" destId="{24F2B8E9-2312-4958-B3D6-EE60B8FCCB18}" srcOrd="0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0AB7A1E-2F4B-4DED-BE52-17B116DFA437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4FF7CD-B704-49B5-B3DE-14567D35F19E}">
      <dgm:prSet phldrT="[Текст]" custT="1"/>
      <dgm:spPr/>
      <dgm:t>
        <a:bodyPr/>
        <a:lstStyle/>
        <a:p>
          <a:r>
            <a:rPr lang="ru-RU" sz="1800" dirty="0"/>
            <a:t>№ 24-06-06/129295 от 29.12.2022 </a:t>
          </a:r>
        </a:p>
      </dgm:t>
    </dgm:pt>
    <dgm:pt modelId="{F6065E47-2609-4EF8-BBF6-25F345F54290}" type="parTrans" cxnId="{744CA7BA-8B23-46A9-816B-3E12AE18B8B7}">
      <dgm:prSet/>
      <dgm:spPr/>
      <dgm:t>
        <a:bodyPr/>
        <a:lstStyle/>
        <a:p>
          <a:endParaRPr lang="ru-RU"/>
        </a:p>
      </dgm:t>
    </dgm:pt>
    <dgm:pt modelId="{69B6C9D5-4544-45F4-BDFB-907E43773178}" type="sibTrans" cxnId="{744CA7BA-8B23-46A9-816B-3E12AE18B8B7}">
      <dgm:prSet/>
      <dgm:spPr/>
      <dgm:t>
        <a:bodyPr/>
        <a:lstStyle/>
        <a:p>
          <a:endParaRPr lang="ru-RU"/>
        </a:p>
      </dgm:t>
    </dgm:pt>
    <dgm:pt modelId="{E38D144B-0702-4ABE-9D72-C00D3EBDB2C0}">
      <dgm:prSet phldrT="[Текст]" custT="1"/>
      <dgm:spPr/>
      <dgm:t>
        <a:bodyPr/>
        <a:lstStyle/>
        <a:p>
          <a:pPr algn="ctr"/>
          <a:r>
            <a:rPr lang="ru-RU" sz="1400" dirty="0">
              <a:solidFill>
                <a:schemeClr val="tx1"/>
              </a:solidFill>
            </a:rPr>
            <a:t>…согласно ч. 3 ст. 15 Закона N 46-ФЗ при </a:t>
          </a:r>
          <a:r>
            <a:rPr lang="ru-RU" sz="1400" dirty="0" err="1">
              <a:solidFill>
                <a:schemeClr val="tx1"/>
              </a:solidFill>
            </a:rPr>
            <a:t>осуществ</a:t>
          </a:r>
          <a:r>
            <a:rPr lang="ru-RU" sz="1400" dirty="0">
              <a:solidFill>
                <a:schemeClr val="tx1"/>
              </a:solidFill>
            </a:rPr>
            <a:t>. закупок у </a:t>
          </a:r>
          <a:r>
            <a:rPr lang="ru-RU" sz="1400" dirty="0" err="1">
              <a:solidFill>
                <a:schemeClr val="tx1"/>
              </a:solidFill>
            </a:rPr>
            <a:t>ед.поставщика</a:t>
          </a:r>
          <a:r>
            <a:rPr lang="ru-RU" sz="1400" dirty="0">
              <a:solidFill>
                <a:schemeClr val="tx1"/>
              </a:solidFill>
            </a:rPr>
            <a:t> (подрядчика, исполнителя) в соотв. с </a:t>
          </a:r>
          <a:r>
            <a:rPr lang="ru-RU" sz="1400" dirty="0" err="1">
              <a:solidFill>
                <a:schemeClr val="tx1"/>
              </a:solidFill>
            </a:rPr>
            <a:t>чч</a:t>
          </a:r>
          <a:r>
            <a:rPr lang="ru-RU" sz="1400" dirty="0">
              <a:solidFill>
                <a:schemeClr val="tx1"/>
              </a:solidFill>
            </a:rPr>
            <a:t>. 1 и 2 ст.15 указанного Закона применяются положения Закона N 44-ФЗ, касающиеся закупок, осуществляемых в соотв. с п. 2 ч. 1 ст. 93 Закона N 44-ФЗ, исключительно при планировании таких закупок, а также при исполнении контрактов, заключенных при </a:t>
          </a:r>
          <a:r>
            <a:rPr lang="ru-RU" sz="1400" dirty="0" err="1">
              <a:solidFill>
                <a:schemeClr val="tx1"/>
              </a:solidFill>
            </a:rPr>
            <a:t>осуществл</a:t>
          </a:r>
          <a:r>
            <a:rPr lang="ru-RU" sz="1400" dirty="0">
              <a:solidFill>
                <a:schemeClr val="tx1"/>
              </a:solidFill>
            </a:rPr>
            <a:t>. указанных закупок. Учитывая изложенное, положения ч. 3 ст. 5 Закона  № 390-ФЗ </a:t>
          </a:r>
          <a:r>
            <a:rPr lang="ru-RU" sz="1400" b="1" u="sng" dirty="0">
              <a:solidFill>
                <a:schemeClr val="tx1"/>
              </a:solidFill>
            </a:rPr>
            <a:t>не распространяются на расчеты </a:t>
          </a:r>
          <a:r>
            <a:rPr lang="ru-RU" sz="1400" dirty="0">
              <a:solidFill>
                <a:schemeClr val="tx1"/>
              </a:solidFill>
            </a:rPr>
            <a:t>по государственным (муниципальным) </a:t>
          </a:r>
          <a:r>
            <a:rPr lang="ru-RU" sz="1400" b="1" u="sng" dirty="0">
              <a:solidFill>
                <a:schemeClr val="tx1"/>
              </a:solidFill>
            </a:rPr>
            <a:t>контрактам, заключенным с ед. поставщиком </a:t>
          </a:r>
          <a:r>
            <a:rPr lang="ru-RU" sz="1400" dirty="0">
              <a:solidFill>
                <a:schemeClr val="tx1"/>
              </a:solidFill>
            </a:rPr>
            <a:t>(подрядчиком, исполнителем) на основании частей 1 и 2 статьи 15 Закона N 46-ФЗ.</a:t>
          </a:r>
        </a:p>
      </dgm:t>
    </dgm:pt>
    <dgm:pt modelId="{09E503B6-DCB5-4158-971E-2EE62A6E4AD8}" type="parTrans" cxnId="{2885237D-53E1-4A33-9DEE-EB6208A4D269}">
      <dgm:prSet/>
      <dgm:spPr/>
      <dgm:t>
        <a:bodyPr/>
        <a:lstStyle/>
        <a:p>
          <a:endParaRPr lang="ru-RU"/>
        </a:p>
      </dgm:t>
    </dgm:pt>
    <dgm:pt modelId="{E1072B2B-6C9C-4385-9A51-7839505CD905}" type="sibTrans" cxnId="{2885237D-53E1-4A33-9DEE-EB6208A4D269}">
      <dgm:prSet/>
      <dgm:spPr/>
      <dgm:t>
        <a:bodyPr/>
        <a:lstStyle/>
        <a:p>
          <a:endParaRPr lang="ru-RU"/>
        </a:p>
      </dgm:t>
    </dgm:pt>
    <dgm:pt modelId="{B9947FEA-A2C2-4374-B941-4F9863CCF2A6}">
      <dgm:prSet phldrT="[Текст]" custT="1"/>
      <dgm:spPr/>
      <dgm:t>
        <a:bodyPr/>
        <a:lstStyle/>
        <a:p>
          <a:r>
            <a:rPr lang="ru-RU" sz="1800" dirty="0"/>
            <a:t>№02-14-12/18680 от 06.03.2023  </a:t>
          </a:r>
        </a:p>
      </dgm:t>
    </dgm:pt>
    <dgm:pt modelId="{26A2F101-A038-408B-A192-EF61ED075B2E}" type="parTrans" cxnId="{057E37F6-2A21-4291-A8D4-BB695545ED5F}">
      <dgm:prSet/>
      <dgm:spPr/>
      <dgm:t>
        <a:bodyPr/>
        <a:lstStyle/>
        <a:p>
          <a:endParaRPr lang="ru-RU"/>
        </a:p>
      </dgm:t>
    </dgm:pt>
    <dgm:pt modelId="{3944BD9F-5CC8-4F8F-85F8-57EFDBFFB88D}" type="sibTrans" cxnId="{057E37F6-2A21-4291-A8D4-BB695545ED5F}">
      <dgm:prSet/>
      <dgm:spPr/>
      <dgm:t>
        <a:bodyPr/>
        <a:lstStyle/>
        <a:p>
          <a:endParaRPr lang="ru-RU"/>
        </a:p>
      </dgm:t>
    </dgm:pt>
    <dgm:pt modelId="{7875AB9B-F407-41C3-82D1-8A3146D6051B}">
      <dgm:prSet phldrT="[Текст]" custT="1"/>
      <dgm:spPr/>
      <dgm:t>
        <a:bodyPr/>
        <a:lstStyle/>
        <a:p>
          <a:pPr algn="ctr"/>
          <a:r>
            <a:rPr lang="ru-RU" sz="1400" dirty="0"/>
            <a:t>В соотв. с п. 3 ч. 3 ст. 5 Закона № 466-ФЗ  в 2023 году КС подлежат расчеты по </a:t>
          </a:r>
          <a:r>
            <a:rPr lang="ru-RU" sz="1400" dirty="0" err="1"/>
            <a:t>госуд</a:t>
          </a:r>
          <a:r>
            <a:rPr lang="ru-RU" sz="1400" dirty="0"/>
            <a:t>.(</a:t>
          </a:r>
          <a:r>
            <a:rPr lang="ru-RU" sz="1400" dirty="0" err="1"/>
            <a:t>муниц</a:t>
          </a:r>
          <a:r>
            <a:rPr lang="ru-RU" sz="1400" dirty="0"/>
            <a:t>.) контрактам, заключаемым в соотв. с п. 2 ч. 1 ст. 93 Закона № 44-ФЗ и (или) в иных случаях, </a:t>
          </a:r>
          <a:r>
            <a:rPr lang="ru-RU" sz="1400" dirty="0" err="1"/>
            <a:t>установл.в</a:t>
          </a:r>
          <a:r>
            <a:rPr lang="ru-RU" sz="1400" dirty="0"/>
            <a:t> </a:t>
          </a:r>
          <a:r>
            <a:rPr lang="ru-RU" sz="1400" dirty="0" err="1"/>
            <a:t>соотв.с</a:t>
          </a:r>
          <a:r>
            <a:rPr lang="ru-RU" sz="1400" dirty="0"/>
            <a:t> другими </a:t>
          </a:r>
          <a:r>
            <a:rPr lang="ru-RU" sz="1400" dirty="0" err="1"/>
            <a:t>фед</a:t>
          </a:r>
          <a:r>
            <a:rPr lang="ru-RU" sz="1400" dirty="0"/>
            <a:t>. законами, принятыми в целях реализации N 44-ФЗ, на сумму более 3 млн. рублей, источником фин. </a:t>
          </a:r>
          <a:r>
            <a:rPr lang="ru-RU" sz="1400" dirty="0" err="1"/>
            <a:t>обесп</a:t>
          </a:r>
          <a:r>
            <a:rPr lang="ru-RU" sz="1400" dirty="0"/>
            <a:t>. которых являются средства, </a:t>
          </a:r>
          <a:r>
            <a:rPr lang="ru-RU" sz="1400" dirty="0" err="1"/>
            <a:t>предоставл</a:t>
          </a:r>
          <a:r>
            <a:rPr lang="ru-RU" sz="1400" dirty="0"/>
            <a:t>. из бюджета субъекта РФ (местного бюджета), а также расчеты по контрактам (договорам), заключаемым в целях </a:t>
          </a:r>
          <a:r>
            <a:rPr lang="ru-RU" sz="1400" dirty="0" err="1"/>
            <a:t>исполн</a:t>
          </a:r>
          <a:r>
            <a:rPr lang="ru-RU" sz="1400" dirty="0"/>
            <a:t>. этих </a:t>
          </a:r>
          <a:r>
            <a:rPr lang="ru-RU" sz="1400" dirty="0" err="1"/>
            <a:t>госуд</a:t>
          </a:r>
          <a:r>
            <a:rPr lang="ru-RU" sz="1400" dirty="0"/>
            <a:t>. (</a:t>
          </a:r>
          <a:r>
            <a:rPr lang="ru-RU" sz="1400" dirty="0" err="1"/>
            <a:t>муниц.х</a:t>
          </a:r>
          <a:r>
            <a:rPr lang="ru-RU" sz="1400" dirty="0"/>
            <a:t>) контрактов на сумму более 3 млн. рублей. Учитывая вышеизложенное, по мнению Департамента, </a:t>
          </a:r>
          <a:r>
            <a:rPr lang="ru-RU" sz="1400" b="1" u="sng" dirty="0"/>
            <a:t>расчеты по </a:t>
          </a:r>
          <a:r>
            <a:rPr lang="ru-RU" sz="1400" b="1" u="sng" dirty="0" err="1"/>
            <a:t>госуд</a:t>
          </a:r>
          <a:r>
            <a:rPr lang="ru-RU" sz="1400" b="1" u="sng" dirty="0"/>
            <a:t>. контрактам, заключаемым в 2023 году на сумму более 3 млн. рублей с ед. поставщиками</a:t>
          </a:r>
          <a:r>
            <a:rPr lang="ru-RU" sz="1400" dirty="0"/>
            <a:t> (подрядчиками, исполнителями) на основании Решения в целях обеспечения нужд субъекта РФ, </a:t>
          </a:r>
          <a:r>
            <a:rPr lang="ru-RU" sz="1400" b="1" u="sng" dirty="0"/>
            <a:t>подлежат казначейскому сопровождению.</a:t>
          </a:r>
        </a:p>
      </dgm:t>
    </dgm:pt>
    <dgm:pt modelId="{C42F8739-D99C-4E32-BD17-892C358617FA}" type="parTrans" cxnId="{D31FC5A4-2276-47F4-9B42-B59647B0730C}">
      <dgm:prSet/>
      <dgm:spPr/>
      <dgm:t>
        <a:bodyPr/>
        <a:lstStyle/>
        <a:p>
          <a:endParaRPr lang="ru-RU"/>
        </a:p>
      </dgm:t>
    </dgm:pt>
    <dgm:pt modelId="{ED5A6ECE-D2E3-4D63-B778-DDCCFB798E11}" type="sibTrans" cxnId="{D31FC5A4-2276-47F4-9B42-B59647B0730C}">
      <dgm:prSet/>
      <dgm:spPr/>
      <dgm:t>
        <a:bodyPr/>
        <a:lstStyle/>
        <a:p>
          <a:endParaRPr lang="ru-RU"/>
        </a:p>
      </dgm:t>
    </dgm:pt>
    <dgm:pt modelId="{BEFF43E3-5004-4191-94DB-479CBA3E39D2}">
      <dgm:prSet/>
      <dgm:spPr/>
      <dgm:t>
        <a:bodyPr/>
        <a:lstStyle/>
        <a:p>
          <a:endParaRPr lang="ru-RU"/>
        </a:p>
      </dgm:t>
    </dgm:pt>
    <dgm:pt modelId="{C3EF7F7C-88EB-4043-A692-9655EC978FD6}" type="parTrans" cxnId="{245CEF6B-6A45-4B5C-96B2-2987D2FFB54E}">
      <dgm:prSet/>
      <dgm:spPr/>
      <dgm:t>
        <a:bodyPr/>
        <a:lstStyle/>
        <a:p>
          <a:endParaRPr lang="ru-RU"/>
        </a:p>
      </dgm:t>
    </dgm:pt>
    <dgm:pt modelId="{80B3BC75-A9B1-40CA-8A8F-672254B218B1}" type="sibTrans" cxnId="{245CEF6B-6A45-4B5C-96B2-2987D2FFB54E}">
      <dgm:prSet/>
      <dgm:spPr/>
      <dgm:t>
        <a:bodyPr/>
        <a:lstStyle/>
        <a:p>
          <a:endParaRPr lang="ru-RU"/>
        </a:p>
      </dgm:t>
    </dgm:pt>
    <dgm:pt modelId="{5C611D07-2994-4DE7-ABF6-7112BB35CEA0}">
      <dgm:prSet custT="1"/>
      <dgm:spPr/>
      <dgm:t>
        <a:bodyPr/>
        <a:lstStyle/>
        <a:p>
          <a:pPr algn="l"/>
          <a:endParaRPr lang="ru-RU" sz="2000" dirty="0"/>
        </a:p>
      </dgm:t>
    </dgm:pt>
    <dgm:pt modelId="{51339449-3B30-4DB4-8680-2F64796DE61B}" type="parTrans" cxnId="{4B813BDE-EC75-4E6F-BDE2-3D14E2D6ED62}">
      <dgm:prSet/>
      <dgm:spPr/>
      <dgm:t>
        <a:bodyPr/>
        <a:lstStyle/>
        <a:p>
          <a:endParaRPr lang="ru-RU"/>
        </a:p>
      </dgm:t>
    </dgm:pt>
    <dgm:pt modelId="{2503636C-D4EA-4DC2-9A2F-F2DD7F23CD6A}" type="sibTrans" cxnId="{4B813BDE-EC75-4E6F-BDE2-3D14E2D6ED62}">
      <dgm:prSet/>
      <dgm:spPr/>
      <dgm:t>
        <a:bodyPr/>
        <a:lstStyle/>
        <a:p>
          <a:endParaRPr lang="ru-RU"/>
        </a:p>
      </dgm:t>
    </dgm:pt>
    <dgm:pt modelId="{05DE30FE-6D8C-4BF0-B9EF-7264C9D85E8B}">
      <dgm:prSet custT="1"/>
      <dgm:spPr/>
      <dgm:t>
        <a:bodyPr/>
        <a:lstStyle/>
        <a:p>
          <a:pPr algn="l"/>
          <a:endParaRPr lang="ru-RU" sz="1400" dirty="0"/>
        </a:p>
      </dgm:t>
    </dgm:pt>
    <dgm:pt modelId="{E91192C1-B282-4A9B-A57A-FD3B94F149B9}" type="parTrans" cxnId="{19445858-B538-4EA0-8553-8BD2A626CC62}">
      <dgm:prSet/>
      <dgm:spPr/>
      <dgm:t>
        <a:bodyPr/>
        <a:lstStyle/>
        <a:p>
          <a:endParaRPr lang="ru-RU"/>
        </a:p>
      </dgm:t>
    </dgm:pt>
    <dgm:pt modelId="{611D44A9-E13F-4CC8-9141-2FF18FE81A14}" type="sibTrans" cxnId="{19445858-B538-4EA0-8553-8BD2A626CC62}">
      <dgm:prSet/>
      <dgm:spPr/>
      <dgm:t>
        <a:bodyPr/>
        <a:lstStyle/>
        <a:p>
          <a:endParaRPr lang="ru-RU"/>
        </a:p>
      </dgm:t>
    </dgm:pt>
    <dgm:pt modelId="{8D039385-076D-4B48-921B-C09104318558}" type="pres">
      <dgm:prSet presAssocID="{80AB7A1E-2F4B-4DED-BE52-17B116DFA437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64AB1822-81CF-487D-A4AE-79D47EF664AD}" type="pres">
      <dgm:prSet presAssocID="{80AB7A1E-2F4B-4DED-BE52-17B116DFA437}" presName="Background" presStyleLbl="node1" presStyleIdx="0" presStyleCnt="1" custScaleX="172535" custScaleY="141954" custLinFactNeighborX="3151"/>
      <dgm:spPr>
        <a:noFill/>
        <a:ln>
          <a:solidFill>
            <a:srgbClr val="C00000"/>
          </a:solidFill>
        </a:ln>
      </dgm:spPr>
    </dgm:pt>
    <dgm:pt modelId="{C6C3D940-123B-429A-B579-B8EE82C3C466}" type="pres">
      <dgm:prSet presAssocID="{80AB7A1E-2F4B-4DED-BE52-17B116DFA437}" presName="Divider" presStyleLbl="callout" presStyleIdx="0" presStyleCnt="1"/>
      <dgm:spPr/>
    </dgm:pt>
    <dgm:pt modelId="{FFBCDC1E-FF8D-4609-95D5-8BCC7E930196}" type="pres">
      <dgm:prSet presAssocID="{80AB7A1E-2F4B-4DED-BE52-17B116DFA437}" presName="ChildText1" presStyleLbl="revTx" presStyleIdx="0" presStyleCnt="0" custScaleX="165522" custScaleY="168397" custLinFactNeighborX="-48356">
        <dgm:presLayoutVars>
          <dgm:chMax val="0"/>
          <dgm:chPref val="0"/>
          <dgm:bulletEnabled val="1"/>
        </dgm:presLayoutVars>
      </dgm:prSet>
      <dgm:spPr/>
    </dgm:pt>
    <dgm:pt modelId="{ED868840-10B9-4185-A59B-5C8C455C63F8}" type="pres">
      <dgm:prSet presAssocID="{80AB7A1E-2F4B-4DED-BE52-17B116DFA437}" presName="ChildText2" presStyleLbl="revTx" presStyleIdx="0" presStyleCnt="0" custScaleX="214253" custScaleY="165223" custLinFactNeighborX="35168" custLinFactNeighborY="634">
        <dgm:presLayoutVars>
          <dgm:chMax val="0"/>
          <dgm:chPref val="0"/>
          <dgm:bulletEnabled val="1"/>
        </dgm:presLayoutVars>
      </dgm:prSet>
      <dgm:spPr/>
    </dgm:pt>
    <dgm:pt modelId="{47B3F066-CD23-4751-B9F7-B7EDF80BE4F1}" type="pres">
      <dgm:prSet presAssocID="{80AB7A1E-2F4B-4DED-BE52-17B116DFA437}" presName="ParentText1" presStyleLbl="revTx" presStyleIdx="0" presStyleCnt="0">
        <dgm:presLayoutVars>
          <dgm:chMax val="1"/>
          <dgm:chPref val="1"/>
        </dgm:presLayoutVars>
      </dgm:prSet>
      <dgm:spPr/>
    </dgm:pt>
    <dgm:pt modelId="{EF1BCE3F-629B-4C9C-9559-1263656C9F29}" type="pres">
      <dgm:prSet presAssocID="{80AB7A1E-2F4B-4DED-BE52-17B116DFA437}" presName="ParentShape1" presStyleLbl="alignImgPlace1" presStyleIdx="0" presStyleCnt="2" custScaleY="138889" custLinFactX="-83778" custLinFactNeighborX="-100000" custLinFactNeighborY="16301">
        <dgm:presLayoutVars/>
      </dgm:prSet>
      <dgm:spPr/>
    </dgm:pt>
    <dgm:pt modelId="{B3D43618-AA3E-4B59-AF8A-AC8D4ACF3271}" type="pres">
      <dgm:prSet presAssocID="{80AB7A1E-2F4B-4DED-BE52-17B116DFA437}" presName="ParentText2" presStyleLbl="revTx" presStyleIdx="0" presStyleCnt="0">
        <dgm:presLayoutVars>
          <dgm:chMax val="1"/>
          <dgm:chPref val="1"/>
        </dgm:presLayoutVars>
      </dgm:prSet>
      <dgm:spPr/>
    </dgm:pt>
    <dgm:pt modelId="{318D5AF8-F04C-43EA-B37C-1D0BBDB7BEC0}" type="pres">
      <dgm:prSet presAssocID="{80AB7A1E-2F4B-4DED-BE52-17B116DFA437}" presName="ParentShape2" presStyleLbl="alignImgPlace1" presStyleIdx="1" presStyleCnt="2" custScaleX="85480" custScaleY="138168" custLinFactX="100000" custLinFactNeighborX="103083" custLinFactNeighborY="-18299">
        <dgm:presLayoutVars/>
      </dgm:prSet>
      <dgm:spPr/>
    </dgm:pt>
  </dgm:ptLst>
  <dgm:cxnLst>
    <dgm:cxn modelId="{5C6ED011-2927-4670-97B3-812464748ECE}" type="presOf" srcId="{924FF7CD-B704-49B5-B3DE-14567D35F19E}" destId="{47B3F066-CD23-4751-B9F7-B7EDF80BE4F1}" srcOrd="0" destOrd="0" presId="urn:microsoft.com/office/officeart/2009/3/layout/OpposingIdeas"/>
    <dgm:cxn modelId="{B4F9ED19-BBED-431E-9D0E-10A551C572E3}" type="presOf" srcId="{B9947FEA-A2C2-4374-B941-4F9863CCF2A6}" destId="{B3D43618-AA3E-4B59-AF8A-AC8D4ACF3271}" srcOrd="0" destOrd="0" presId="urn:microsoft.com/office/officeart/2009/3/layout/OpposingIdeas"/>
    <dgm:cxn modelId="{065BD838-4592-4497-B321-D3799EFBBFE7}" type="presOf" srcId="{05DE30FE-6D8C-4BF0-B9EF-7264C9D85E8B}" destId="{ED868840-10B9-4185-A59B-5C8C455C63F8}" srcOrd="0" destOrd="1" presId="urn:microsoft.com/office/officeart/2009/3/layout/OpposingIdeas"/>
    <dgm:cxn modelId="{6F61EF5E-D1E8-480A-ABFD-5A48A113DAEE}" type="presOf" srcId="{7875AB9B-F407-41C3-82D1-8A3146D6051B}" destId="{ED868840-10B9-4185-A59B-5C8C455C63F8}" srcOrd="0" destOrd="0" presId="urn:microsoft.com/office/officeart/2009/3/layout/OpposingIdeas"/>
    <dgm:cxn modelId="{245CEF6B-6A45-4B5C-96B2-2987D2FFB54E}" srcId="{80AB7A1E-2F4B-4DED-BE52-17B116DFA437}" destId="{BEFF43E3-5004-4191-94DB-479CBA3E39D2}" srcOrd="2" destOrd="0" parTransId="{C3EF7F7C-88EB-4043-A692-9655EC978FD6}" sibTransId="{80B3BC75-A9B1-40CA-8A8F-672254B218B1}"/>
    <dgm:cxn modelId="{61E53A78-753F-4B44-AD13-2B40DA405C86}" type="presOf" srcId="{80AB7A1E-2F4B-4DED-BE52-17B116DFA437}" destId="{8D039385-076D-4B48-921B-C09104318558}" srcOrd="0" destOrd="0" presId="urn:microsoft.com/office/officeart/2009/3/layout/OpposingIdeas"/>
    <dgm:cxn modelId="{19445858-B538-4EA0-8553-8BD2A626CC62}" srcId="{B9947FEA-A2C2-4374-B941-4F9863CCF2A6}" destId="{05DE30FE-6D8C-4BF0-B9EF-7264C9D85E8B}" srcOrd="1" destOrd="0" parTransId="{E91192C1-B282-4A9B-A57A-FD3B94F149B9}" sibTransId="{611D44A9-E13F-4CC8-9141-2FF18FE81A14}"/>
    <dgm:cxn modelId="{2885237D-53E1-4A33-9DEE-EB6208A4D269}" srcId="{924FF7CD-B704-49B5-B3DE-14567D35F19E}" destId="{E38D144B-0702-4ABE-9D72-C00D3EBDB2C0}" srcOrd="0" destOrd="0" parTransId="{09E503B6-DCB5-4158-971E-2EE62A6E4AD8}" sibTransId="{E1072B2B-6C9C-4385-9A51-7839505CD905}"/>
    <dgm:cxn modelId="{D31FC5A4-2276-47F4-9B42-B59647B0730C}" srcId="{B9947FEA-A2C2-4374-B941-4F9863CCF2A6}" destId="{7875AB9B-F407-41C3-82D1-8A3146D6051B}" srcOrd="0" destOrd="0" parTransId="{C42F8739-D99C-4E32-BD17-892C358617FA}" sibTransId="{ED5A6ECE-D2E3-4D63-B778-DDCCFB798E11}"/>
    <dgm:cxn modelId="{151669A6-8FC9-4870-B1A3-4EA9061AFF4B}" type="presOf" srcId="{E38D144B-0702-4ABE-9D72-C00D3EBDB2C0}" destId="{FFBCDC1E-FF8D-4609-95D5-8BCC7E930196}" srcOrd="0" destOrd="0" presId="urn:microsoft.com/office/officeart/2009/3/layout/OpposingIdeas"/>
    <dgm:cxn modelId="{744CA7BA-8B23-46A9-816B-3E12AE18B8B7}" srcId="{80AB7A1E-2F4B-4DED-BE52-17B116DFA437}" destId="{924FF7CD-B704-49B5-B3DE-14567D35F19E}" srcOrd="0" destOrd="0" parTransId="{F6065E47-2609-4EF8-BBF6-25F345F54290}" sibTransId="{69B6C9D5-4544-45F4-BDFB-907E43773178}"/>
    <dgm:cxn modelId="{5E509ADC-30C5-4445-A8C4-51E8C5336456}" type="presOf" srcId="{B9947FEA-A2C2-4374-B941-4F9863CCF2A6}" destId="{318D5AF8-F04C-43EA-B37C-1D0BBDB7BEC0}" srcOrd="1" destOrd="0" presId="urn:microsoft.com/office/officeart/2009/3/layout/OpposingIdeas"/>
    <dgm:cxn modelId="{4B813BDE-EC75-4E6F-BDE2-3D14E2D6ED62}" srcId="{924FF7CD-B704-49B5-B3DE-14567D35F19E}" destId="{5C611D07-2994-4DE7-ABF6-7112BB35CEA0}" srcOrd="1" destOrd="0" parTransId="{51339449-3B30-4DB4-8680-2F64796DE61B}" sibTransId="{2503636C-D4EA-4DC2-9A2F-F2DD7F23CD6A}"/>
    <dgm:cxn modelId="{057E37F6-2A21-4291-A8D4-BB695545ED5F}" srcId="{80AB7A1E-2F4B-4DED-BE52-17B116DFA437}" destId="{B9947FEA-A2C2-4374-B941-4F9863CCF2A6}" srcOrd="1" destOrd="0" parTransId="{26A2F101-A038-408B-A192-EF61ED075B2E}" sibTransId="{3944BD9F-5CC8-4F8F-85F8-57EFDBFFB88D}"/>
    <dgm:cxn modelId="{088AC8F7-EE25-4944-8690-3988259D1A97}" type="presOf" srcId="{5C611D07-2994-4DE7-ABF6-7112BB35CEA0}" destId="{FFBCDC1E-FF8D-4609-95D5-8BCC7E930196}" srcOrd="0" destOrd="1" presId="urn:microsoft.com/office/officeart/2009/3/layout/OpposingIdeas"/>
    <dgm:cxn modelId="{D32D11FF-0CBA-48E2-910D-E82CE76EDCB6}" type="presOf" srcId="{924FF7CD-B704-49B5-B3DE-14567D35F19E}" destId="{EF1BCE3F-629B-4C9C-9559-1263656C9F29}" srcOrd="1" destOrd="0" presId="urn:microsoft.com/office/officeart/2009/3/layout/OpposingIdeas"/>
    <dgm:cxn modelId="{53A2E62F-A422-4810-90B1-53C607B1639F}" type="presParOf" srcId="{8D039385-076D-4B48-921B-C09104318558}" destId="{64AB1822-81CF-487D-A4AE-79D47EF664AD}" srcOrd="0" destOrd="0" presId="urn:microsoft.com/office/officeart/2009/3/layout/OpposingIdeas"/>
    <dgm:cxn modelId="{1F8E705D-8E16-4451-BE58-8436B40F3D24}" type="presParOf" srcId="{8D039385-076D-4B48-921B-C09104318558}" destId="{C6C3D940-123B-429A-B579-B8EE82C3C466}" srcOrd="1" destOrd="0" presId="urn:microsoft.com/office/officeart/2009/3/layout/OpposingIdeas"/>
    <dgm:cxn modelId="{15CCF4C1-A80B-49BA-AE76-5C3A02C6B3FA}" type="presParOf" srcId="{8D039385-076D-4B48-921B-C09104318558}" destId="{FFBCDC1E-FF8D-4609-95D5-8BCC7E930196}" srcOrd="2" destOrd="0" presId="urn:microsoft.com/office/officeart/2009/3/layout/OpposingIdeas"/>
    <dgm:cxn modelId="{EFF5BEE8-154A-498C-ADB9-25A65ADE9ABC}" type="presParOf" srcId="{8D039385-076D-4B48-921B-C09104318558}" destId="{ED868840-10B9-4185-A59B-5C8C455C63F8}" srcOrd="3" destOrd="0" presId="urn:microsoft.com/office/officeart/2009/3/layout/OpposingIdeas"/>
    <dgm:cxn modelId="{BDEE49F0-9D44-40BF-9C8D-E93DD38EF4A5}" type="presParOf" srcId="{8D039385-076D-4B48-921B-C09104318558}" destId="{47B3F066-CD23-4751-B9F7-B7EDF80BE4F1}" srcOrd="4" destOrd="0" presId="urn:microsoft.com/office/officeart/2009/3/layout/OpposingIdeas"/>
    <dgm:cxn modelId="{1BE66497-3819-4F15-819A-9E7BA8E10C61}" type="presParOf" srcId="{8D039385-076D-4B48-921B-C09104318558}" destId="{EF1BCE3F-629B-4C9C-9559-1263656C9F29}" srcOrd="5" destOrd="0" presId="urn:microsoft.com/office/officeart/2009/3/layout/OpposingIdeas"/>
    <dgm:cxn modelId="{7BBB816E-1083-45C1-8A0D-7014C0672C67}" type="presParOf" srcId="{8D039385-076D-4B48-921B-C09104318558}" destId="{B3D43618-AA3E-4B59-AF8A-AC8D4ACF3271}" srcOrd="6" destOrd="0" presId="urn:microsoft.com/office/officeart/2009/3/layout/OpposingIdeas"/>
    <dgm:cxn modelId="{77E1DB51-BBFD-4A88-B967-D0CFA409175D}" type="presParOf" srcId="{8D039385-076D-4B48-921B-C09104318558}" destId="{318D5AF8-F04C-43EA-B37C-1D0BBDB7BEC0}" srcOrd="7" destOrd="0" presId="urn:microsoft.com/office/officeart/2009/3/layout/OpposingIdeas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264CD-13F2-46B8-91DB-7B3736B9F4CB}">
      <dsp:nvSpPr>
        <dsp:cNvPr id="0" name=""/>
        <dsp:cNvSpPr/>
      </dsp:nvSpPr>
      <dsp:spPr>
        <a:xfrm>
          <a:off x="2942739" y="2126788"/>
          <a:ext cx="2553839" cy="1458162"/>
        </a:xfrm>
        <a:prstGeom prst="roundRect">
          <a:avLst/>
        </a:prstGeom>
        <a:solidFill>
          <a:schemeClr val="bg2">
            <a:alpha val="72000"/>
          </a:schemeClr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>
              <a:solidFill>
                <a:schemeClr val="tx1"/>
              </a:solidFill>
            </a:rPr>
            <a:t>Вопросы по поводу КС</a:t>
          </a:r>
        </a:p>
      </dsp:txBody>
      <dsp:txXfrm>
        <a:off x="3013921" y="2197970"/>
        <a:ext cx="2411475" cy="1315798"/>
      </dsp:txXfrm>
    </dsp:sp>
    <dsp:sp modelId="{08803EEA-D840-4D3B-ACB8-9D27DB48E598}">
      <dsp:nvSpPr>
        <dsp:cNvPr id="0" name=""/>
        <dsp:cNvSpPr/>
      </dsp:nvSpPr>
      <dsp:spPr>
        <a:xfrm rot="13243752">
          <a:off x="1289349" y="1353388"/>
          <a:ext cx="23706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0629" y="0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63302-FF60-4204-930D-B29B08DD2521}">
      <dsp:nvSpPr>
        <dsp:cNvPr id="0" name=""/>
        <dsp:cNvSpPr/>
      </dsp:nvSpPr>
      <dsp:spPr>
        <a:xfrm>
          <a:off x="295874" y="104078"/>
          <a:ext cx="2008383" cy="475910"/>
        </a:xfrm>
        <a:prstGeom prst="round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Нужно ли КС?</a:t>
          </a:r>
        </a:p>
      </dsp:txBody>
      <dsp:txXfrm>
        <a:off x="319106" y="127310"/>
        <a:ext cx="1961919" cy="429446"/>
      </dsp:txXfrm>
    </dsp:sp>
    <dsp:sp modelId="{35631945-D31C-49C0-9AFB-937E572CF255}">
      <dsp:nvSpPr>
        <dsp:cNvPr id="0" name=""/>
        <dsp:cNvSpPr/>
      </dsp:nvSpPr>
      <dsp:spPr>
        <a:xfrm rot="1529820">
          <a:off x="5465611" y="3601719"/>
          <a:ext cx="6359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5930" y="0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E9E562-66B8-4DB8-9283-C33F6A8E1D70}">
      <dsp:nvSpPr>
        <dsp:cNvPr id="0" name=""/>
        <dsp:cNvSpPr/>
      </dsp:nvSpPr>
      <dsp:spPr>
        <a:xfrm>
          <a:off x="5647825" y="3738591"/>
          <a:ext cx="2971508" cy="1013917"/>
        </a:xfrm>
        <a:prstGeom prst="round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А расширенное КС нужно?</a:t>
          </a:r>
        </a:p>
      </dsp:txBody>
      <dsp:txXfrm>
        <a:off x="5697320" y="3788086"/>
        <a:ext cx="2872518" cy="914927"/>
      </dsp:txXfrm>
    </dsp:sp>
    <dsp:sp modelId="{97CB712B-40E8-4EF3-B244-D538FA4A0875}">
      <dsp:nvSpPr>
        <dsp:cNvPr id="0" name=""/>
        <dsp:cNvSpPr/>
      </dsp:nvSpPr>
      <dsp:spPr>
        <a:xfrm rot="11509250">
          <a:off x="2418593" y="2534361"/>
          <a:ext cx="5297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9763" y="0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36CC2C-023A-42EF-B809-D0A11AD3ACFD}">
      <dsp:nvSpPr>
        <dsp:cNvPr id="0" name=""/>
        <dsp:cNvSpPr/>
      </dsp:nvSpPr>
      <dsp:spPr>
        <a:xfrm>
          <a:off x="0" y="1722360"/>
          <a:ext cx="2424210" cy="1008114"/>
        </a:xfrm>
        <a:prstGeom prst="round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</a:rPr>
            <a:t>Если да, то при каких условиях?</a:t>
          </a:r>
        </a:p>
      </dsp:txBody>
      <dsp:txXfrm>
        <a:off x="49212" y="1771572"/>
        <a:ext cx="2325786" cy="9096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2C274-CCF8-4CBF-827E-5B9DA6A98ABC}">
      <dsp:nvSpPr>
        <dsp:cNvPr id="0" name=""/>
        <dsp:cNvSpPr/>
      </dsp:nvSpPr>
      <dsp:spPr>
        <a:xfrm>
          <a:off x="0" y="0"/>
          <a:ext cx="8784976" cy="38884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Источник финансирования</a:t>
          </a:r>
        </a:p>
      </dsp:txBody>
      <dsp:txXfrm>
        <a:off x="0" y="0"/>
        <a:ext cx="8784976" cy="1166529"/>
      </dsp:txXfrm>
    </dsp:sp>
    <dsp:sp modelId="{44E88050-A55F-47FF-B9B5-493E8EB49764}">
      <dsp:nvSpPr>
        <dsp:cNvPr id="0" name=""/>
        <dsp:cNvSpPr/>
      </dsp:nvSpPr>
      <dsp:spPr>
        <a:xfrm>
          <a:off x="259227" y="1080120"/>
          <a:ext cx="6077446" cy="1172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межбюджетные трансферты, имеющие целевое назначение, предоставляемые из федерального бюджета бюджету субъекта РФ на софинансирование капитальных вложений в объекты капитального строительства</a:t>
          </a:r>
        </a:p>
      </dsp:txBody>
      <dsp:txXfrm>
        <a:off x="293566" y="1114459"/>
        <a:ext cx="6008768" cy="1103737"/>
      </dsp:txXfrm>
    </dsp:sp>
    <dsp:sp modelId="{ADECF037-73BD-4143-8089-E6BBE91FC4C8}">
      <dsp:nvSpPr>
        <dsp:cNvPr id="0" name=""/>
        <dsp:cNvSpPr/>
      </dsp:nvSpPr>
      <dsp:spPr>
        <a:xfrm>
          <a:off x="259227" y="2448272"/>
          <a:ext cx="6077446" cy="1172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бюджетные кредиты, предоставляемые из федерального бюджета бюджету субъекта Российской Федерации, на финансовое обеспечение реализации инфраструктурных проектов + Правилами предусмотрено КС средств</a:t>
          </a:r>
        </a:p>
      </dsp:txBody>
      <dsp:txXfrm>
        <a:off x="293566" y="2482611"/>
        <a:ext cx="6008768" cy="11037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430C4-A084-4ECD-BA0C-D7301448C23E}">
      <dsp:nvSpPr>
        <dsp:cNvPr id="0" name=""/>
        <dsp:cNvSpPr/>
      </dsp:nvSpPr>
      <dsp:spPr>
        <a:xfrm>
          <a:off x="0" y="353871"/>
          <a:ext cx="655272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26925-A8CD-491B-8F1A-0A4731CF714D}">
      <dsp:nvSpPr>
        <dsp:cNvPr id="0" name=""/>
        <dsp:cNvSpPr/>
      </dsp:nvSpPr>
      <dsp:spPr>
        <a:xfrm>
          <a:off x="311958" y="74075"/>
          <a:ext cx="6239163" cy="47167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Расчеты по госконтрактам (при межбюджетных трансфертах при цене 100 млн. р. и более)</a:t>
          </a:r>
        </a:p>
      </dsp:txBody>
      <dsp:txXfrm>
        <a:off x="334983" y="97100"/>
        <a:ext cx="6193113" cy="425625"/>
      </dsp:txXfrm>
    </dsp:sp>
    <dsp:sp modelId="{C721DAD9-4305-42E2-B175-CADD1AA20581}">
      <dsp:nvSpPr>
        <dsp:cNvPr id="0" name=""/>
        <dsp:cNvSpPr/>
      </dsp:nvSpPr>
      <dsp:spPr>
        <a:xfrm>
          <a:off x="0" y="1112851"/>
          <a:ext cx="655272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F9226-28BE-4B28-A2E9-CE1428C7D7A3}">
      <dsp:nvSpPr>
        <dsp:cNvPr id="0" name=""/>
        <dsp:cNvSpPr/>
      </dsp:nvSpPr>
      <dsp:spPr>
        <a:xfrm>
          <a:off x="306839" y="751671"/>
          <a:ext cx="6240390" cy="56486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Расчеты по контрактам (договорам) БУ и АУ (при межбюджетных трансфертах при цене 100 млн. р. и более) </a:t>
          </a:r>
        </a:p>
      </dsp:txBody>
      <dsp:txXfrm>
        <a:off x="334413" y="779245"/>
        <a:ext cx="6185242" cy="509716"/>
      </dsp:txXfrm>
    </dsp:sp>
    <dsp:sp modelId="{3D6F2677-23A0-4D57-8610-990F50B94F50}">
      <dsp:nvSpPr>
        <dsp:cNvPr id="0" name=""/>
        <dsp:cNvSpPr/>
      </dsp:nvSpPr>
      <dsp:spPr>
        <a:xfrm>
          <a:off x="0" y="1896352"/>
          <a:ext cx="655272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1AEC5-B60C-48BE-9236-0E87045B2B34}">
      <dsp:nvSpPr>
        <dsp:cNvPr id="0" name=""/>
        <dsp:cNvSpPr/>
      </dsp:nvSpPr>
      <dsp:spPr>
        <a:xfrm>
          <a:off x="327636" y="1522455"/>
          <a:ext cx="6225078" cy="565777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юрлицам и бюджетные инвестиции в соответствии со ст. 80 БК РФ</a:t>
          </a:r>
        </a:p>
      </dsp:txBody>
      <dsp:txXfrm>
        <a:off x="355255" y="1550074"/>
        <a:ext cx="6169840" cy="510539"/>
      </dsp:txXfrm>
    </dsp:sp>
    <dsp:sp modelId="{26FEA299-FE39-47E1-A757-C07E5658F8A0}">
      <dsp:nvSpPr>
        <dsp:cNvPr id="0" name=""/>
        <dsp:cNvSpPr/>
      </dsp:nvSpPr>
      <dsp:spPr>
        <a:xfrm>
          <a:off x="0" y="2916684"/>
          <a:ext cx="655272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870F3-B56E-469F-981C-0EA38BC25878}">
      <dsp:nvSpPr>
        <dsp:cNvPr id="0" name=""/>
        <dsp:cNvSpPr/>
      </dsp:nvSpPr>
      <dsp:spPr>
        <a:xfrm>
          <a:off x="327316" y="2294152"/>
          <a:ext cx="6218999" cy="814411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финансовое обеспечение затрат в соответствии с концессионными соглашениями и соглашениями о ГЧП (МЧП)</a:t>
          </a:r>
        </a:p>
      </dsp:txBody>
      <dsp:txXfrm>
        <a:off x="367072" y="2333908"/>
        <a:ext cx="6139487" cy="734899"/>
      </dsp:txXfrm>
    </dsp:sp>
    <dsp:sp modelId="{496669F8-6292-4C29-A09A-F4467426527E}">
      <dsp:nvSpPr>
        <dsp:cNvPr id="0" name=""/>
        <dsp:cNvSpPr/>
      </dsp:nvSpPr>
      <dsp:spPr>
        <a:xfrm>
          <a:off x="0" y="3630771"/>
          <a:ext cx="655272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3BDA5-55F5-4754-94E8-252D7AD50993}">
      <dsp:nvSpPr>
        <dsp:cNvPr id="0" name=""/>
        <dsp:cNvSpPr/>
      </dsp:nvSpPr>
      <dsp:spPr>
        <a:xfrm>
          <a:off x="328633" y="3289946"/>
          <a:ext cx="6224094" cy="508167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Бюджетные инвестиции в соответствии с концессионными соглашениями</a:t>
          </a:r>
        </a:p>
      </dsp:txBody>
      <dsp:txXfrm>
        <a:off x="353440" y="3314753"/>
        <a:ext cx="6174480" cy="4585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D9D5A-4304-4EC9-B0B4-1070994DE92C}">
      <dsp:nvSpPr>
        <dsp:cNvPr id="0" name=""/>
        <dsp:cNvSpPr/>
      </dsp:nvSpPr>
      <dsp:spPr>
        <a:xfrm>
          <a:off x="2359711" y="690789"/>
          <a:ext cx="4744870" cy="89914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272B1-6343-4467-89C0-C6532BCE5AEF}">
      <dsp:nvSpPr>
        <dsp:cNvPr id="0" name=""/>
        <dsp:cNvSpPr/>
      </dsp:nvSpPr>
      <dsp:spPr>
        <a:xfrm>
          <a:off x="4391657" y="3114985"/>
          <a:ext cx="615609" cy="393990"/>
        </a:xfrm>
        <a:prstGeom prst="downArrow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579B3-ADE6-4E9D-BF35-2621AD7D2386}">
      <dsp:nvSpPr>
        <dsp:cNvPr id="0" name=""/>
        <dsp:cNvSpPr/>
      </dsp:nvSpPr>
      <dsp:spPr>
        <a:xfrm>
          <a:off x="64885" y="3201170"/>
          <a:ext cx="9008122" cy="738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Контракт на  закупку ТРУ БУ или АУ, либо в рамках расходования средств субсидий по ст. 80 БК РФ, бюджетных инвестиций в соотв. с </a:t>
          </a:r>
          <a:r>
            <a:rPr lang="ru-RU" sz="1600" b="0" i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пп</a:t>
          </a:r>
          <a:r>
            <a:rPr lang="ru-RU" sz="1600" b="0" i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8 и 8.1 ст. 78 и </a:t>
          </a:r>
          <a:r>
            <a:rPr lang="ru-RU" sz="1600" b="0" i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пп</a:t>
          </a:r>
          <a:r>
            <a:rPr lang="ru-RU" sz="1600" b="0" i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3 и 3.1 п. 1 ст. 78.3,  </a:t>
          </a:r>
          <a:r>
            <a:rPr lang="ru-RU" sz="1600" b="0" i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абз</a:t>
          </a:r>
          <a:r>
            <a:rPr lang="ru-RU" sz="1600" b="0" i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2 п. 1 ст. 80 БК РФ</a:t>
          </a:r>
        </a:p>
      </dsp:txBody>
      <dsp:txXfrm>
        <a:off x="64885" y="3201170"/>
        <a:ext cx="9008122" cy="738731"/>
      </dsp:txXfrm>
    </dsp:sp>
    <dsp:sp modelId="{24F40707-1E2A-4434-B6AF-F5B94DE03DDA}">
      <dsp:nvSpPr>
        <dsp:cNvPr id="0" name=""/>
        <dsp:cNvSpPr/>
      </dsp:nvSpPr>
      <dsp:spPr>
        <a:xfrm>
          <a:off x="4579874" y="526772"/>
          <a:ext cx="2260884" cy="9853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Цена контракта более 100 млн. р 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10973" y="671080"/>
        <a:ext cx="1598686" cy="696781"/>
      </dsp:txXfrm>
    </dsp:sp>
    <dsp:sp modelId="{51514609-79E8-419B-96BF-B8AFF28A8AAF}">
      <dsp:nvSpPr>
        <dsp:cNvPr id="0" name=""/>
        <dsp:cNvSpPr/>
      </dsp:nvSpPr>
      <dsp:spPr>
        <a:xfrm>
          <a:off x="3492392" y="1465704"/>
          <a:ext cx="2520267" cy="12521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Цена контракта более 3 млн. р., но не более 100 млн. р</a:t>
          </a:r>
        </a:p>
      </dsp:txBody>
      <dsp:txXfrm>
        <a:off x="3861477" y="1649072"/>
        <a:ext cx="1782097" cy="885380"/>
      </dsp:txXfrm>
    </dsp:sp>
    <dsp:sp modelId="{E65B31FD-98D2-4781-9604-B76004ABF2C1}">
      <dsp:nvSpPr>
        <dsp:cNvPr id="0" name=""/>
        <dsp:cNvSpPr/>
      </dsp:nvSpPr>
      <dsp:spPr>
        <a:xfrm>
          <a:off x="2186701" y="531165"/>
          <a:ext cx="2269261" cy="1008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Цена контракта не более 3 млн. р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9027" y="678801"/>
        <a:ext cx="1604609" cy="712852"/>
      </dsp:txXfrm>
    </dsp:sp>
    <dsp:sp modelId="{4E84BC4D-4F8B-4FBA-A67F-F0B541009556}">
      <dsp:nvSpPr>
        <dsp:cNvPr id="0" name=""/>
        <dsp:cNvSpPr/>
      </dsp:nvSpPr>
      <dsp:spPr>
        <a:xfrm>
          <a:off x="2016220" y="500064"/>
          <a:ext cx="5376139" cy="256884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392F3-8309-49A6-8F03-827BC7105040}">
      <dsp:nvSpPr>
        <dsp:cNvPr id="0" name=""/>
        <dsp:cNvSpPr/>
      </dsp:nvSpPr>
      <dsp:spPr>
        <a:xfrm>
          <a:off x="666" y="140813"/>
          <a:ext cx="4111020" cy="12144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Ст. 28 Закона Астраханской области от 1512.2022 года N 93/2022-ОЗ «О бюджете Астраханской области на 2023 год и на плановый период 2024 и 2025 годов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35" y="176382"/>
        <a:ext cx="4039882" cy="1143291"/>
      </dsp:txXfrm>
    </dsp:sp>
    <dsp:sp modelId="{616F0759-42FD-4B8A-9036-5BEF2964F97E}">
      <dsp:nvSpPr>
        <dsp:cNvPr id="0" name=""/>
        <dsp:cNvSpPr/>
      </dsp:nvSpPr>
      <dsp:spPr>
        <a:xfrm>
          <a:off x="411768" y="1355243"/>
          <a:ext cx="251357" cy="537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352"/>
              </a:lnTo>
              <a:lnTo>
                <a:pt x="251357" y="5373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DA0C1-613F-4596-942C-55C5F0C934C2}">
      <dsp:nvSpPr>
        <dsp:cNvPr id="0" name=""/>
        <dsp:cNvSpPr/>
      </dsp:nvSpPr>
      <dsp:spPr>
        <a:xfrm>
          <a:off x="663126" y="1416531"/>
          <a:ext cx="3261761" cy="952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расчеты по госконтрактам о поставке ТРУ, заключаемым на сумму 50 млн. р. и более, для обеспечения государственных нужд Астраханской области</a:t>
          </a:r>
        </a:p>
      </dsp:txBody>
      <dsp:txXfrm>
        <a:off x="691013" y="1444418"/>
        <a:ext cx="3205987" cy="896353"/>
      </dsp:txXfrm>
    </dsp:sp>
    <dsp:sp modelId="{047EDD40-DFF3-42D5-AFA7-AD4BCCB3B9D3}">
      <dsp:nvSpPr>
        <dsp:cNvPr id="0" name=""/>
        <dsp:cNvSpPr/>
      </dsp:nvSpPr>
      <dsp:spPr>
        <a:xfrm>
          <a:off x="411768" y="1355243"/>
          <a:ext cx="220676" cy="1726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6826"/>
              </a:lnTo>
              <a:lnTo>
                <a:pt x="220676" y="17268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82BBD-2530-4E41-BC9B-11B15955D52E}">
      <dsp:nvSpPr>
        <dsp:cNvPr id="0" name=""/>
        <dsp:cNvSpPr/>
      </dsp:nvSpPr>
      <dsp:spPr>
        <a:xfrm>
          <a:off x="632444" y="2606005"/>
          <a:ext cx="3334092" cy="952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юрлицам (за 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искл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субсидий БУ и АУ) и бюджетных инвестиций юрлицам, предоставляемых в соотв. со ст. 80 БК РФ</a:t>
          </a:r>
        </a:p>
      </dsp:txBody>
      <dsp:txXfrm>
        <a:off x="660331" y="2633892"/>
        <a:ext cx="3278318" cy="896353"/>
      </dsp:txXfrm>
    </dsp:sp>
    <dsp:sp modelId="{8554BE20-A0A9-4410-A111-BC4EDFC51E65}">
      <dsp:nvSpPr>
        <dsp:cNvPr id="0" name=""/>
        <dsp:cNvSpPr/>
      </dsp:nvSpPr>
      <dsp:spPr>
        <a:xfrm>
          <a:off x="4587751" y="140813"/>
          <a:ext cx="4111020" cy="1241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Ст. 7 Закона Республики Карелия от 21.12.2022 N 2776-ЗРК "О бюджете Республики Карелия на 2023 год и на плановый период 2024 и 2025 годов"</a:t>
          </a:r>
        </a:p>
      </dsp:txBody>
      <dsp:txXfrm>
        <a:off x="4624114" y="177176"/>
        <a:ext cx="4038294" cy="1168810"/>
      </dsp:txXfrm>
    </dsp:sp>
    <dsp:sp modelId="{ABEA9F71-2E0B-46C0-966C-DC61272B46DF}">
      <dsp:nvSpPr>
        <dsp:cNvPr id="0" name=""/>
        <dsp:cNvSpPr/>
      </dsp:nvSpPr>
      <dsp:spPr>
        <a:xfrm>
          <a:off x="4998853" y="1382350"/>
          <a:ext cx="282465" cy="56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7848"/>
              </a:lnTo>
              <a:lnTo>
                <a:pt x="282465" y="5678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A2744-85CF-446B-8239-FCF6802E5EBA}">
      <dsp:nvSpPr>
        <dsp:cNvPr id="0" name=""/>
        <dsp:cNvSpPr/>
      </dsp:nvSpPr>
      <dsp:spPr>
        <a:xfrm>
          <a:off x="5281318" y="1474135"/>
          <a:ext cx="3733376" cy="952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субсидии, предоставляемые из бюджета РК в соотв. со ст.78, п. 2 ст.78.1 БК РФ, в отношении которых НПА Прав-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РК, регулирующими предоставление субсидий, установлено условие об осуществлении КС</a:t>
          </a:r>
        </a:p>
      </dsp:txBody>
      <dsp:txXfrm>
        <a:off x="5309205" y="1502022"/>
        <a:ext cx="3677602" cy="896353"/>
      </dsp:txXfrm>
    </dsp:sp>
    <dsp:sp modelId="{6C4D4A6D-376E-434C-AA5F-95F8F9ECD51E}">
      <dsp:nvSpPr>
        <dsp:cNvPr id="0" name=""/>
        <dsp:cNvSpPr/>
      </dsp:nvSpPr>
      <dsp:spPr>
        <a:xfrm>
          <a:off x="4998853" y="1382350"/>
          <a:ext cx="293221" cy="1733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3734"/>
              </a:lnTo>
              <a:lnTo>
                <a:pt x="293221" y="17337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48C251-6FA3-4DF7-AA1C-9FB95652FB80}">
      <dsp:nvSpPr>
        <dsp:cNvPr id="0" name=""/>
        <dsp:cNvSpPr/>
      </dsp:nvSpPr>
      <dsp:spPr>
        <a:xfrm>
          <a:off x="5292074" y="2631770"/>
          <a:ext cx="3711226" cy="968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авансовые платежи по госконтрактам (контрактам), заключаемым в 2023 году получателями средств бюджета РК, БУ и АУ РУ на сумму 50 млн. р. и более, предметом которых является закупка лекарств. средств</a:t>
          </a:r>
        </a:p>
      </dsp:txBody>
      <dsp:txXfrm>
        <a:off x="5320444" y="2660140"/>
        <a:ext cx="3654486" cy="91188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49B7F3-24F8-4269-974C-A27CFF78353E}">
      <dsp:nvSpPr>
        <dsp:cNvPr id="0" name=""/>
        <dsp:cNvSpPr/>
      </dsp:nvSpPr>
      <dsp:spPr>
        <a:xfrm rot="5400000">
          <a:off x="572459" y="283370"/>
          <a:ext cx="1625388" cy="27046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770D2-4E37-491A-96D3-A74A159739FA}">
      <dsp:nvSpPr>
        <dsp:cNvPr id="0" name=""/>
        <dsp:cNvSpPr/>
      </dsp:nvSpPr>
      <dsp:spPr>
        <a:xfrm>
          <a:off x="311151" y="1110322"/>
          <a:ext cx="2734305" cy="2140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ts val="17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Контракты (договоры), указанные  в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пп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6 - 8 ч.2,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пп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1 - 3 ч. 3 ст. 5 Закона № 466-ФЗ, заключаемые в целях </a:t>
          </a:r>
          <a:r>
            <a:rPr lang="ru-RU" sz="16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выполнения работ, оказания услуг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 рамках исполнения:</a:t>
          </a:r>
        </a:p>
        <a:p>
          <a:pPr marL="0" lvl="0" indent="0" algn="l" defTabSz="711200">
            <a:lnSpc>
              <a:spcPts val="17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гос. (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мун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.) контрактов,                 -контрактов (договоров), которые заключаются БУ и АУ</a:t>
          </a:r>
        </a:p>
      </dsp:txBody>
      <dsp:txXfrm>
        <a:off x="311151" y="1110322"/>
        <a:ext cx="2734305" cy="2140325"/>
      </dsp:txXfrm>
    </dsp:sp>
    <dsp:sp modelId="{7A857613-875A-4094-9093-22438AB44C8F}">
      <dsp:nvSpPr>
        <dsp:cNvPr id="0" name=""/>
        <dsp:cNvSpPr/>
      </dsp:nvSpPr>
      <dsp:spPr>
        <a:xfrm>
          <a:off x="2302542" y="302946"/>
          <a:ext cx="460705" cy="46070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52799-86F2-4C13-8755-77A20CFA7349}">
      <dsp:nvSpPr>
        <dsp:cNvPr id="0" name=""/>
        <dsp:cNvSpPr/>
      </dsp:nvSpPr>
      <dsp:spPr>
        <a:xfrm rot="5400000">
          <a:off x="3631933" y="-13788"/>
          <a:ext cx="1625388" cy="27046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4309A-2251-4263-B994-CCAF48C58CE5}">
      <dsp:nvSpPr>
        <dsp:cNvPr id="0" name=""/>
        <dsp:cNvSpPr/>
      </dsp:nvSpPr>
      <dsp:spPr>
        <a:xfrm>
          <a:off x="3407212" y="897278"/>
          <a:ext cx="2832805" cy="2140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Предметом этих контрактов  являются строительство (реконструкция, в том числе с элементами реставрации, техническое перевооружение), капитальный ремонт объектов капитального строительства, </a:t>
          </a:r>
        </a:p>
      </dsp:txBody>
      <dsp:txXfrm>
        <a:off x="3407212" y="897278"/>
        <a:ext cx="2832805" cy="2140325"/>
      </dsp:txXfrm>
    </dsp:sp>
    <dsp:sp modelId="{D44EF63C-3DAB-4001-A5D9-94EBF6746693}">
      <dsp:nvSpPr>
        <dsp:cNvPr id="0" name=""/>
        <dsp:cNvSpPr/>
      </dsp:nvSpPr>
      <dsp:spPr>
        <a:xfrm>
          <a:off x="5422800" y="770"/>
          <a:ext cx="460705" cy="46070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937F0-574C-4B46-9D04-CB140E065337}">
      <dsp:nvSpPr>
        <dsp:cNvPr id="0" name=""/>
        <dsp:cNvSpPr/>
      </dsp:nvSpPr>
      <dsp:spPr>
        <a:xfrm rot="5400000">
          <a:off x="6705336" y="-533837"/>
          <a:ext cx="1625388" cy="27046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3E0EB-EEDB-4FCB-B276-FCA6F9C23F09}">
      <dsp:nvSpPr>
        <dsp:cNvPr id="0" name=""/>
        <dsp:cNvSpPr/>
      </dsp:nvSpPr>
      <dsp:spPr>
        <a:xfrm>
          <a:off x="6462381" y="228644"/>
          <a:ext cx="2610118" cy="2140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Заказчиками в ТОФК предоставлены  документы, </a:t>
          </a:r>
          <a:r>
            <a:rPr lang="ru-RU" sz="16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подтверждающие выполнение работ, оказание услуг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а также реестр документов, подтверждающих затраты, произведенные подрядчиком (исполнителем) в целях выполнения работ, оказания услуг, по форме, установленной Правительством РФ.</a:t>
          </a:r>
        </a:p>
      </dsp:txBody>
      <dsp:txXfrm>
        <a:off x="6462381" y="228644"/>
        <a:ext cx="2610118" cy="21403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E1F2B-15D8-4068-8830-C471E92AC600}">
      <dsp:nvSpPr>
        <dsp:cNvPr id="0" name=""/>
        <dsp:cNvSpPr/>
      </dsp:nvSpPr>
      <dsp:spPr>
        <a:xfrm rot="5400000">
          <a:off x="-455106" y="1277348"/>
          <a:ext cx="3034040" cy="21238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КС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(ст. 6 БК РФ)</a:t>
          </a:r>
        </a:p>
      </dsp:txBody>
      <dsp:txXfrm rot="-5400000">
        <a:off x="0" y="1884156"/>
        <a:ext cx="2123828" cy="910212"/>
      </dsp:txXfrm>
    </dsp:sp>
    <dsp:sp modelId="{439BF1C8-4278-4E37-9100-4E9981B13389}">
      <dsp:nvSpPr>
        <dsp:cNvPr id="0" name=""/>
        <dsp:cNvSpPr/>
      </dsp:nvSpPr>
      <dsp:spPr>
        <a:xfrm rot="5400000">
          <a:off x="2261004" y="-109548"/>
          <a:ext cx="3570396" cy="38447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проведение Федеральным казначейством (финансовыми органами субъектов РФ или муниципальных образований) операций с денежными средствами участника казначейского сопровождения</a:t>
          </a:r>
        </a:p>
      </dsp:txBody>
      <dsp:txXfrm rot="-5400000">
        <a:off x="2123828" y="201920"/>
        <a:ext cx="3670457" cy="32218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65493-0B3E-4A42-BE67-00DFD7340D9E}">
      <dsp:nvSpPr>
        <dsp:cNvPr id="0" name=""/>
        <dsp:cNvSpPr/>
      </dsp:nvSpPr>
      <dsp:spPr>
        <a:xfrm>
          <a:off x="3490843" y="1265"/>
          <a:ext cx="4427648" cy="10494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Глава 24.4 «Казначейское сопровождение»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kern="1200" dirty="0"/>
        </a:p>
      </dsp:txBody>
      <dsp:txXfrm>
        <a:off x="3490843" y="132450"/>
        <a:ext cx="4034094" cy="787108"/>
      </dsp:txXfrm>
    </dsp:sp>
    <dsp:sp modelId="{A2AAA7CC-18DC-41AB-B956-7428AFAC46F7}">
      <dsp:nvSpPr>
        <dsp:cNvPr id="0" name=""/>
        <dsp:cNvSpPr/>
      </dsp:nvSpPr>
      <dsp:spPr>
        <a:xfrm>
          <a:off x="2388" y="18225"/>
          <a:ext cx="3488455" cy="10494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Бюджетный кодекс Российской Федерации</a:t>
          </a:r>
        </a:p>
      </dsp:txBody>
      <dsp:txXfrm>
        <a:off x="53619" y="69456"/>
        <a:ext cx="3385993" cy="947016"/>
      </dsp:txXfrm>
    </dsp:sp>
    <dsp:sp modelId="{D0DF94FB-EEC8-4F19-A87C-034E4227E6D4}">
      <dsp:nvSpPr>
        <dsp:cNvPr id="0" name=""/>
        <dsp:cNvSpPr/>
      </dsp:nvSpPr>
      <dsp:spPr>
        <a:xfrm>
          <a:off x="3490843" y="1155691"/>
          <a:ext cx="4427648" cy="10494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Статья 5 «Особенности использования средств, предоставляемых отдельным юридическим лицам и индивидуальным предпринимателям, в 2023 году»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50" kern="1200" dirty="0"/>
        </a:p>
      </dsp:txBody>
      <dsp:txXfrm>
        <a:off x="3490843" y="1286876"/>
        <a:ext cx="4034094" cy="787108"/>
      </dsp:txXfrm>
    </dsp:sp>
    <dsp:sp modelId="{BD3E76A1-D143-4E47-A88D-00984D1EDD9B}">
      <dsp:nvSpPr>
        <dsp:cNvPr id="0" name=""/>
        <dsp:cNvSpPr/>
      </dsp:nvSpPr>
      <dsp:spPr>
        <a:xfrm>
          <a:off x="2388" y="1155691"/>
          <a:ext cx="3488455" cy="10494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Федеральный закон от 05.12.2022    № 466-ФЗ"О федеральном бюджете на 2023 год и на плановый период 2024 и 2025 годов"</a:t>
          </a:r>
          <a:endParaRPr lang="ru-RU" sz="1200" kern="1200" dirty="0"/>
        </a:p>
      </dsp:txBody>
      <dsp:txXfrm>
        <a:off x="53619" y="1206922"/>
        <a:ext cx="3385993" cy="947016"/>
      </dsp:txXfrm>
    </dsp:sp>
    <dsp:sp modelId="{034A054E-22F9-4506-A183-3ADAEE2663E3}">
      <dsp:nvSpPr>
        <dsp:cNvPr id="0" name=""/>
        <dsp:cNvSpPr/>
      </dsp:nvSpPr>
      <dsp:spPr>
        <a:xfrm>
          <a:off x="3490843" y="2310117"/>
          <a:ext cx="4427648" cy="125301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Ст. 28 Закона Астраханской области от 1512.2022 года                   N 93/2022-ОЗ «О бюджете Астраханской области на 2023 год и на плановый период 2024 и 2025 годов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Ст. 7 Закона Республики Карелия от 21.12.2022 N 2776-ЗРК "О бюджете Республики Карелия на 2023 год и на плановый период 2024 и 2025 годов"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/>
            <a:t> 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kern="1200" dirty="0"/>
        </a:p>
      </dsp:txBody>
      <dsp:txXfrm>
        <a:off x="3490843" y="2466744"/>
        <a:ext cx="3957768" cy="939760"/>
      </dsp:txXfrm>
    </dsp:sp>
    <dsp:sp modelId="{17A684FC-4E70-4091-9337-5B4D18888ADB}">
      <dsp:nvSpPr>
        <dsp:cNvPr id="0" name=""/>
        <dsp:cNvSpPr/>
      </dsp:nvSpPr>
      <dsp:spPr>
        <a:xfrm>
          <a:off x="2388" y="2411885"/>
          <a:ext cx="3488455" cy="10494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Законы о бюджетах субъектов РФ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 (на основании п.5 ст. 242.23 БК РФ)</a:t>
          </a:r>
        </a:p>
      </dsp:txBody>
      <dsp:txXfrm>
        <a:off x="53619" y="2463116"/>
        <a:ext cx="3385993" cy="947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994FA-68E9-4FFA-A90D-630731E9F277}">
      <dsp:nvSpPr>
        <dsp:cNvPr id="0" name=""/>
        <dsp:cNvSpPr/>
      </dsp:nvSpPr>
      <dsp:spPr>
        <a:xfrm>
          <a:off x="2012929" y="1239"/>
          <a:ext cx="6916062" cy="43707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u="sng" kern="1200" dirty="0">
              <a:effectLst/>
            </a:rPr>
            <a:t>Казначейскому сопровождению подлежат средства</a:t>
          </a:r>
          <a:r>
            <a:rPr lang="ru-RU" sz="1600" kern="1200" dirty="0"/>
            <a:t>, определенные в </a:t>
          </a:r>
          <a:r>
            <a:rPr lang="ru-RU" sz="1600" kern="1200" dirty="0" err="1"/>
            <a:t>соотв.со</a:t>
          </a:r>
          <a:r>
            <a:rPr lang="ru-RU" sz="1600" kern="1200" dirty="0"/>
            <a:t> ст. 242.25 БК, предоставляемые с целью исполнения обязательств по заключенным с участниками КС: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u="sng" kern="1200" dirty="0"/>
            <a:t>1) государственным контрактам о поставке товаров, выполнении работ, оказании услуг;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2) договорам (соглашениям) о предоставлении субсидий, договорам о предоставлении </a:t>
          </a:r>
          <a:r>
            <a:rPr lang="ru-RU" sz="1600" kern="1200" dirty="0" err="1"/>
            <a:t>бюдж</a:t>
          </a:r>
          <a:r>
            <a:rPr lang="ru-RU" sz="1600" kern="1200" dirty="0"/>
            <a:t>. инвестиций в соотв. со статьей 80 БК РФ, договорам о предоставлении взносов в уставные капиталы ….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3) контрактам (договорам) о поставке ТРУ, источником фин. обеспечения исполнения </a:t>
          </a:r>
          <a:r>
            <a:rPr lang="ru-RU" sz="1600" kern="1200" dirty="0" err="1"/>
            <a:t>обяз-ств</a:t>
          </a:r>
          <a:r>
            <a:rPr lang="ru-RU" sz="1600" kern="1200" dirty="0"/>
            <a:t> по которым </a:t>
          </a:r>
          <a:r>
            <a:rPr lang="ru-RU" sz="1600" kern="1200" dirty="0" err="1"/>
            <a:t>явл-ся</a:t>
          </a:r>
          <a:r>
            <a:rPr lang="ru-RU" sz="1600" kern="1200" dirty="0"/>
            <a:t> средства, предоставленные в рамках исполнения гос. контрактов, договоров (соглашений), указанных выше</a:t>
          </a:r>
        </a:p>
      </dsp:txBody>
      <dsp:txXfrm>
        <a:off x="2012929" y="547578"/>
        <a:ext cx="5277046" cy="3278032"/>
      </dsp:txXfrm>
    </dsp:sp>
    <dsp:sp modelId="{62F6F69D-FA35-41CC-AA6C-327468B9EC45}">
      <dsp:nvSpPr>
        <dsp:cNvPr id="0" name=""/>
        <dsp:cNvSpPr/>
      </dsp:nvSpPr>
      <dsp:spPr>
        <a:xfrm>
          <a:off x="0" y="1504060"/>
          <a:ext cx="2007837" cy="1686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Статья</a:t>
          </a:r>
          <a:r>
            <a:rPr lang="ru-RU" sz="1500" kern="1200" dirty="0"/>
            <a:t> </a:t>
          </a:r>
          <a:r>
            <a:rPr lang="ru-RU" sz="1600" b="1" kern="1200" dirty="0"/>
            <a:t>242.23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п.1</a:t>
          </a:r>
          <a:r>
            <a:rPr lang="ru-RU" sz="1500" kern="1200" dirty="0"/>
            <a:t>.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Основы</a:t>
          </a:r>
          <a:r>
            <a:rPr lang="ru-RU" sz="1500" kern="1200" dirty="0"/>
            <a:t> </a:t>
          </a:r>
          <a:r>
            <a:rPr lang="ru-RU" sz="1600" b="1" kern="1200" dirty="0"/>
            <a:t>казначейского</a:t>
          </a:r>
          <a:r>
            <a:rPr lang="ru-RU" sz="1500" kern="1200" dirty="0"/>
            <a:t> </a:t>
          </a:r>
          <a:r>
            <a:rPr lang="ru-RU" sz="1600" b="1" kern="1200" dirty="0"/>
            <a:t>сопровождения</a:t>
          </a:r>
          <a:endParaRPr lang="ru-RU" sz="1500" b="1" kern="1200" dirty="0"/>
        </a:p>
      </dsp:txBody>
      <dsp:txXfrm>
        <a:off x="82325" y="1586385"/>
        <a:ext cx="1843187" cy="15217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994FA-68E9-4FFA-A90D-630731E9F277}">
      <dsp:nvSpPr>
        <dsp:cNvPr id="0" name=""/>
        <dsp:cNvSpPr/>
      </dsp:nvSpPr>
      <dsp:spPr>
        <a:xfrm>
          <a:off x="2012929" y="1198"/>
          <a:ext cx="6916062" cy="42254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tint val="40000"/>
            <a:hueOff val="0"/>
            <a:satOff val="0"/>
            <a:lumOff val="0"/>
            <a:alpha val="88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u="none" kern="1200" dirty="0"/>
            <a:t>Казначейское сопровождение осуществляется Федеральным казначейством в соответствии с порядком, установленным Правительством Российской Федерации.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b="0" u="non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u="none" kern="1200" dirty="0"/>
            <a:t>Правила установлены постановлением Правительства РФ от 24.11.2021 № 2024 «О правилах казначейского сопровождения« (вместе с "Правилами казначейского сопровождения, осуществляемого Федеральным казначейством", "Правилами расширенного казначейского сопровождения").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0" u="none" kern="1200" dirty="0"/>
        </a:p>
      </dsp:txBody>
      <dsp:txXfrm>
        <a:off x="2012929" y="529377"/>
        <a:ext cx="5331527" cy="3169071"/>
      </dsp:txXfrm>
    </dsp:sp>
    <dsp:sp modelId="{62F6F69D-FA35-41CC-AA6C-327468B9EC45}">
      <dsp:nvSpPr>
        <dsp:cNvPr id="0" name=""/>
        <dsp:cNvSpPr/>
      </dsp:nvSpPr>
      <dsp:spPr>
        <a:xfrm>
          <a:off x="0" y="1454065"/>
          <a:ext cx="2007837" cy="16303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Статья</a:t>
          </a:r>
          <a:r>
            <a:rPr lang="ru-RU" sz="1500" kern="1200" dirty="0"/>
            <a:t> </a:t>
          </a:r>
          <a:r>
            <a:rPr lang="ru-RU" sz="1600" b="1" kern="1200" dirty="0"/>
            <a:t>242.23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п.3</a:t>
          </a:r>
          <a:r>
            <a:rPr lang="ru-RU" sz="1500" kern="1200" dirty="0"/>
            <a:t>.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Основы</a:t>
          </a:r>
          <a:r>
            <a:rPr lang="ru-RU" sz="1500" kern="1200" dirty="0"/>
            <a:t> </a:t>
          </a:r>
          <a:r>
            <a:rPr lang="ru-RU" sz="1600" b="1" kern="1200" dirty="0"/>
            <a:t>казначейского</a:t>
          </a:r>
          <a:r>
            <a:rPr lang="ru-RU" sz="1500" kern="1200" dirty="0"/>
            <a:t> </a:t>
          </a:r>
          <a:r>
            <a:rPr lang="ru-RU" sz="1600" b="1" kern="1200" dirty="0"/>
            <a:t>сопровождения</a:t>
          </a:r>
          <a:endParaRPr lang="ru-RU" sz="1500" b="1" kern="1200" dirty="0"/>
        </a:p>
      </dsp:txBody>
      <dsp:txXfrm>
        <a:off x="79589" y="1533654"/>
        <a:ext cx="1848659" cy="14712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994FA-68E9-4FFA-A90D-630731E9F277}">
      <dsp:nvSpPr>
        <dsp:cNvPr id="0" name=""/>
        <dsp:cNvSpPr/>
      </dsp:nvSpPr>
      <dsp:spPr>
        <a:xfrm>
          <a:off x="2012929" y="1198"/>
          <a:ext cx="6916062" cy="42254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u="none" kern="1200" dirty="0">
              <a:effectLst/>
            </a:rPr>
            <a:t>Финансовые органы субъектов РФ (</a:t>
          </a:r>
          <a:r>
            <a:rPr lang="ru-RU" sz="1600" b="0" u="none" kern="1200" dirty="0" err="1">
              <a:effectLst/>
            </a:rPr>
            <a:t>муниц</a:t>
          </a:r>
          <a:r>
            <a:rPr lang="ru-RU" sz="1600" b="0" u="none" kern="1200" dirty="0">
              <a:effectLst/>
            </a:rPr>
            <a:t>. образований) в случаях, установленных законами субъектов РФ (</a:t>
          </a:r>
          <a:r>
            <a:rPr lang="ru-RU" sz="1600" b="0" u="none" kern="1200" dirty="0" err="1">
              <a:effectLst/>
            </a:rPr>
            <a:t>муниц</a:t>
          </a:r>
          <a:r>
            <a:rPr lang="ru-RU" sz="1600" b="0" u="none" kern="1200" dirty="0">
              <a:effectLst/>
            </a:rPr>
            <a:t>. правовыми актами представительных органов МСУ), вправе осуществлять КС в отношении средств, определенных в соответствии со ст. 242.26 БК РФ, в порядке, установленном высшим </a:t>
          </a:r>
          <a:r>
            <a:rPr lang="ru-RU" sz="1600" b="0" u="none" kern="1200" dirty="0" err="1">
              <a:effectLst/>
            </a:rPr>
            <a:t>исполн.органом</a:t>
          </a:r>
          <a:r>
            <a:rPr lang="ru-RU" sz="1600" b="0" u="none" kern="1200" dirty="0">
              <a:effectLst/>
            </a:rPr>
            <a:t> субъекта РФ (местной администрацией) в </a:t>
          </a:r>
          <a:r>
            <a:rPr lang="ru-RU" sz="1600" b="0" u="none" kern="1200" dirty="0" err="1">
              <a:effectLst/>
            </a:rPr>
            <a:t>соотв.с</a:t>
          </a:r>
          <a:r>
            <a:rPr lang="ru-RU" sz="1600" b="0" u="none" kern="1200" dirty="0">
              <a:effectLst/>
            </a:rPr>
            <a:t> общими требованиями, установленными Правительством РФ, содержащими в том числе положения, предусмотренные Порядком КС, а также требования к порядку санкционирования операций со средствами участников казначейского сопровождения, устанавливаемому финансовым органом субъекта РФ (муниципального образования).</a:t>
          </a:r>
          <a:endParaRPr lang="ru-RU" sz="1600" b="0" u="none" kern="1200" dirty="0"/>
        </a:p>
      </dsp:txBody>
      <dsp:txXfrm>
        <a:off x="2012929" y="529377"/>
        <a:ext cx="5331527" cy="3169071"/>
      </dsp:txXfrm>
    </dsp:sp>
    <dsp:sp modelId="{62F6F69D-FA35-41CC-AA6C-327468B9EC45}">
      <dsp:nvSpPr>
        <dsp:cNvPr id="0" name=""/>
        <dsp:cNvSpPr/>
      </dsp:nvSpPr>
      <dsp:spPr>
        <a:xfrm>
          <a:off x="0" y="1454065"/>
          <a:ext cx="2007837" cy="16303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Статья</a:t>
          </a:r>
          <a:r>
            <a:rPr lang="ru-RU" sz="1500" kern="1200" dirty="0"/>
            <a:t> </a:t>
          </a:r>
          <a:r>
            <a:rPr lang="ru-RU" sz="1600" b="1" kern="1200" dirty="0"/>
            <a:t>242.23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п.5</a:t>
          </a:r>
          <a:r>
            <a:rPr lang="ru-RU" sz="1500" kern="1200" dirty="0"/>
            <a:t>.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Основы</a:t>
          </a:r>
          <a:r>
            <a:rPr lang="ru-RU" sz="1500" kern="1200" dirty="0"/>
            <a:t> </a:t>
          </a:r>
          <a:r>
            <a:rPr lang="ru-RU" sz="1600" b="1" kern="1200" dirty="0"/>
            <a:t>казначейского</a:t>
          </a:r>
          <a:r>
            <a:rPr lang="ru-RU" sz="1500" kern="1200" dirty="0"/>
            <a:t> </a:t>
          </a:r>
          <a:r>
            <a:rPr lang="ru-RU" sz="1600" b="1" kern="1200" dirty="0"/>
            <a:t>сопровождения</a:t>
          </a:r>
          <a:endParaRPr lang="ru-RU" sz="1500" b="1" kern="1200" dirty="0"/>
        </a:p>
      </dsp:txBody>
      <dsp:txXfrm>
        <a:off x="79589" y="1533654"/>
        <a:ext cx="1848659" cy="14712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33613-53CA-4A2C-9C39-EC889BFC83A2}">
      <dsp:nvSpPr>
        <dsp:cNvPr id="0" name=""/>
        <dsp:cNvSpPr/>
      </dsp:nvSpPr>
      <dsp:spPr>
        <a:xfrm>
          <a:off x="430355" y="0"/>
          <a:ext cx="3442013" cy="961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2022, плановый период 2023-2024</a:t>
          </a:r>
        </a:p>
      </dsp:txBody>
      <dsp:txXfrm>
        <a:off x="458529" y="28174"/>
        <a:ext cx="3385665" cy="905581"/>
      </dsp:txXfrm>
    </dsp:sp>
    <dsp:sp modelId="{0CE01A73-3218-49D2-8EFA-56E09B52D7C5}">
      <dsp:nvSpPr>
        <dsp:cNvPr id="0" name=""/>
        <dsp:cNvSpPr/>
      </dsp:nvSpPr>
      <dsp:spPr>
        <a:xfrm>
          <a:off x="774557" y="961929"/>
          <a:ext cx="302045" cy="527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148"/>
              </a:lnTo>
              <a:lnTo>
                <a:pt x="302045" y="5271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54ACE-7354-4D2C-B928-4000BB408A12}">
      <dsp:nvSpPr>
        <dsp:cNvPr id="0" name=""/>
        <dsp:cNvSpPr/>
      </dsp:nvSpPr>
      <dsp:spPr>
        <a:xfrm>
          <a:off x="1076602" y="1008113"/>
          <a:ext cx="2748654" cy="961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Федеральный закон от 06.12.2021 № 390-ФЗ "О федеральном бюджете на 2022 год и на плановый период 2023 и 2024 годов"</a:t>
          </a:r>
        </a:p>
      </dsp:txBody>
      <dsp:txXfrm>
        <a:off x="1104776" y="1036287"/>
        <a:ext cx="2692306" cy="905581"/>
      </dsp:txXfrm>
    </dsp:sp>
    <dsp:sp modelId="{FDD205BE-552D-4D4A-B98D-09F65D7434F4}">
      <dsp:nvSpPr>
        <dsp:cNvPr id="0" name=""/>
        <dsp:cNvSpPr/>
      </dsp:nvSpPr>
      <dsp:spPr>
        <a:xfrm>
          <a:off x="774557" y="961929"/>
          <a:ext cx="314974" cy="2048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8574"/>
              </a:lnTo>
              <a:lnTo>
                <a:pt x="314974" y="20485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48E039-8743-4963-9A04-66ED27427EE4}">
      <dsp:nvSpPr>
        <dsp:cNvPr id="0" name=""/>
        <dsp:cNvSpPr/>
      </dsp:nvSpPr>
      <dsp:spPr>
        <a:xfrm>
          <a:off x="1089531" y="2180964"/>
          <a:ext cx="2869611" cy="16590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расчеты по госконтрактам, заключаемым в соответствии с п.2 ч. 1 ст. 93 Закона № 44-ФЗ,  </a:t>
          </a:r>
          <a:r>
            <a:rPr lang="ru-RU" sz="1100" b="1" u="sng" kern="1200" dirty="0"/>
            <a:t>на сумму более 5 </a:t>
          </a:r>
          <a:r>
            <a:rPr lang="ru-RU" sz="1100" b="1" u="sng" kern="1200" dirty="0" err="1"/>
            <a:t>млн.рублей</a:t>
          </a:r>
          <a:r>
            <a:rPr lang="ru-RU" sz="1100" kern="1200" dirty="0"/>
            <a:t>, а также расчеты по контрактам (договорам), заключаемым в целях исполнения указанных государственных контрактов на сумму более 5 млн. рублей. (плюс авансовые платежи по подобным контрактам)</a:t>
          </a:r>
        </a:p>
      </dsp:txBody>
      <dsp:txXfrm>
        <a:off x="1138124" y="2229557"/>
        <a:ext cx="2772425" cy="1561891"/>
      </dsp:txXfrm>
    </dsp:sp>
    <dsp:sp modelId="{0955AAFE-106B-47A9-BEFA-83AD46B4F6D8}">
      <dsp:nvSpPr>
        <dsp:cNvPr id="0" name=""/>
        <dsp:cNvSpPr/>
      </dsp:nvSpPr>
      <dsp:spPr>
        <a:xfrm>
          <a:off x="4353333" y="0"/>
          <a:ext cx="3442013" cy="961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2023, плановый период 2024-2025</a:t>
          </a:r>
        </a:p>
      </dsp:txBody>
      <dsp:txXfrm>
        <a:off x="4381507" y="28174"/>
        <a:ext cx="3385665" cy="905581"/>
      </dsp:txXfrm>
    </dsp:sp>
    <dsp:sp modelId="{827AA6B9-9071-4CFB-BCCD-BAAFC63DAEAD}">
      <dsp:nvSpPr>
        <dsp:cNvPr id="0" name=""/>
        <dsp:cNvSpPr/>
      </dsp:nvSpPr>
      <dsp:spPr>
        <a:xfrm>
          <a:off x="4697534" y="961929"/>
          <a:ext cx="357545" cy="567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7712"/>
              </a:lnTo>
              <a:lnTo>
                <a:pt x="357545" y="5677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98452-3DF1-46A0-B840-30446E74C0EC}">
      <dsp:nvSpPr>
        <dsp:cNvPr id="0" name=""/>
        <dsp:cNvSpPr/>
      </dsp:nvSpPr>
      <dsp:spPr>
        <a:xfrm>
          <a:off x="5055080" y="1048677"/>
          <a:ext cx="2748654" cy="961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Федеральный закон от 05.12.2022 № </a:t>
          </a:r>
          <a:r>
            <a:rPr lang="ru-RU" sz="1100" b="1" i="0" u="sng" kern="1200" dirty="0"/>
            <a:t>466-ФЗ</a:t>
          </a:r>
          <a:r>
            <a:rPr lang="ru-RU" sz="1100" kern="1200" dirty="0"/>
            <a:t> "О федеральном бюджете на 2023 год и на плановый период 2024 и 2025 годов"</a:t>
          </a:r>
        </a:p>
      </dsp:txBody>
      <dsp:txXfrm>
        <a:off x="5083254" y="1076851"/>
        <a:ext cx="2692306" cy="905581"/>
      </dsp:txXfrm>
    </dsp:sp>
    <dsp:sp modelId="{D048C250-DFB6-4691-B0A4-19F2DA8EE36A}">
      <dsp:nvSpPr>
        <dsp:cNvPr id="0" name=""/>
        <dsp:cNvSpPr/>
      </dsp:nvSpPr>
      <dsp:spPr>
        <a:xfrm>
          <a:off x="4697534" y="961929"/>
          <a:ext cx="345894" cy="2030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0037"/>
              </a:lnTo>
              <a:lnTo>
                <a:pt x="345894" y="20300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70086-1D29-4C93-AE6E-2EB1B531E8C7}">
      <dsp:nvSpPr>
        <dsp:cNvPr id="0" name=""/>
        <dsp:cNvSpPr/>
      </dsp:nvSpPr>
      <dsp:spPr>
        <a:xfrm>
          <a:off x="5043429" y="2167506"/>
          <a:ext cx="3309497" cy="16489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расчеты по госконтрактам, заключаемым в соответствии с п.2 ч. 1 ст. 93 Закона № 44-ФЗ, на сумму </a:t>
          </a:r>
          <a:r>
            <a:rPr lang="ru-RU" sz="1100" b="1" u="sng" kern="1200" dirty="0"/>
            <a:t>более 3 млн. рублей</a:t>
          </a:r>
          <a:r>
            <a:rPr lang="ru-RU" sz="1100" kern="1200" dirty="0"/>
            <a:t>, а также расчеты по контрактам (договорам), заключаемым в целях исполнения указанных государственных контрактов на сумму более 3 млн. рублей (плюс авансовые платежи по подобным контрактам).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i="1" u="sng" kern="1200" dirty="0">
              <a:solidFill>
                <a:srgbClr val="C00000"/>
              </a:solidFill>
            </a:rPr>
            <a:t>Относится и к федеральному, и к региональному, и муниципальному финансированию.</a:t>
          </a:r>
        </a:p>
      </dsp:txBody>
      <dsp:txXfrm>
        <a:off x="5091724" y="2215801"/>
        <a:ext cx="3212907" cy="15523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B1822-81CF-487D-A4AE-79D47EF664AD}">
      <dsp:nvSpPr>
        <dsp:cNvPr id="0" name=""/>
        <dsp:cNvSpPr/>
      </dsp:nvSpPr>
      <dsp:spPr>
        <a:xfrm>
          <a:off x="695046" y="124693"/>
          <a:ext cx="8037872" cy="3556351"/>
        </a:xfrm>
        <a:prstGeom prst="round2DiagRect">
          <a:avLst>
            <a:gd name="adj1" fmla="val 0"/>
            <a:gd name="adj2" fmla="val 16670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3D940-123B-429A-B579-B8EE82C3C466}">
      <dsp:nvSpPr>
        <dsp:cNvPr id="0" name=""/>
        <dsp:cNvSpPr/>
      </dsp:nvSpPr>
      <dsp:spPr>
        <a:xfrm>
          <a:off x="4567187" y="915938"/>
          <a:ext cx="621" cy="197386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CDC1E-FF8D-4609-95D5-8BCC7E930196}">
      <dsp:nvSpPr>
        <dsp:cNvPr id="0" name=""/>
        <dsp:cNvSpPr/>
      </dsp:nvSpPr>
      <dsp:spPr>
        <a:xfrm>
          <a:off x="755569" y="113065"/>
          <a:ext cx="3341501" cy="35796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…согласно ч. 3 ст. 15 Закона N 46-ФЗ при </a:t>
          </a:r>
          <a:r>
            <a:rPr lang="ru-RU" sz="1400" kern="1200" dirty="0" err="1">
              <a:solidFill>
                <a:schemeClr val="tx1"/>
              </a:solidFill>
            </a:rPr>
            <a:t>осуществ</a:t>
          </a:r>
          <a:r>
            <a:rPr lang="ru-RU" sz="1400" kern="1200" dirty="0">
              <a:solidFill>
                <a:schemeClr val="tx1"/>
              </a:solidFill>
            </a:rPr>
            <a:t>. закупок у </a:t>
          </a:r>
          <a:r>
            <a:rPr lang="ru-RU" sz="1400" kern="1200" dirty="0" err="1">
              <a:solidFill>
                <a:schemeClr val="tx1"/>
              </a:solidFill>
            </a:rPr>
            <a:t>ед.поставщика</a:t>
          </a:r>
          <a:r>
            <a:rPr lang="ru-RU" sz="1400" kern="1200" dirty="0">
              <a:solidFill>
                <a:schemeClr val="tx1"/>
              </a:solidFill>
            </a:rPr>
            <a:t> (подрядчика, исполнителя) в соотв. с </a:t>
          </a:r>
          <a:r>
            <a:rPr lang="ru-RU" sz="1400" kern="1200" dirty="0" err="1">
              <a:solidFill>
                <a:schemeClr val="tx1"/>
              </a:solidFill>
            </a:rPr>
            <a:t>чч</a:t>
          </a:r>
          <a:r>
            <a:rPr lang="ru-RU" sz="1400" kern="1200" dirty="0">
              <a:solidFill>
                <a:schemeClr val="tx1"/>
              </a:solidFill>
            </a:rPr>
            <a:t>. 1 и 2 ст.15 указанного Закона применяются положения Закона N 44-ФЗ, касающиеся закупок, осуществляемых в соотв. с п. 2 ч. 1 ст. 93 Закона N 44-ФЗ, исключительно при планировании таких закупок, а также при исполнении контрактов, заключенных при </a:t>
          </a:r>
          <a:r>
            <a:rPr lang="ru-RU" sz="1400" kern="1200" dirty="0" err="1">
              <a:solidFill>
                <a:schemeClr val="tx1"/>
              </a:solidFill>
            </a:rPr>
            <a:t>осуществл</a:t>
          </a:r>
          <a:r>
            <a:rPr lang="ru-RU" sz="1400" kern="1200" dirty="0">
              <a:solidFill>
                <a:schemeClr val="tx1"/>
              </a:solidFill>
            </a:rPr>
            <a:t>. указанных закупок. Учитывая изложенное, положения ч. 3 ст. 5 Закона  № 390-ФЗ </a:t>
          </a:r>
          <a:r>
            <a:rPr lang="ru-RU" sz="1400" b="1" u="sng" kern="1200" dirty="0">
              <a:solidFill>
                <a:schemeClr val="tx1"/>
              </a:solidFill>
            </a:rPr>
            <a:t>не распространяются на расчеты </a:t>
          </a:r>
          <a:r>
            <a:rPr lang="ru-RU" sz="1400" kern="1200" dirty="0">
              <a:solidFill>
                <a:schemeClr val="tx1"/>
              </a:solidFill>
            </a:rPr>
            <a:t>по государственным (муниципальным) </a:t>
          </a:r>
          <a:r>
            <a:rPr lang="ru-RU" sz="1400" b="1" u="sng" kern="1200" dirty="0">
              <a:solidFill>
                <a:schemeClr val="tx1"/>
              </a:solidFill>
            </a:rPr>
            <a:t>контрактам, заключенным с ед. поставщиком </a:t>
          </a:r>
          <a:r>
            <a:rPr lang="ru-RU" sz="1400" kern="1200" dirty="0">
              <a:solidFill>
                <a:schemeClr val="tx1"/>
              </a:solidFill>
            </a:rPr>
            <a:t>(подрядчиком, исполнителем) на основании частей 1 и 2 статьи 15 Закона N 46-ФЗ.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</dsp:txBody>
      <dsp:txXfrm>
        <a:off x="755569" y="113065"/>
        <a:ext cx="3341501" cy="3579608"/>
      </dsp:txXfrm>
    </dsp:sp>
    <dsp:sp modelId="{ED868840-10B9-4185-A59B-5C8C455C63F8}">
      <dsp:nvSpPr>
        <dsp:cNvPr id="0" name=""/>
        <dsp:cNvSpPr/>
      </dsp:nvSpPr>
      <dsp:spPr>
        <a:xfrm>
          <a:off x="4279186" y="160276"/>
          <a:ext cx="4325266" cy="351213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 соотв. с п. 3 ч. 3 ст. 5 Закона № 466-ФЗ  в 2023 году КС подлежат расчеты по </a:t>
          </a:r>
          <a:r>
            <a:rPr lang="ru-RU" sz="1400" kern="1200" dirty="0" err="1"/>
            <a:t>госуд</a:t>
          </a:r>
          <a:r>
            <a:rPr lang="ru-RU" sz="1400" kern="1200" dirty="0"/>
            <a:t>.(</a:t>
          </a:r>
          <a:r>
            <a:rPr lang="ru-RU" sz="1400" kern="1200" dirty="0" err="1"/>
            <a:t>муниц</a:t>
          </a:r>
          <a:r>
            <a:rPr lang="ru-RU" sz="1400" kern="1200" dirty="0"/>
            <a:t>.) контрактам, заключаемым в соотв. с п. 2 ч. 1 ст. 93 Закона № 44-ФЗ и (или) в иных случаях, </a:t>
          </a:r>
          <a:r>
            <a:rPr lang="ru-RU" sz="1400" kern="1200" dirty="0" err="1"/>
            <a:t>установл.в</a:t>
          </a:r>
          <a:r>
            <a:rPr lang="ru-RU" sz="1400" kern="1200" dirty="0"/>
            <a:t> </a:t>
          </a:r>
          <a:r>
            <a:rPr lang="ru-RU" sz="1400" kern="1200" dirty="0" err="1"/>
            <a:t>соотв.с</a:t>
          </a:r>
          <a:r>
            <a:rPr lang="ru-RU" sz="1400" kern="1200" dirty="0"/>
            <a:t> другими </a:t>
          </a:r>
          <a:r>
            <a:rPr lang="ru-RU" sz="1400" kern="1200" dirty="0" err="1"/>
            <a:t>фед</a:t>
          </a:r>
          <a:r>
            <a:rPr lang="ru-RU" sz="1400" kern="1200" dirty="0"/>
            <a:t>. законами, принятыми в целях реализации N 44-ФЗ, на сумму более 3 млн. рублей, источником фин. </a:t>
          </a:r>
          <a:r>
            <a:rPr lang="ru-RU" sz="1400" kern="1200" dirty="0" err="1"/>
            <a:t>обесп</a:t>
          </a:r>
          <a:r>
            <a:rPr lang="ru-RU" sz="1400" kern="1200" dirty="0"/>
            <a:t>. которых являются средства, </a:t>
          </a:r>
          <a:r>
            <a:rPr lang="ru-RU" sz="1400" kern="1200" dirty="0" err="1"/>
            <a:t>предоставл</a:t>
          </a:r>
          <a:r>
            <a:rPr lang="ru-RU" sz="1400" kern="1200" dirty="0"/>
            <a:t>. из бюджета субъекта РФ (местного бюджета), а также расчеты по контрактам (договорам), заключаемым в целях </a:t>
          </a:r>
          <a:r>
            <a:rPr lang="ru-RU" sz="1400" kern="1200" dirty="0" err="1"/>
            <a:t>исполн</a:t>
          </a:r>
          <a:r>
            <a:rPr lang="ru-RU" sz="1400" kern="1200" dirty="0"/>
            <a:t>. этих </a:t>
          </a:r>
          <a:r>
            <a:rPr lang="ru-RU" sz="1400" kern="1200" dirty="0" err="1"/>
            <a:t>госуд</a:t>
          </a:r>
          <a:r>
            <a:rPr lang="ru-RU" sz="1400" kern="1200" dirty="0"/>
            <a:t>. (</a:t>
          </a:r>
          <a:r>
            <a:rPr lang="ru-RU" sz="1400" kern="1200" dirty="0" err="1"/>
            <a:t>муниц.х</a:t>
          </a:r>
          <a:r>
            <a:rPr lang="ru-RU" sz="1400" kern="1200" dirty="0"/>
            <a:t>) контрактов на сумму более 3 млн. рублей. Учитывая вышеизложенное, по мнению Департамента, </a:t>
          </a:r>
          <a:r>
            <a:rPr lang="ru-RU" sz="1400" b="1" u="sng" kern="1200" dirty="0"/>
            <a:t>расчеты по </a:t>
          </a:r>
          <a:r>
            <a:rPr lang="ru-RU" sz="1400" b="1" u="sng" kern="1200" dirty="0" err="1"/>
            <a:t>госуд</a:t>
          </a:r>
          <a:r>
            <a:rPr lang="ru-RU" sz="1400" b="1" u="sng" kern="1200" dirty="0"/>
            <a:t>. контрактам, заключаемым в 2023 году на сумму более 3 млн. рублей с ед. поставщиками</a:t>
          </a:r>
          <a:r>
            <a:rPr lang="ru-RU" sz="1400" kern="1200" dirty="0"/>
            <a:t> (подрядчиками, исполнителями) на основании Решения в целях обеспечения нужд субъекта РФ, </a:t>
          </a:r>
          <a:r>
            <a:rPr lang="ru-RU" sz="1400" b="1" u="sng" kern="1200" dirty="0"/>
            <a:t>подлежат казначейскому сопровождению.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4279186" y="160276"/>
        <a:ext cx="4325266" cy="3512138"/>
      </dsp:txXfrm>
    </dsp:sp>
    <dsp:sp modelId="{EF1BCE3F-629B-4C9C-9559-1263656C9F29}">
      <dsp:nvSpPr>
        <dsp:cNvPr id="0" name=""/>
        <dsp:cNvSpPr/>
      </dsp:nvSpPr>
      <dsp:spPr>
        <a:xfrm rot="16200000">
          <a:off x="-1475268" y="1428733"/>
          <a:ext cx="3795889" cy="776448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№ 24-06-06/129295 от 29.12.2022 </a:t>
          </a:r>
        </a:p>
      </dsp:txBody>
      <dsp:txXfrm>
        <a:off x="-1357920" y="1740853"/>
        <a:ext cx="3561193" cy="386904"/>
      </dsp:txXfrm>
    </dsp:sp>
    <dsp:sp modelId="{318D5AF8-F04C-43EA-B37C-1D0BBDB7BEC0}">
      <dsp:nvSpPr>
        <dsp:cNvPr id="0" name=""/>
        <dsp:cNvSpPr/>
      </dsp:nvSpPr>
      <dsp:spPr>
        <a:xfrm rot="5400000">
          <a:off x="6914429" y="1602320"/>
          <a:ext cx="3776183" cy="663708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№02-14-12/18680 от 06.03.2023  </a:t>
          </a:r>
        </a:p>
      </dsp:txBody>
      <dsp:txXfrm>
        <a:off x="7014738" y="1668502"/>
        <a:ext cx="3575565" cy="330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7253-5E96-482F-B234-7544B6A934E8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46841-51A1-490C-BC94-086A90C1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71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296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862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207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349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855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529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592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203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755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75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180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75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40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997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40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868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75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46841-51A1-490C-BC94-086A90C1159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156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9.svg"/><Relationship Id="rId7" Type="http://schemas.openxmlformats.org/officeDocument/2006/relationships/diagramLayout" Target="../diagrams/layout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11" Type="http://schemas.openxmlformats.org/officeDocument/2006/relationships/image" Target="../media/image12.gif"/><Relationship Id="rId5" Type="http://schemas.openxmlformats.org/officeDocument/2006/relationships/image" Target="../media/image11.svg"/><Relationship Id="rId10" Type="http://schemas.microsoft.com/office/2007/relationships/diagramDrawing" Target="../diagrams/drawing6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15.gif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gi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9.svg"/><Relationship Id="rId7" Type="http://schemas.openxmlformats.org/officeDocument/2006/relationships/diagramLayout" Target="../diagrams/layout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11" Type="http://schemas.openxmlformats.org/officeDocument/2006/relationships/image" Target="../media/image12.gif"/><Relationship Id="rId5" Type="http://schemas.openxmlformats.org/officeDocument/2006/relationships/image" Target="../media/image11.svg"/><Relationship Id="rId10" Type="http://schemas.microsoft.com/office/2007/relationships/diagramDrawing" Target="../diagrams/drawing4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8.png"/><Relationship Id="rId7" Type="http://schemas.openxmlformats.org/officeDocument/2006/relationships/diagramData" Target="../diagrams/data5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microsoft.com/office/2007/relationships/diagramDrawing" Target="../diagrams/drawing5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9.svg"/><Relationship Id="rId9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1BC69F-B58F-E30A-3E0C-FBD0DC206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84" y="-956642"/>
            <a:ext cx="9649072" cy="6307305"/>
          </a:xfrm>
          <a:prstGeom prst="rect">
            <a:avLst/>
          </a:prstGeom>
        </p:spPr>
      </p:pic>
      <p:sp>
        <p:nvSpPr>
          <p:cNvPr id="6" name="Свиток: горизонтальный 5">
            <a:extLst>
              <a:ext uri="{FF2B5EF4-FFF2-40B4-BE49-F238E27FC236}">
                <a16:creationId xmlns:a16="http://schemas.microsoft.com/office/drawing/2014/main" id="{F496E34B-09AE-A143-C9E7-2F0ABD0863C7}"/>
              </a:ext>
            </a:extLst>
          </p:cNvPr>
          <p:cNvSpPr/>
          <p:nvPr/>
        </p:nvSpPr>
        <p:spPr>
          <a:xfrm>
            <a:off x="323528" y="2423670"/>
            <a:ext cx="8352928" cy="2230654"/>
          </a:xfrm>
          <a:prstGeom prst="horizontalScroll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Monotype Corsiva" panose="03010101010201010101" pitchFamily="66" charset="0"/>
              </a:rPr>
              <a:t>Вопросы казначейского сопровождения контрактов с единственным источником , заключенных в 2023 году по «особым» основаниям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9829B2-A1A5-4466-703A-1593822EF002}"/>
              </a:ext>
            </a:extLst>
          </p:cNvPr>
          <p:cNvSpPr txBox="1"/>
          <p:nvPr/>
        </p:nvSpPr>
        <p:spPr>
          <a:xfrm>
            <a:off x="4561924" y="4568810"/>
            <a:ext cx="4978627" cy="52322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Игнатенкова Е.В., заместитель министра экономического развития и промышленности Республики Карелия</a:t>
            </a:r>
          </a:p>
        </p:txBody>
      </p:sp>
    </p:spTree>
    <p:extLst>
      <p:ext uri="{BB962C8B-B14F-4D97-AF65-F5344CB8AC3E}">
        <p14:creationId xmlns:p14="http://schemas.microsoft.com/office/powerpoint/2010/main" val="105109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5029201" y="2514601"/>
            <a:ext cx="5715883" cy="4286912"/>
            <a:chOff x="0" y="0"/>
            <a:chExt cx="15242355" cy="1524235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8748783">
              <a:off x="2134778" y="2134778"/>
              <a:ext cx="10972800" cy="109728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7880846">
              <a:off x="5000500" y="3942881"/>
              <a:ext cx="6534787" cy="5652590"/>
            </a:xfrm>
            <a:prstGeom prst="rect">
              <a:avLst/>
            </a:prstGeom>
          </p:spPr>
        </p:pic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 rot="-10800000">
              <a:off x="3057724" y="793552"/>
              <a:ext cx="3311236" cy="3311236"/>
              <a:chOff x="-2540" y="-254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5" name="Свиток: горизонтальный 14">
            <a:extLst>
              <a:ext uri="{FF2B5EF4-FFF2-40B4-BE49-F238E27FC236}">
                <a16:creationId xmlns:a16="http://schemas.microsoft.com/office/drawing/2014/main" id="{F987D6E5-97BC-7551-1EE9-0893ABE8808D}"/>
              </a:ext>
            </a:extLst>
          </p:cNvPr>
          <p:cNvSpPr/>
          <p:nvPr/>
        </p:nvSpPr>
        <p:spPr>
          <a:xfrm>
            <a:off x="0" y="-20538"/>
            <a:ext cx="9036496" cy="84993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Бюджетный кодекс РФ - основы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5929D5F-5904-C8B4-4D99-29F87EF5FCFE}"/>
              </a:ext>
            </a:extLst>
          </p:cNvPr>
          <p:cNvGraphicFramePr/>
          <p:nvPr/>
        </p:nvGraphicFramePr>
        <p:xfrm>
          <a:off x="107504" y="829399"/>
          <a:ext cx="8928992" cy="4226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DD4283-9159-DE0B-9587-332BF3064F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03543"/>
            <a:ext cx="1427225" cy="18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06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виток: горизонтальный 14">
            <a:extLst>
              <a:ext uri="{FF2B5EF4-FFF2-40B4-BE49-F238E27FC236}">
                <a16:creationId xmlns:a16="http://schemas.microsoft.com/office/drawing/2014/main" id="{F987D6E5-97BC-7551-1EE9-0893ABE8808D}"/>
              </a:ext>
            </a:extLst>
          </p:cNvPr>
          <p:cNvSpPr/>
          <p:nvPr/>
        </p:nvSpPr>
        <p:spPr>
          <a:xfrm>
            <a:off x="0" y="-20538"/>
            <a:ext cx="9036496" cy="91810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 федеральных и региональных средств</a:t>
            </a:r>
          </a:p>
          <a:p>
            <a:pPr algn="ctr"/>
            <a:endParaRPr lang="ru-RU" sz="900" dirty="0"/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179512" y="951569"/>
            <a:ext cx="2577371" cy="4131755"/>
          </a:xfrm>
          <a:prstGeom prst="wedgeRectCallout">
            <a:avLst>
              <a:gd name="adj1" fmla="val 78230"/>
              <a:gd name="adj2" fmla="val -15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4429" y="938300"/>
            <a:ext cx="25773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u="sng" dirty="0"/>
              <a:t>Статья 242.25. </a:t>
            </a:r>
            <a:r>
              <a:rPr lang="ru-RU" sz="1200" i="1" dirty="0"/>
              <a:t>Средства, подлежащие казначейскому сопровождению, источником финансового обеспечения которых являются средства, предоставляемые </a:t>
            </a:r>
            <a:r>
              <a:rPr lang="ru-RU" sz="1200" b="1" i="1" u="sng" dirty="0"/>
              <a:t>из федерального бюджета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/>
              <a:t>Казначейскому сопровождению подлежат </a:t>
            </a:r>
            <a:r>
              <a:rPr lang="ru-RU" sz="1400" b="1" u="sng" dirty="0"/>
              <a:t>определенные федеральным законом о федеральном бюджете</a:t>
            </a:r>
            <a:r>
              <a:rPr lang="ru-RU" sz="1400" dirty="0"/>
              <a:t> средства, получаемые на основании </a:t>
            </a:r>
            <a:r>
              <a:rPr lang="ru-RU" sz="1400" b="1" u="sng" dirty="0"/>
              <a:t>государственных контрактов, договоров (соглашений), контрактов (договоров).</a:t>
            </a:r>
            <a:endParaRPr lang="ru-RU" sz="1400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4860033" y="884294"/>
            <a:ext cx="4104456" cy="4199031"/>
          </a:xfrm>
          <a:prstGeom prst="wedgeRectCallout">
            <a:avLst>
              <a:gd name="adj1" fmla="val -80307"/>
              <a:gd name="adj2" fmla="val -131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6017" y="897564"/>
            <a:ext cx="42079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u="sng" dirty="0"/>
              <a:t>Статья 242.26. </a:t>
            </a:r>
            <a:r>
              <a:rPr lang="ru-RU" sz="1200" i="1" dirty="0"/>
              <a:t>Средства, подлежащие казначейскому сопровождению, источником финансового обеспечения которых являются средства, предоставляемые из бюджета субъекта Российской Федерации (местного бюджета)</a:t>
            </a:r>
          </a:p>
          <a:p>
            <a:pPr algn="ctr"/>
            <a:r>
              <a:rPr lang="ru-RU" sz="1400" dirty="0"/>
              <a:t>1. КС подлежат:</a:t>
            </a:r>
          </a:p>
          <a:p>
            <a:pPr algn="ctr"/>
            <a:r>
              <a:rPr lang="ru-RU" sz="1400" dirty="0"/>
              <a:t>1) определенные </a:t>
            </a:r>
            <a:r>
              <a:rPr lang="ru-RU" sz="1400" b="1" u="sng" dirty="0"/>
              <a:t>законом субъекта РФ о бюджете </a:t>
            </a:r>
            <a:r>
              <a:rPr lang="ru-RU" sz="1400" dirty="0"/>
              <a:t>субъекта РФ (</a:t>
            </a:r>
            <a:r>
              <a:rPr lang="ru-RU" sz="1400" dirty="0" err="1"/>
              <a:t>мун</a:t>
            </a:r>
            <a:r>
              <a:rPr lang="ru-RU" sz="1400" dirty="0"/>
              <a:t>. ПА </a:t>
            </a:r>
            <a:r>
              <a:rPr lang="ru-RU" sz="1400" dirty="0" err="1"/>
              <a:t>представ.органа</a:t>
            </a:r>
            <a:r>
              <a:rPr lang="ru-RU" sz="1400" dirty="0"/>
              <a:t> МО о </a:t>
            </a:r>
            <a:r>
              <a:rPr lang="ru-RU" sz="1400" dirty="0" err="1"/>
              <a:t>местн</a:t>
            </a:r>
            <a:r>
              <a:rPr lang="ru-RU" sz="1400" dirty="0"/>
              <a:t>. бюджете) средства, получаемые на основании </a:t>
            </a:r>
            <a:r>
              <a:rPr lang="ru-RU" sz="1400" dirty="0" err="1"/>
              <a:t>госуд</a:t>
            </a:r>
            <a:r>
              <a:rPr lang="ru-RU" sz="1400" dirty="0"/>
              <a:t>.(</a:t>
            </a:r>
            <a:r>
              <a:rPr lang="ru-RU" sz="1400" dirty="0" err="1"/>
              <a:t>мун</a:t>
            </a:r>
            <a:r>
              <a:rPr lang="ru-RU" sz="1400" dirty="0"/>
              <a:t>.) контрактов, договоров (соглашений), контрактов (договоров), источником фин. обеспечения исполнения кот. являются предоставляемые из бюджета субъекта РФ(</a:t>
            </a:r>
            <a:r>
              <a:rPr lang="ru-RU" sz="1400" dirty="0" err="1"/>
              <a:t>местн</a:t>
            </a:r>
            <a:r>
              <a:rPr lang="ru-RU" sz="1400" dirty="0"/>
              <a:t>. бюджета) средства;</a:t>
            </a:r>
          </a:p>
          <a:p>
            <a:pPr algn="ctr"/>
            <a:r>
              <a:rPr lang="ru-RU" sz="1400" dirty="0"/>
              <a:t>2) средства, получаемые (полученные) участниками КС, в случаях, установленных </a:t>
            </a:r>
            <a:r>
              <a:rPr lang="ru-RU" sz="1400" b="1" i="1" u="sng" dirty="0"/>
              <a:t>федеральными законами </a:t>
            </a:r>
            <a:r>
              <a:rPr lang="ru-RU" sz="1400" b="1" i="1" u="sng" dirty="0">
                <a:solidFill>
                  <a:srgbClr val="C00000"/>
                </a:solidFill>
              </a:rPr>
              <a:t>(закон о ФБ!!!)</a:t>
            </a:r>
            <a:r>
              <a:rPr lang="ru-RU" sz="1400" dirty="0">
                <a:solidFill>
                  <a:srgbClr val="C00000"/>
                </a:solidFill>
              </a:rPr>
              <a:t>, </a:t>
            </a:r>
            <a:r>
              <a:rPr lang="ru-RU" sz="1400" dirty="0"/>
              <a:t>решениями Правительства РФ (включая средства, указанные в </a:t>
            </a:r>
            <a:r>
              <a:rPr lang="ru-RU" sz="1400" dirty="0" err="1"/>
              <a:t>абз</a:t>
            </a:r>
            <a:r>
              <a:rPr lang="ru-RU" sz="1400" dirty="0"/>
              <a:t>. 4 </a:t>
            </a:r>
            <a:r>
              <a:rPr lang="ru-RU" sz="1400" dirty="0" err="1"/>
              <a:t>пп</a:t>
            </a:r>
            <a:r>
              <a:rPr lang="ru-RU" sz="1400" dirty="0"/>
              <a:t>. 1 ст. 242.27 БК).</a:t>
            </a:r>
          </a:p>
          <a:p>
            <a:pPr algn="ctr"/>
            <a:r>
              <a:rPr lang="ru-RU" sz="1400" dirty="0"/>
              <a:t>+ особенности 2023 года (ч.14 ст. 10 Закона 448-ФЗ)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71272-D8B1-D4FF-FF43-6DE951993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03540"/>
            <a:ext cx="2376264" cy="246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12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виток: горизонтальный 14">
            <a:extLst>
              <a:ext uri="{FF2B5EF4-FFF2-40B4-BE49-F238E27FC236}">
                <a16:creationId xmlns:a16="http://schemas.microsoft.com/office/drawing/2014/main" id="{F987D6E5-97BC-7551-1EE9-0893ABE8808D}"/>
              </a:ext>
            </a:extLst>
          </p:cNvPr>
          <p:cNvSpPr/>
          <p:nvPr/>
        </p:nvSpPr>
        <p:spPr>
          <a:xfrm>
            <a:off x="0" y="-20538"/>
            <a:ext cx="9036496" cy="91810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 федеральном бюджете</a:t>
            </a:r>
          </a:p>
          <a:p>
            <a:pPr algn="ctr"/>
            <a:endParaRPr lang="ru-RU" sz="900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D55A5E7-F34F-5FC6-C792-0FDAEED3F5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491242"/>
              </p:ext>
            </p:extLst>
          </p:nvPr>
        </p:nvGraphicFramePr>
        <p:xfrm>
          <a:off x="251520" y="1059582"/>
          <a:ext cx="87849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Овал 5">
            <a:extLst>
              <a:ext uri="{FF2B5EF4-FFF2-40B4-BE49-F238E27FC236}">
                <a16:creationId xmlns:a16="http://schemas.microsoft.com/office/drawing/2014/main" id="{D24E0F89-0A28-C09B-78D6-026E094128AE}"/>
              </a:ext>
            </a:extLst>
          </p:cNvPr>
          <p:cNvSpPr/>
          <p:nvPr/>
        </p:nvSpPr>
        <p:spPr>
          <a:xfrm>
            <a:off x="4355976" y="897564"/>
            <a:ext cx="4752528" cy="42459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879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CD97D77-F53B-0294-99F5-8FF0D42648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0274395"/>
              </p:ext>
            </p:extLst>
          </p:nvPr>
        </p:nvGraphicFramePr>
        <p:xfrm>
          <a:off x="0" y="539750"/>
          <a:ext cx="9144000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Свиток: горизонтальный 14">
            <a:extLst>
              <a:ext uri="{FF2B5EF4-FFF2-40B4-BE49-F238E27FC236}">
                <a16:creationId xmlns:a16="http://schemas.microsoft.com/office/drawing/2014/main" id="{F987D6E5-97BC-7551-1EE9-0893ABE8808D}"/>
              </a:ext>
            </a:extLst>
          </p:cNvPr>
          <p:cNvSpPr/>
          <p:nvPr/>
        </p:nvSpPr>
        <p:spPr>
          <a:xfrm>
            <a:off x="0" y="-20539"/>
            <a:ext cx="9036496" cy="147627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Разъяснения Минфина РФ по аналогичным ситуациям (2022, 2023)</a:t>
            </a:r>
          </a:p>
          <a:p>
            <a:pPr algn="ctr"/>
            <a:endParaRPr lang="ru-RU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025555-33E4-5DF7-DA7D-399DC664DCA9}"/>
              </a:ext>
            </a:extLst>
          </p:cNvPr>
          <p:cNvSpPr txBox="1"/>
          <p:nvPr/>
        </p:nvSpPr>
        <p:spPr>
          <a:xfrm>
            <a:off x="369301" y="1743771"/>
            <a:ext cx="1152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№ 24-06-06/129295 от 29.12.2022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8950E-F10A-B561-F63D-462BD8B534CA}"/>
              </a:ext>
            </a:extLst>
          </p:cNvPr>
          <p:cNvSpPr txBox="1"/>
          <p:nvPr/>
        </p:nvSpPr>
        <p:spPr>
          <a:xfrm>
            <a:off x="683568" y="3612961"/>
            <a:ext cx="1224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№</a:t>
            </a:r>
            <a:r>
              <a:rPr lang="en-US" sz="1600" b="1" dirty="0">
                <a:solidFill>
                  <a:schemeClr val="bg1"/>
                </a:solidFill>
              </a:rPr>
              <a:t> 02-14-12/18680</a:t>
            </a:r>
            <a:r>
              <a:rPr lang="ru-RU" sz="1600" b="1" dirty="0">
                <a:solidFill>
                  <a:schemeClr val="bg1"/>
                </a:solidFill>
              </a:rPr>
              <a:t> от 06.03.2023 </a:t>
            </a: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7AE0A147-3C1E-6D95-5CB0-1E1C96C5E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1259763"/>
              </p:ext>
            </p:extLst>
          </p:nvPr>
        </p:nvGraphicFramePr>
        <p:xfrm>
          <a:off x="-1" y="1347614"/>
          <a:ext cx="9134375" cy="3795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859402-52FF-C737-5A10-00EAF695B5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90632"/>
            <a:ext cx="1542184" cy="145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6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940726"/>
            <a:ext cx="8784976" cy="4151304"/>
          </a:xfrm>
          <a:solidFill>
            <a:schemeClr val="bg1"/>
          </a:solidFill>
          <a:ln w="28575">
            <a:solidFill>
              <a:schemeClr val="accent1">
                <a:shade val="50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>
                <a:solidFill>
                  <a:srgbClr val="C00000"/>
                </a:solidFill>
              </a:rPr>
              <a:t>ВОПРОС:</a:t>
            </a:r>
          </a:p>
          <a:p>
            <a:pPr marL="0" indent="0" algn="ctr">
              <a:buNone/>
            </a:pPr>
            <a:r>
              <a:rPr lang="ru-RU" sz="2000" dirty="0"/>
              <a:t>Если заказчиком по контракту, заключаемому в соответствии с положениями 46-ФЗ с ед. источником, является бюджетное или автономное учреждение, при этом цена контракта составляет </a:t>
            </a:r>
            <a:r>
              <a:rPr lang="ru-RU" sz="2000" b="1" dirty="0">
                <a:solidFill>
                  <a:srgbClr val="C00000"/>
                </a:solidFill>
              </a:rPr>
              <a:t>более 3 миллионов рублей</a:t>
            </a:r>
            <a:r>
              <a:rPr lang="ru-RU" sz="2000" dirty="0"/>
              <a:t>, нужно ли в контракте предусматривать его казначейское сопровождение?</a:t>
            </a:r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92A368-495D-1855-11C2-20CC6B762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7754"/>
            <a:ext cx="3672408" cy="2570686"/>
          </a:xfrm>
          <a:prstGeom prst="rect">
            <a:avLst/>
          </a:prstGeom>
        </p:spPr>
      </p:pic>
      <p:sp>
        <p:nvSpPr>
          <p:cNvPr id="11" name="Свиток: горизонтальный 10">
            <a:extLst>
              <a:ext uri="{FF2B5EF4-FFF2-40B4-BE49-F238E27FC236}">
                <a16:creationId xmlns:a16="http://schemas.microsoft.com/office/drawing/2014/main" id="{7C3A82A1-A53E-EBB2-FFBA-2C1D1D6646A0}"/>
              </a:ext>
            </a:extLst>
          </p:cNvPr>
          <p:cNvSpPr/>
          <p:nvPr/>
        </p:nvSpPr>
        <p:spPr>
          <a:xfrm>
            <a:off x="107504" y="-92546"/>
            <a:ext cx="8928992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Контракты БУ и АУ, как быть с ними?</a:t>
            </a:r>
          </a:p>
        </p:txBody>
      </p:sp>
    </p:spTree>
    <p:extLst>
      <p:ext uri="{BB962C8B-B14F-4D97-AF65-F5344CB8AC3E}">
        <p14:creationId xmlns:p14="http://schemas.microsoft.com/office/powerpoint/2010/main" val="3020046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97966"/>
            <a:ext cx="9036495" cy="47556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Особенности исполнения таких контрактов</a:t>
            </a:r>
            <a:endParaRPr lang="ru-RU" sz="1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8281E9-F244-B3E7-54A2-C11D158EB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83518"/>
            <a:ext cx="5482580" cy="4762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AD9BCB-D5E7-C499-3ADC-DD52E5E91B84}"/>
              </a:ext>
            </a:extLst>
          </p:cNvPr>
          <p:cNvSpPr txBox="1"/>
          <p:nvPr/>
        </p:nvSpPr>
        <p:spPr>
          <a:xfrm>
            <a:off x="179512" y="2211710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Часть 3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статьи 15 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 Федерального закона от 08.08.2022 года № 46-ФЗ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470B88-9B66-3327-31C0-54CAB3BADC79}"/>
              </a:ext>
            </a:extLst>
          </p:cNvPr>
          <p:cNvSpPr txBox="1"/>
          <p:nvPr/>
        </p:nvSpPr>
        <p:spPr>
          <a:xfrm>
            <a:off x="3491880" y="2644877"/>
            <a:ext cx="5112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 планировании закупок у </a:t>
            </a:r>
            <a:r>
              <a:rPr lang="ru-RU" dirty="0" err="1"/>
              <a:t>ед.поставщика</a:t>
            </a:r>
            <a:r>
              <a:rPr lang="ru-RU" dirty="0"/>
              <a:t> в случаях, установленных в соотв. с частями 1 и 2 наст. статьи, и при исполнении контрактов, </a:t>
            </a:r>
            <a:r>
              <a:rPr lang="ru-RU" dirty="0" err="1"/>
              <a:t>закл</a:t>
            </a:r>
            <a:r>
              <a:rPr lang="ru-RU" dirty="0"/>
              <a:t>-х при осуществлении таких закупок, применяются положения Федерального закона № 44-ФЗ, касающиеся закупок, осуществляемых</a:t>
            </a:r>
            <a:r>
              <a:rPr lang="ru-RU" b="1" u="sng" dirty="0"/>
              <a:t> в соотв. с п.2 ч.1 ст. 93</a:t>
            </a:r>
            <a:r>
              <a:rPr lang="ru-RU" dirty="0"/>
              <a:t> указанного ФЗ, с учетом положений </a:t>
            </a:r>
            <a:r>
              <a:rPr lang="ru-RU" dirty="0" err="1"/>
              <a:t>чч</a:t>
            </a:r>
            <a:r>
              <a:rPr lang="ru-RU" dirty="0"/>
              <a:t>. 4 и 5 настоящей статьи.</a:t>
            </a:r>
          </a:p>
        </p:txBody>
      </p:sp>
      <p:sp>
        <p:nvSpPr>
          <p:cNvPr id="16" name="Стрелка: изогнутая вниз 15">
            <a:extLst>
              <a:ext uri="{FF2B5EF4-FFF2-40B4-BE49-F238E27FC236}">
                <a16:creationId xmlns:a16="http://schemas.microsoft.com/office/drawing/2014/main" id="{ABFE9BF1-2811-B7F8-E36A-4F3BD609163A}"/>
              </a:ext>
            </a:extLst>
          </p:cNvPr>
          <p:cNvSpPr/>
          <p:nvPr/>
        </p:nvSpPr>
        <p:spPr>
          <a:xfrm>
            <a:off x="1979712" y="1203598"/>
            <a:ext cx="2160240" cy="936104"/>
          </a:xfrm>
          <a:prstGeom prst="curvedDownArrow">
            <a:avLst>
              <a:gd name="adj1" fmla="val 25000"/>
              <a:gd name="adj2" fmla="val 4960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79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виток: горизонтальный 10">
            <a:extLst>
              <a:ext uri="{FF2B5EF4-FFF2-40B4-BE49-F238E27FC236}">
                <a16:creationId xmlns:a16="http://schemas.microsoft.com/office/drawing/2014/main" id="{7C3A82A1-A53E-EBB2-FFBA-2C1D1D6646A0}"/>
              </a:ext>
            </a:extLst>
          </p:cNvPr>
          <p:cNvSpPr/>
          <p:nvPr/>
        </p:nvSpPr>
        <p:spPr>
          <a:xfrm>
            <a:off x="107504" y="-92546"/>
            <a:ext cx="8928992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 Минфина России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D5E39-9997-1127-8D47-ED2C08AF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4" y="827701"/>
            <a:ext cx="5278980" cy="42027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BDB956-B771-81F3-FF48-46EF2F2F6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034" y="2715766"/>
            <a:ext cx="5282966" cy="2373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3EF2DE-C10B-A4EC-80E1-A68345E85549}"/>
              </a:ext>
            </a:extLst>
          </p:cNvPr>
          <p:cNvSpPr txBox="1"/>
          <p:nvPr/>
        </p:nvSpPr>
        <p:spPr>
          <a:xfrm>
            <a:off x="5378451" y="1200537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ГОСКОНТРАКТА – НЕТ КАЗНАЧЕЙСКОГО СОПРОВОЖДЕНИЯ!</a:t>
            </a:r>
          </a:p>
        </p:txBody>
      </p:sp>
    </p:spTree>
    <p:extLst>
      <p:ext uri="{BB962C8B-B14F-4D97-AF65-F5344CB8AC3E}">
        <p14:creationId xmlns:p14="http://schemas.microsoft.com/office/powerpoint/2010/main" val="2488483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FFAD50-38DC-9933-D333-BD5C8D346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60" y="1563638"/>
            <a:ext cx="3138736" cy="3384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3629A4-ECE4-984B-9059-E4A2BE81BC37}"/>
              </a:ext>
            </a:extLst>
          </p:cNvPr>
          <p:cNvSpPr txBox="1"/>
          <p:nvPr/>
        </p:nvSpPr>
        <p:spPr>
          <a:xfrm>
            <a:off x="35496" y="3604830"/>
            <a:ext cx="72728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C00000"/>
                </a:solidFill>
              </a:rPr>
              <a:t>ВОПРОС: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контракты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заключать в соответствии с положениями 46-ФЗ 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единственного источника?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C39B0C-DA66-AE6A-BC60-730CA3D2289C}"/>
              </a:ext>
            </a:extLst>
          </p:cNvPr>
          <p:cNvSpPr txBox="1"/>
          <p:nvPr/>
        </p:nvSpPr>
        <p:spPr>
          <a:xfrm>
            <a:off x="179512" y="911498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государственных (муниципальных) нужд могут заключаться как государственные (муниципальные) контракты, так и контракты в соответствии с положениями ст. 15 Закона № 44-ФЗ.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правоотношений: Г (М) БУ, Г (М) АУ, Г (М)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юрлица при предоставлении им субсидий в соотв.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 и 8.1 ст. 78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 и 3.1 п. 1 ст. 78.3 БК РФ (ч. 4.1),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 п. 1 ст. 80 (ч. 5)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0CFC461-1393-7DCA-BBAC-66F87398991B}"/>
              </a:ext>
            </a:extLst>
          </p:cNvPr>
          <p:cNvSpPr/>
          <p:nvPr/>
        </p:nvSpPr>
        <p:spPr>
          <a:xfrm>
            <a:off x="-36512" y="2283718"/>
            <a:ext cx="6768752" cy="10801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7427FF71-4A99-7E70-0451-14CD9D73A923}"/>
              </a:ext>
            </a:extLst>
          </p:cNvPr>
          <p:cNvSpPr/>
          <p:nvPr/>
        </p:nvSpPr>
        <p:spPr>
          <a:xfrm>
            <a:off x="35496" y="-105126"/>
            <a:ext cx="8928992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при предоставлении субсидий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бюджетных инвестиций </a:t>
            </a:r>
          </a:p>
        </p:txBody>
      </p:sp>
    </p:spTree>
    <p:extLst>
      <p:ext uri="{BB962C8B-B14F-4D97-AF65-F5344CB8AC3E}">
        <p14:creationId xmlns:p14="http://schemas.microsoft.com/office/powerpoint/2010/main" val="4993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5041EE-6311-E0EC-4D8F-F79671232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39" y="969908"/>
            <a:ext cx="3528392" cy="1784443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C5B8AE4B-98DC-6367-2BA3-CBE7D879F5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1590"/>
            <a:ext cx="720080" cy="120013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13DACB-C5F0-FEC1-1D13-21D98043F73A}"/>
              </a:ext>
            </a:extLst>
          </p:cNvPr>
          <p:cNvSpPr txBox="1"/>
          <p:nvPr/>
        </p:nvSpPr>
        <p:spPr>
          <a:xfrm>
            <a:off x="54016" y="2661029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С учетом изложенного, прошу представить разъяснения по вопросам применения положений Закона № 44-ФЗ в части возможности осуществления закупки у единственного поставщика (подрядчика, исполнителя) юридическим лицом, реализующим инвестиционный проект, отобранный в соответствии с Правилами, при осуществлении за счет субсидии капитальных вложений в находящийся в его собственности объект инфраструктуры, включая указанные положения Закона № 46-ФЗ.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E2A44E-1FEA-1570-3412-513888B7F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942998"/>
            <a:ext cx="2880320" cy="1447780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6CEF29C3-765E-C333-BB72-81F5232ED1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88" y="1087421"/>
            <a:ext cx="1313079" cy="131307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6B2787-929D-35E1-E7F5-2045FB2C3107}"/>
              </a:ext>
            </a:extLst>
          </p:cNvPr>
          <p:cNvSpPr txBox="1"/>
          <p:nvPr/>
        </p:nvSpPr>
        <p:spPr>
          <a:xfrm>
            <a:off x="4698024" y="2380742"/>
            <a:ext cx="43762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Законодательство Российской Федерации не содержит требований к условиям принятия вышеуказанных решений, в связи с чем дополнительные случаи определяются высшим исполнительным органом субъекта Российской Федерации самостоятельно. Таким образом, в настоящее время вопросы определения целесообразности введения и применения в субъекте Российской Федерации и муниципальных образованиях, находящихся на его территории, дополнительных случаев отнесены к полномочиям высшего исполнительного органа субъекта Российской Федерации.</a:t>
            </a:r>
          </a:p>
        </p:txBody>
      </p:sp>
      <p:sp>
        <p:nvSpPr>
          <p:cNvPr id="20" name="Свиток: горизонтальный 19">
            <a:extLst>
              <a:ext uri="{FF2B5EF4-FFF2-40B4-BE49-F238E27FC236}">
                <a16:creationId xmlns:a16="http://schemas.microsoft.com/office/drawing/2014/main" id="{00BE008A-C18E-B100-E1D5-4E24788A6C2B}"/>
              </a:ext>
            </a:extLst>
          </p:cNvPr>
          <p:cNvSpPr/>
          <p:nvPr/>
        </p:nvSpPr>
        <p:spPr>
          <a:xfrm>
            <a:off x="54016" y="51470"/>
            <a:ext cx="8910472" cy="11052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при предоставлении субсидий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бюджетных инвестиций </a:t>
            </a:r>
          </a:p>
        </p:txBody>
      </p:sp>
    </p:spTree>
    <p:extLst>
      <p:ext uri="{BB962C8B-B14F-4D97-AF65-F5344CB8AC3E}">
        <p14:creationId xmlns:p14="http://schemas.microsoft.com/office/powerpoint/2010/main" val="375132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777308"/>
            <a:ext cx="8856984" cy="4338482"/>
          </a:xfrm>
          <a:solidFill>
            <a:schemeClr val="bg1"/>
          </a:solidFill>
          <a:ln w="28575">
            <a:solidFill>
              <a:schemeClr val="accent1">
                <a:shade val="50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/>
              <a:t>1) субсидии юридическим лицам (за исключением субсидий федеральным бюджетным и автономным учреждениям) и бюджетные инвестиции юридическим лицам, предоставляемые в соответствии со ст. 80 БК РФ +авансы по контрактам в рамках использования субсидий и БИ (</a:t>
            </a:r>
            <a:r>
              <a:rPr lang="ru-RU" sz="1800" i="1" u="sng" dirty="0" err="1">
                <a:solidFill>
                  <a:srgbClr val="C00000"/>
                </a:solidFill>
              </a:rPr>
              <a:t>фед.ср-ва</a:t>
            </a:r>
            <a:r>
              <a:rPr lang="ru-RU" sz="1800" i="1" u="sng" dirty="0">
                <a:solidFill>
                  <a:srgbClr val="C00000"/>
                </a:solidFill>
              </a:rPr>
              <a:t>, предоставляемые по ст. 242.25 БК РФ</a:t>
            </a:r>
            <a:r>
              <a:rPr lang="ru-RU" sz="1800" dirty="0"/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6ACCF2-E1F4-B4EB-ECDF-492AFDF62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91630"/>
            <a:ext cx="2650153" cy="33126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3629A4-ECE4-984B-9059-E4A2BE81BC37}"/>
              </a:ext>
            </a:extLst>
          </p:cNvPr>
          <p:cNvSpPr txBox="1"/>
          <p:nvPr/>
        </p:nvSpPr>
        <p:spPr>
          <a:xfrm>
            <a:off x="251520" y="2139702"/>
            <a:ext cx="237626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</a:rPr>
              <a:t>ВОПРОС:</a:t>
            </a:r>
          </a:p>
          <a:p>
            <a:pPr algn="ctr"/>
            <a:r>
              <a:rPr lang="ru-RU" sz="2000" i="1" dirty="0"/>
              <a:t>Как это связано в государственными и муниципальными закупками и с контрактами по 46-ФЗ?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C558B-67A7-462C-7342-2B361170D0AE}"/>
              </a:ext>
            </a:extLst>
          </p:cNvPr>
          <p:cNvSpPr txBox="1"/>
          <p:nvPr/>
        </p:nvSpPr>
        <p:spPr>
          <a:xfrm>
            <a:off x="4896036" y="1857618"/>
            <a:ext cx="417646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</a:rPr>
              <a:t>ОТВЕТ:</a:t>
            </a:r>
          </a:p>
          <a:p>
            <a:pPr algn="ctr"/>
            <a:r>
              <a:rPr lang="ru-RU" sz="1600" dirty="0"/>
              <a:t>Ч. 5 ст. 15 Закона № 44-ФЗ:</a:t>
            </a:r>
          </a:p>
          <a:p>
            <a:pPr algn="ctr"/>
            <a:r>
              <a:rPr lang="ru-RU" sz="1300" dirty="0"/>
              <a:t>При предоставлении в соответствии с бюджетным законодательством РФ юрлицу средств, указанных в абзаце втором пункта 1 статьи 80 БК РФ, на ЮЛ, которому предоставлены указанные средства, при осуществлении им закупок за счет указанных средств </a:t>
            </a:r>
            <a:r>
              <a:rPr lang="ru-RU" sz="1300" b="1" u="sng" dirty="0"/>
              <a:t>распространяются положения Закона № 44-ФЗ, регулирующие деятельность заказчика</a:t>
            </a:r>
            <a:r>
              <a:rPr lang="ru-RU" sz="1300" dirty="0"/>
              <a:t>, в случаях и в пределах, которые определены в соответствии с бюджетным законодательством РФ в рамках договоров об участии РФ, субъекта РФ или муниципального образования в собственности субъекта инвестиций.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A1A53E-874D-0550-CC96-B223769CB2DB}"/>
              </a:ext>
            </a:extLst>
          </p:cNvPr>
          <p:cNvSpPr txBox="1"/>
          <p:nvPr/>
        </p:nvSpPr>
        <p:spPr>
          <a:xfrm>
            <a:off x="251520" y="4696857"/>
            <a:ext cx="87129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solidFill>
                  <a:srgbClr val="C00000"/>
                </a:solidFill>
              </a:rPr>
              <a:t>КС не требуется, если речь о федеральных контрактах не более 3 млн. р.! Обоснование выше!</a:t>
            </a:r>
          </a:p>
        </p:txBody>
      </p:sp>
      <p:sp>
        <p:nvSpPr>
          <p:cNvPr id="3" name="Свиток: горизонтальный 2">
            <a:extLst>
              <a:ext uri="{FF2B5EF4-FFF2-40B4-BE49-F238E27FC236}">
                <a16:creationId xmlns:a16="http://schemas.microsoft.com/office/drawing/2014/main" id="{13DEAF3B-CCDC-84DF-0F7A-70F5383E6C27}"/>
              </a:ext>
            </a:extLst>
          </p:cNvPr>
          <p:cNvSpPr/>
          <p:nvPr/>
        </p:nvSpPr>
        <p:spPr>
          <a:xfrm>
            <a:off x="179512" y="0"/>
            <a:ext cx="8856984" cy="8435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случаи КС в 2023 году по 466-ФЗ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(расходование федеральных средств) (ч. 2 ст. 5)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47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9641A9-C8CE-41A3-845F-4EB016FF0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417" y="0"/>
            <a:ext cx="10081120" cy="6895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53CEA2-639E-8E62-C0AB-FF039F75ADAE}"/>
              </a:ext>
            </a:extLst>
          </p:cNvPr>
          <p:cNvSpPr txBox="1"/>
          <p:nvPr/>
        </p:nvSpPr>
        <p:spPr>
          <a:xfrm>
            <a:off x="6012202" y="51470"/>
            <a:ext cx="31683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08.03.2022 года № 46-ФЗ: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«Особые» права Правительства РФ определить дополнительные случаи закупок у единственного источника и порядок их осуществления (ч.1 ст.15)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Реализовано: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 10.03.2022 года № 339 «О случаях осуществления товаров, работ, услуг для государственных и (или) муниципальных нужд у единственного поставщика (подрядчика, исполнителя) и порядке их осуществления» </a:t>
            </a:r>
          </a:p>
        </p:txBody>
      </p:sp>
    </p:spTree>
    <p:extLst>
      <p:ext uri="{BB962C8B-B14F-4D97-AF65-F5344CB8AC3E}">
        <p14:creationId xmlns:p14="http://schemas.microsoft.com/office/powerpoint/2010/main" val="3346180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7524" y="825556"/>
            <a:ext cx="6876764" cy="4194466"/>
          </a:xfrm>
          <a:solidFill>
            <a:schemeClr val="bg1"/>
          </a:solidFill>
          <a:ln w="28575">
            <a:solidFill>
              <a:schemeClr val="accent1">
                <a:shade val="50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/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авансовые платежи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государственным контрактам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поставке ТРУ (за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госконтрактов для гособоронзаказа), заключаемым на сумму 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млн. рублей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более. </a:t>
            </a:r>
          </a:p>
          <a:p>
            <a:pPr marL="0" indent="0" algn="just">
              <a:buNone/>
            </a:pP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</a:t>
            </a:r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случаях, определенным Правительством РФ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часть аванса </a:t>
            </a:r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размерах и порядке, установленных Правительством РФ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может перечисляться на расчетный счет, открытый поставщику (подрядчику, исполнителю) в кредитной организации (ч. 5 ст. 5 Закона № 466-ФЗ)</a:t>
            </a:r>
            <a:endParaRPr lang="ru-RU" sz="1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виток: горизонтальный 2">
            <a:extLst>
              <a:ext uri="{FF2B5EF4-FFF2-40B4-BE49-F238E27FC236}">
                <a16:creationId xmlns:a16="http://schemas.microsoft.com/office/drawing/2014/main" id="{13DEAF3B-CCDC-84DF-0F7A-70F5383E6C27}"/>
              </a:ext>
            </a:extLst>
          </p:cNvPr>
          <p:cNvSpPr/>
          <p:nvPr/>
        </p:nvSpPr>
        <p:spPr>
          <a:xfrm>
            <a:off x="179512" y="-961"/>
            <a:ext cx="8856984" cy="8435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случаи КС в 2023 году по 466-ФЗ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(расходование федеральных средств (ч. 2 ст. 5)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22162E-105A-F077-DE93-A4A86B85A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29" y="771550"/>
            <a:ext cx="18573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339752" y="753548"/>
            <a:ext cx="6732748" cy="4338482"/>
          </a:xfrm>
          <a:solidFill>
            <a:schemeClr val="bg1"/>
          </a:solidFill>
          <a:ln w="28575">
            <a:solidFill>
              <a:schemeClr val="accent1">
                <a:shade val="50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авансовые платежи по контрактам (договорам) о поставке товаров, выполнении работ, оказании услуг, заключаемым на сумму </a:t>
            </a:r>
            <a:r>
              <a:rPr lang="ru-RU" sz="1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млн. рублей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более 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федеральными бюджетными и автономными учреждениями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лицевые счета которым открыты в территориальных органах ФК, источником финансового обеспечения которых являются 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субсидии, предоставляемые в соответствии с </a:t>
            </a:r>
            <a:r>
              <a:rPr lang="ru-RU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абз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 пункта 1 ст. 78.1 и статьей 78.2 БК РФ </a:t>
            </a:r>
          </a:p>
          <a:p>
            <a:pPr marL="0" indent="0" algn="ctr">
              <a:buNone/>
            </a:pP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marL="0" indent="0" algn="ct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авансовые платежи по контрактам (договорам), заключаемым исполнителями и соисполнителями в рамках исполнения указанных выше госконтрактов (контрактов, договоров).</a:t>
            </a:r>
          </a:p>
          <a:p>
            <a:pPr marL="0" indent="0" algn="ctr">
              <a:buNone/>
            </a:pPr>
            <a:r>
              <a:rPr lang="ru-RU" sz="1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 2023 года: 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исполнителем является ГБУ или ГАУ, то КС подлежат контракты (договоры) с ценой более  </a:t>
            </a:r>
            <a:r>
              <a:rPr lang="ru-RU" sz="1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млн. р.</a:t>
            </a:r>
          </a:p>
        </p:txBody>
      </p:sp>
      <p:sp>
        <p:nvSpPr>
          <p:cNvPr id="3" name="Свиток: горизонтальный 2">
            <a:extLst>
              <a:ext uri="{FF2B5EF4-FFF2-40B4-BE49-F238E27FC236}">
                <a16:creationId xmlns:a16="http://schemas.microsoft.com/office/drawing/2014/main" id="{13DEAF3B-CCDC-84DF-0F7A-70F5383E6C27}"/>
              </a:ext>
            </a:extLst>
          </p:cNvPr>
          <p:cNvSpPr/>
          <p:nvPr/>
        </p:nvSpPr>
        <p:spPr>
          <a:xfrm>
            <a:off x="179512" y="-961"/>
            <a:ext cx="8856984" cy="8435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случаи КС в 2023 году по 466-ФЗ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(расходование федеральных средств (ч. 2 ст. 5)</a:t>
            </a:r>
          </a:p>
        </p:txBody>
      </p:sp>
      <p:sp>
        <p:nvSpPr>
          <p:cNvPr id="6" name="Стрелка: изогнутая вправо 5">
            <a:extLst>
              <a:ext uri="{FF2B5EF4-FFF2-40B4-BE49-F238E27FC236}">
                <a16:creationId xmlns:a16="http://schemas.microsoft.com/office/drawing/2014/main" id="{564B50C1-1D5A-30CD-B3B6-2BCA3B99AE5E}"/>
              </a:ext>
            </a:extLst>
          </p:cNvPr>
          <p:cNvSpPr/>
          <p:nvPr/>
        </p:nvSpPr>
        <p:spPr>
          <a:xfrm>
            <a:off x="2699792" y="4011910"/>
            <a:ext cx="360040" cy="576064"/>
          </a:xfrm>
          <a:prstGeom prst="curvedRightArrow">
            <a:avLst>
              <a:gd name="adj1" fmla="val 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1643BB-3D35-2D34-DD12-F2CA3AEE6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237"/>
            <a:ext cx="237626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76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виток: горизонтальный 2">
            <a:extLst>
              <a:ext uri="{FF2B5EF4-FFF2-40B4-BE49-F238E27FC236}">
                <a16:creationId xmlns:a16="http://schemas.microsoft.com/office/drawing/2014/main" id="{13DEAF3B-CCDC-84DF-0F7A-70F5383E6C27}"/>
              </a:ext>
            </a:extLst>
          </p:cNvPr>
          <p:cNvSpPr/>
          <p:nvPr/>
        </p:nvSpPr>
        <p:spPr>
          <a:xfrm>
            <a:off x="179512" y="-962"/>
            <a:ext cx="8856984" cy="113255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случаи КС в 2023 году по 466-ФЗ </a:t>
            </a:r>
          </a:p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(расходование региональных (муниципальных) средств (ч. 3 ст. 5)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8912ADD8-1725-2922-9BCD-56CFFF226FE5}"/>
              </a:ext>
            </a:extLst>
          </p:cNvPr>
          <p:cNvGraphicFramePr/>
          <p:nvPr/>
        </p:nvGraphicFramePr>
        <p:xfrm>
          <a:off x="251520" y="1131590"/>
          <a:ext cx="8784976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5F6BCA6C-7665-E9A2-0FF5-DBD85D28D49C}"/>
              </a:ext>
            </a:extLst>
          </p:cNvPr>
          <p:cNvSpPr/>
          <p:nvPr/>
        </p:nvSpPr>
        <p:spPr>
          <a:xfrm>
            <a:off x="6588224" y="2067694"/>
            <a:ext cx="504056" cy="2808312"/>
          </a:xfrm>
          <a:prstGeom prst="rightBrac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18BEE9-018D-1695-FC8A-CC2C53118550}"/>
              </a:ext>
            </a:extLst>
          </p:cNvPr>
          <p:cNvSpPr txBox="1"/>
          <p:nvPr/>
        </p:nvSpPr>
        <p:spPr>
          <a:xfrm>
            <a:off x="7085170" y="1852267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этих случаях подлежат КС одни и те же виды контрактов</a:t>
            </a: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F157A1BA-CAB4-3AE8-F96D-E1BE3D6A2964}"/>
              </a:ext>
            </a:extLst>
          </p:cNvPr>
          <p:cNvSpPr/>
          <p:nvPr/>
        </p:nvSpPr>
        <p:spPr>
          <a:xfrm>
            <a:off x="7822072" y="4227934"/>
            <a:ext cx="484632" cy="64807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644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виток: горизонтальный 2">
            <a:extLst>
              <a:ext uri="{FF2B5EF4-FFF2-40B4-BE49-F238E27FC236}">
                <a16:creationId xmlns:a16="http://schemas.microsoft.com/office/drawing/2014/main" id="{13DEAF3B-CCDC-84DF-0F7A-70F5383E6C27}"/>
              </a:ext>
            </a:extLst>
          </p:cNvPr>
          <p:cNvSpPr/>
          <p:nvPr/>
        </p:nvSpPr>
        <p:spPr>
          <a:xfrm>
            <a:off x="179512" y="-962"/>
            <a:ext cx="8856984" cy="113255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случаи КС в 2023 году по 466-ФЗ </a:t>
            </a:r>
          </a:p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(расходование региональных (муниципальных) средств) (ч. 3 ст. 5)</a:t>
            </a: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FBE9DE8A-A9D0-BFD0-8375-064BB71510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7396955"/>
              </p:ext>
            </p:extLst>
          </p:nvPr>
        </p:nvGraphicFramePr>
        <p:xfrm>
          <a:off x="179512" y="1059583"/>
          <a:ext cx="6552728" cy="403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948ACF3F-2762-5961-610E-8A38974436C6}"/>
              </a:ext>
            </a:extLst>
          </p:cNvPr>
          <p:cNvSpPr/>
          <p:nvPr/>
        </p:nvSpPr>
        <p:spPr>
          <a:xfrm>
            <a:off x="6804248" y="2571750"/>
            <a:ext cx="144016" cy="2448272"/>
          </a:xfrm>
          <a:prstGeom prst="rightBrac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3D90D0-9B11-4F7F-4283-E4A81E3EC84D}"/>
              </a:ext>
            </a:extLst>
          </p:cNvPr>
          <p:cNvSpPr txBox="1"/>
          <p:nvPr/>
        </p:nvSpPr>
        <p:spPr>
          <a:xfrm>
            <a:off x="6804248" y="2283718"/>
            <a:ext cx="738664" cy="2808312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предоставляемых из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субъекта РФ (мест.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16" name="Правая фигурная скобка 15">
            <a:extLst>
              <a:ext uri="{FF2B5EF4-FFF2-40B4-BE49-F238E27FC236}">
                <a16:creationId xmlns:a16="http://schemas.microsoft.com/office/drawing/2014/main" id="{A13C5444-9101-A547-80EA-C5D8DBE62F10}"/>
              </a:ext>
            </a:extLst>
          </p:cNvPr>
          <p:cNvSpPr/>
          <p:nvPr/>
        </p:nvSpPr>
        <p:spPr>
          <a:xfrm>
            <a:off x="7380312" y="1131589"/>
            <a:ext cx="504056" cy="3888433"/>
          </a:xfrm>
          <a:prstGeom prst="rightBrac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FEB184-150D-BA80-9F43-617AF838A579}"/>
              </a:ext>
            </a:extLst>
          </p:cNvPr>
          <p:cNvSpPr txBox="1"/>
          <p:nvPr/>
        </p:nvSpPr>
        <p:spPr>
          <a:xfrm>
            <a:off x="7538844" y="1131589"/>
            <a:ext cx="1569660" cy="401191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расчеты по контрактам (договорам), заключаемым на сумму 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3 </a:t>
            </a:r>
            <a:r>
              <a:rPr lang="ru-RU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исполнителями и соисполнителями в рамках их  исполнения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651AB-A8DB-A6CE-41CF-725A4EB69018}"/>
              </a:ext>
            </a:extLst>
          </p:cNvPr>
          <p:cNvSpPr txBox="1"/>
          <p:nvPr/>
        </p:nvSpPr>
        <p:spPr>
          <a:xfrm>
            <a:off x="3995936" y="473199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некоторые иные случаи</a:t>
            </a:r>
          </a:p>
        </p:txBody>
      </p:sp>
    </p:spTree>
    <p:extLst>
      <p:ext uri="{BB962C8B-B14F-4D97-AF65-F5344CB8AC3E}">
        <p14:creationId xmlns:p14="http://schemas.microsoft.com/office/powerpoint/2010/main" val="3359563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13031497"/>
              </p:ext>
            </p:extLst>
          </p:nvPr>
        </p:nvGraphicFramePr>
        <p:xfrm>
          <a:off x="35496" y="1203598"/>
          <a:ext cx="9073008" cy="393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 descr="C:\КНД\картинки для презентаций\оценка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15" y="2211709"/>
            <a:ext cx="4000933" cy="218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914" y="56716"/>
            <a:ext cx="9143999" cy="47556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Неопределенные  моменты в части КС при «особых» закупках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ед. источника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987574"/>
            <a:ext cx="297189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подлежит казначейскому сопровождению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79183" y="605883"/>
            <a:ext cx="4082177" cy="10297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944244" y="619983"/>
            <a:ext cx="40821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сути, не применяется, если речь о заказчике – БУ или АУ, или ином юрлице, осуществляющем закупку в рамках расходования целевых средств (т.к. контракт по п. 2 ч.1 ст. 93), при этом имеется прямая норма ч. 3 ст. 5 466-ФЗ о необходимости КС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4" name="Стрелка: изогнутая вверх 3">
            <a:extLst>
              <a:ext uri="{FF2B5EF4-FFF2-40B4-BE49-F238E27FC236}">
                <a16:creationId xmlns:a16="http://schemas.microsoft.com/office/drawing/2014/main" id="{387D8104-1F24-65F2-D79D-835B379ADA0F}"/>
              </a:ext>
            </a:extLst>
          </p:cNvPr>
          <p:cNvSpPr/>
          <p:nvPr/>
        </p:nvSpPr>
        <p:spPr>
          <a:xfrm rot="13106510">
            <a:off x="3059832" y="1419622"/>
            <a:ext cx="936104" cy="2880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: изогнутая вверх 6">
            <a:extLst>
              <a:ext uri="{FF2B5EF4-FFF2-40B4-BE49-F238E27FC236}">
                <a16:creationId xmlns:a16="http://schemas.microsoft.com/office/drawing/2014/main" id="{5BE91901-922D-A0AF-F6D5-030908EA44E3}"/>
              </a:ext>
            </a:extLst>
          </p:cNvPr>
          <p:cNvSpPr/>
          <p:nvPr/>
        </p:nvSpPr>
        <p:spPr>
          <a:xfrm rot="19867372">
            <a:off x="6879904" y="1848715"/>
            <a:ext cx="1268596" cy="34174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9912CEA-A74E-208A-D81A-BE96EA38CAE8}"/>
              </a:ext>
            </a:extLst>
          </p:cNvPr>
          <p:cNvSpPr/>
          <p:nvPr/>
        </p:nvSpPr>
        <p:spPr>
          <a:xfrm>
            <a:off x="6948264" y="2931789"/>
            <a:ext cx="2160240" cy="8358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ABB4F5-5AA5-2CEE-9573-E24ED2C91BFC}"/>
              </a:ext>
            </a:extLst>
          </p:cNvPr>
          <p:cNvSpPr txBox="1"/>
          <p:nvPr/>
        </p:nvSpPr>
        <p:spPr>
          <a:xfrm>
            <a:off x="7020272" y="307580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 не применяется </a:t>
            </a:r>
          </a:p>
        </p:txBody>
      </p:sp>
      <p:sp>
        <p:nvSpPr>
          <p:cNvPr id="16" name="Стрелка: вверх 15">
            <a:extLst>
              <a:ext uri="{FF2B5EF4-FFF2-40B4-BE49-F238E27FC236}">
                <a16:creationId xmlns:a16="http://schemas.microsoft.com/office/drawing/2014/main" id="{02FB63F3-3820-DD02-EE7F-3483AD5B6BD7}"/>
              </a:ext>
            </a:extLst>
          </p:cNvPr>
          <p:cNvSpPr/>
          <p:nvPr/>
        </p:nvSpPr>
        <p:spPr>
          <a:xfrm rot="5400000">
            <a:off x="6362907" y="2946833"/>
            <a:ext cx="282283" cy="6957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68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55526"/>
            <a:ext cx="9143999" cy="475562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законы (решения) о бюджете</a:t>
            </a:r>
            <a:b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п.5 ст. 242.23 БК РФ</a:t>
            </a:r>
            <a:b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D314254-1DC9-694F-BE44-DDAEF13B29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2211130"/>
              </p:ext>
            </p:extLst>
          </p:nvPr>
        </p:nvGraphicFramePr>
        <p:xfrm>
          <a:off x="0" y="1059582"/>
          <a:ext cx="9143998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7D61B5E-54A9-E7B3-A058-92D130526AB8}"/>
              </a:ext>
            </a:extLst>
          </p:cNvPr>
          <p:cNvSpPr txBox="1"/>
          <p:nvPr/>
        </p:nvSpPr>
        <p:spPr>
          <a:xfrm>
            <a:off x="1691680" y="465998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некот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иные случаи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7D71C-370E-62DD-7108-D0E8859B74AC}"/>
              </a:ext>
            </a:extLst>
          </p:cNvPr>
          <p:cNvSpPr txBox="1"/>
          <p:nvPr/>
        </p:nvSpPr>
        <p:spPr>
          <a:xfrm>
            <a:off x="6660232" y="4670599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некот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иные случаи</a:t>
            </a:r>
          </a:p>
        </p:txBody>
      </p:sp>
    </p:spTree>
    <p:extLst>
      <p:ext uri="{BB962C8B-B14F-4D97-AF65-F5344CB8AC3E}">
        <p14:creationId xmlns:p14="http://schemas.microsoft.com/office/powerpoint/2010/main" val="864336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72C9EE-A6F3-9C4D-5A0E-1B7D38AF30BC}"/>
              </a:ext>
            </a:extLst>
          </p:cNvPr>
          <p:cNvSpPr txBox="1"/>
          <p:nvPr/>
        </p:nvSpPr>
        <p:spPr>
          <a:xfrm>
            <a:off x="143508" y="631974"/>
            <a:ext cx="8892988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при КС средств, предоставляемых на основании контрактов (договоров), указанных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3, 6 - 8 ч. 2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1 - 3 ч. 3 ст. 5 Закона № 466-ФЗ, заключаемых в целях приобретения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исполнения: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гос.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контрактов,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контрактов (договоров) БУ и АУ,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договоров (соглашений) о предоставлении субсидий,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договоров 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инвестиций,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концесс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соглашений и соглашений о ГЧП (МЧП) </a:t>
            </a:r>
          </a:p>
        </p:txBody>
      </p:sp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CA0E2C6F-7A3E-9F2B-9D41-DB20D7F3D5D4}"/>
              </a:ext>
            </a:extLst>
          </p:cNvPr>
          <p:cNvSpPr/>
          <p:nvPr/>
        </p:nvSpPr>
        <p:spPr>
          <a:xfrm>
            <a:off x="5508104" y="1563638"/>
            <a:ext cx="360040" cy="1944216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732F4-21A0-D6FB-7DF7-0F58359E2933}"/>
              </a:ext>
            </a:extLst>
          </p:cNvPr>
          <p:cNvSpPr txBox="1"/>
          <p:nvPr/>
        </p:nvSpPr>
        <p:spPr>
          <a:xfrm>
            <a:off x="5940152" y="1419622"/>
            <a:ext cx="3024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открывать л</a:t>
            </a:r>
            <a:r>
              <a:rPr lang="en-US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участника КС  в ТОФК и фин. органах субъектов РФ (МО) лицевых счетов поставщикам (подрядчикам, исполнителям) по контрактам (договорам)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18035A-67CF-FA45-CE23-FA0B68994392}"/>
              </a:ext>
            </a:extLst>
          </p:cNvPr>
          <p:cNvSpPr txBox="1"/>
          <p:nvPr/>
        </p:nvSpPr>
        <p:spPr>
          <a:xfrm>
            <a:off x="251520" y="3562689"/>
            <a:ext cx="84609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перечисление средств по таким контрактам (договорам) осуществляется с 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участника КС, открытых заказчикам по таким контрактам (договорам) в ТОФК, на расчетные счета,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поставщикам товаров в кредитных организациях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представлении заказчиками по таким контрактам (договорам) в терр. органы ФК документов, подтверждающих поставку товаров.</a:t>
            </a:r>
          </a:p>
        </p:txBody>
      </p:sp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5C991A36-D741-A3DA-5247-9C1BC7161444}"/>
              </a:ext>
            </a:extLst>
          </p:cNvPr>
          <p:cNvSpPr/>
          <p:nvPr/>
        </p:nvSpPr>
        <p:spPr>
          <a:xfrm>
            <a:off x="179512" y="0"/>
            <a:ext cx="8892988" cy="7715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КС в 2023 году</a:t>
            </a:r>
          </a:p>
        </p:txBody>
      </p:sp>
    </p:spTree>
    <p:extLst>
      <p:ext uri="{BB962C8B-B14F-4D97-AF65-F5344CB8AC3E}">
        <p14:creationId xmlns:p14="http://schemas.microsoft.com/office/powerpoint/2010/main" val="1086225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DCC613-1C38-276F-4597-D8F1E36FE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73" y="829836"/>
            <a:ext cx="4299942" cy="429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72C9EE-A6F3-9C4D-5A0E-1B7D38AF30BC}"/>
              </a:ext>
            </a:extLst>
          </p:cNvPr>
          <p:cNvSpPr txBox="1"/>
          <p:nvPr/>
        </p:nvSpPr>
        <p:spPr>
          <a:xfrm>
            <a:off x="143508" y="767482"/>
            <a:ext cx="7524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При этом на контракты (договоры), заключаемые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приобретения строительных материалов и оборудования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затраты на приобретение которых включены в сметную документацию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строительство (реконструкцию, в т.ч. с элементами реставрации, техническое перевооружение), капитальный ремонт ОКС,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о необходимости представления заказчиками по контрактам (договорам) документов, подтверждающих поставку товаров, 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распространяются. </a:t>
            </a:r>
          </a:p>
        </p:txBody>
      </p:sp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5C991A36-D741-A3DA-5247-9C1BC7161444}"/>
              </a:ext>
            </a:extLst>
          </p:cNvPr>
          <p:cNvSpPr/>
          <p:nvPr/>
        </p:nvSpPr>
        <p:spPr>
          <a:xfrm>
            <a:off x="179512" y="0"/>
            <a:ext cx="8892988" cy="7715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КС в 2023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88913-E5BA-1BD1-E910-992779D256CB}"/>
              </a:ext>
            </a:extLst>
          </p:cNvPr>
          <p:cNvSpPr txBox="1"/>
          <p:nvPr/>
        </p:nvSpPr>
        <p:spPr>
          <a:xfrm>
            <a:off x="323528" y="2979807"/>
            <a:ext cx="5688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Аналогично, перечисление средств по таким контрактам (договорам) осуществляется с л/с  участника КС, открытых заказчикам по таким контрактам (договорам) в ТОФК, на расчетные счета, открытые поставщикам товаров в кредитных организациях</a:t>
            </a:r>
          </a:p>
        </p:txBody>
      </p:sp>
    </p:spTree>
    <p:extLst>
      <p:ext uri="{BB962C8B-B14F-4D97-AF65-F5344CB8AC3E}">
        <p14:creationId xmlns:p14="http://schemas.microsoft.com/office/powerpoint/2010/main" val="2665615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5C991A36-D741-A3DA-5247-9C1BC7161444}"/>
              </a:ext>
            </a:extLst>
          </p:cNvPr>
          <p:cNvSpPr/>
          <p:nvPr/>
        </p:nvSpPr>
        <p:spPr>
          <a:xfrm>
            <a:off x="179512" y="0"/>
            <a:ext cx="8892988" cy="7715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КС в 2023 году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3CDA633A-2295-6A38-EF15-F0BF6833B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8051360"/>
              </p:ext>
            </p:extLst>
          </p:nvPr>
        </p:nvGraphicFramePr>
        <p:xfrm>
          <a:off x="0" y="771550"/>
          <a:ext cx="907250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8E6980C-AC6F-7336-33FC-BF45631B5F6E}"/>
              </a:ext>
            </a:extLst>
          </p:cNvPr>
          <p:cNvSpPr txBox="1"/>
          <p:nvPr/>
        </p:nvSpPr>
        <p:spPr>
          <a:xfrm>
            <a:off x="71500" y="4201800"/>
            <a:ext cx="9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перечисление осуществляется с л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участника КС, открытых заказчикам по таким контрактам (договорам) в ТОФК, на расчетные счета, открытые подрядчикам (исполнителям) по таким контрактам (договорам) в кредитных организациях, </a:t>
            </a:r>
          </a:p>
        </p:txBody>
      </p:sp>
    </p:spTree>
    <p:extLst>
      <p:ext uri="{BB962C8B-B14F-4D97-AF65-F5344CB8AC3E}">
        <p14:creationId xmlns:p14="http://schemas.microsoft.com/office/powerpoint/2010/main" val="1519574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C1A0EF-840E-4D7A-7544-FE0B6690E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464447"/>
            <a:ext cx="4771599" cy="4771599"/>
          </a:xfrm>
          <a:prstGeom prst="rect">
            <a:avLst/>
          </a:prstGeom>
        </p:spPr>
      </p:pic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5C991A36-D741-A3DA-5247-9C1BC7161444}"/>
              </a:ext>
            </a:extLst>
          </p:cNvPr>
          <p:cNvSpPr/>
          <p:nvPr/>
        </p:nvSpPr>
        <p:spPr>
          <a:xfrm>
            <a:off x="179512" y="0"/>
            <a:ext cx="8892988" cy="7715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КС в 2023 году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8680B-F1CA-C2CC-47D0-69FCB3017EC7}"/>
              </a:ext>
            </a:extLst>
          </p:cNvPr>
          <p:cNvSpPr txBox="1"/>
          <p:nvPr/>
        </p:nvSpPr>
        <p:spPr>
          <a:xfrm>
            <a:off x="1259632" y="1203598"/>
            <a:ext cx="22322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Обратить внимание!</a:t>
            </a:r>
          </a:p>
          <a:p>
            <a:pPr algn="ctr"/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CFFF6-69CA-EBA9-2E20-00620C7CD87D}"/>
              </a:ext>
            </a:extLst>
          </p:cNvPr>
          <p:cNvSpPr txBox="1"/>
          <p:nvPr/>
        </p:nvSpPr>
        <p:spPr>
          <a:xfrm>
            <a:off x="3535845" y="699542"/>
            <a:ext cx="55366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при КС средств, предоставляемых на основании контрактов (договоров), заключенных в рамках исполнения: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(муниципальных) контрактов,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контрактов (договоров), заключенных БУ и АУ,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договоров (соглашений) о предоставлении субсидий,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договоров о предоставлении бюджетных инвестиций,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концессионных соглашений и соглашений о ГЧП (МЧП),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определенных в соответствии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законами 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бюджете, действовавшими до дня вступления в силу Закона № 466-ФЗ, применяются все перечисленные выше 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1562928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FAED31-561D-6E6A-D585-0BFBBDC21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" y="-49157"/>
            <a:ext cx="4721200" cy="2276921"/>
          </a:xfrm>
          <a:prstGeom prst="rect">
            <a:avLst/>
          </a:prstGeom>
          <a:solidFill>
            <a:srgbClr val="8E4D41"/>
          </a:solidFill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2A5C00-AFAB-3FDA-573A-794C907AB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76921"/>
            <a:ext cx="4568160" cy="3045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53CEA2-639E-8E62-C0AB-FF039F75ADAE}"/>
              </a:ext>
            </a:extLst>
          </p:cNvPr>
          <p:cNvSpPr txBox="1"/>
          <p:nvPr/>
        </p:nvSpPr>
        <p:spPr>
          <a:xfrm>
            <a:off x="6355" y="1779662"/>
            <a:ext cx="9149184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08.03.2022 года № 46-ФЗ: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«Особые» права высших органов государственной власти субъектов определить дополнительные случаи закупок у единственного источника и порядки их осуществления (ч.2 ст.15)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84D7E6-5C17-029D-8A5D-BA28A3600BFC}"/>
              </a:ext>
            </a:extLst>
          </p:cNvPr>
          <p:cNvSpPr txBox="1"/>
          <p:nvPr/>
        </p:nvSpPr>
        <p:spPr>
          <a:xfrm>
            <a:off x="4655547" y="-87322"/>
            <a:ext cx="4499992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Астраханской области от 18.03.2022 № 83-П  "О реализации части 2 статьи 15 Федерального закона от 08.03.2022               № 46-ФЗ»                                               (сейчас ПП АО 495-П от 14.10.2022)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852895-B465-5ED4-B3AB-0EBC669A161C}"/>
              </a:ext>
            </a:extLst>
          </p:cNvPr>
          <p:cNvSpPr txBox="1"/>
          <p:nvPr/>
        </p:nvSpPr>
        <p:spPr>
          <a:xfrm>
            <a:off x="-32336" y="2931790"/>
            <a:ext cx="4788024" cy="2585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Республики Карелия от 18.03.2022 № 144-П “Об установлении случаев осуществления в 2022 году закупок товаров, работ, услуг у единственного поставщика (подрядчика, исполнителя) в целях обеспечения нужд Республики Карелия и порядка их осуществления”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261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381CD7-5663-2DEC-7651-3818608F8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211710"/>
            <a:ext cx="3634338" cy="2422893"/>
          </a:xfrm>
          <a:prstGeom prst="rect">
            <a:avLst/>
          </a:prstGeom>
        </p:spPr>
      </p:pic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5C991A36-D741-A3DA-5247-9C1BC7161444}"/>
              </a:ext>
            </a:extLst>
          </p:cNvPr>
          <p:cNvSpPr/>
          <p:nvPr/>
        </p:nvSpPr>
        <p:spPr>
          <a:xfrm>
            <a:off x="179512" y="-1"/>
            <a:ext cx="8892988" cy="120032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Минфин России по вопросу КС «особых» закупок у ед. источника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CFFF6-69CA-EBA9-2E20-00620C7CD87D}"/>
              </a:ext>
            </a:extLst>
          </p:cNvPr>
          <p:cNvSpPr txBox="1"/>
          <p:nvPr/>
        </p:nvSpPr>
        <p:spPr>
          <a:xfrm>
            <a:off x="35496" y="1131590"/>
            <a:ext cx="84529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Минфина России от 13.03.2023 N 02-14-08/20915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"О казначейском сопровождении средств, предоставляемых на основании государственных (муниципальных) контрактов, заключаемых с единственным поставщиком на основании решения высшего исполнительного органа субъекта Российской Федерации"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035C5-0876-C3B7-DF10-2E9D16080B3C}"/>
              </a:ext>
            </a:extLst>
          </p:cNvPr>
          <p:cNvSpPr txBox="1"/>
          <p:nvPr/>
        </p:nvSpPr>
        <p:spPr>
          <a:xfrm>
            <a:off x="36766" y="2600712"/>
            <a:ext cx="78488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вышеизложенное, при осуществлении закупок для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госуд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нужд у ед. поставщика на основании Решения, расчеты: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 гос. (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контрактам, заключаемым в 2023 году на сумму более 3 000,0 тыс. рублей, а также по контрактам (договорам), заключаемым в целях исполнения указанных гос. (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контрактов на сумму более 3 000,0 тыс. рублей, подлежат казначейскому сопровождению;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 гос.(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контрактам, </a:t>
            </a:r>
            <a:r>
              <a: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заключенным в 2022 году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контрактам (договорам), заключенным и заключаемым </a:t>
            </a:r>
            <a:r>
              <a: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и 2023 годах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исполнения указанных гос. (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контрактов, </a:t>
            </a:r>
            <a:r>
              <a: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казначейскому сопровождению не подлежат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96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6E62D8-C351-81B5-AD04-E923877CE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83132"/>
            <a:ext cx="3333750" cy="4762500"/>
          </a:xfrm>
          <a:prstGeom prst="rect">
            <a:avLst/>
          </a:prstGeom>
        </p:spPr>
      </p:pic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5C991A36-D741-A3DA-5247-9C1BC7161444}"/>
              </a:ext>
            </a:extLst>
          </p:cNvPr>
          <p:cNvSpPr/>
          <p:nvPr/>
        </p:nvSpPr>
        <p:spPr>
          <a:xfrm>
            <a:off x="179512" y="0"/>
            <a:ext cx="8892988" cy="113159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Расширенное КС –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 дополнительно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E0DE98F7-2650-2207-5944-68B29D4B0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006458"/>
              </p:ext>
            </p:extLst>
          </p:nvPr>
        </p:nvGraphicFramePr>
        <p:xfrm>
          <a:off x="179512" y="1059582"/>
          <a:ext cx="8924538" cy="4083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4557">
                  <a:extLst>
                    <a:ext uri="{9D8B030D-6E8A-4147-A177-3AD203B41FA5}">
                      <a16:colId xmlns:a16="http://schemas.microsoft.com/office/drawing/2014/main" val="336319576"/>
                    </a:ext>
                  </a:extLst>
                </a:gridCol>
                <a:gridCol w="3829981">
                  <a:extLst>
                    <a:ext uri="{9D8B030D-6E8A-4147-A177-3AD203B41FA5}">
                      <a16:colId xmlns:a16="http://schemas.microsoft.com/office/drawing/2014/main" val="3421835660"/>
                    </a:ext>
                  </a:extLst>
                </a:gridCol>
              </a:tblGrid>
              <a:tr h="4083918"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операций на лицевых счетах, открытых участникам КС, после проведения проверки на предмет: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соответствия ТРУ, в т.ч. с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фото- и видеотехники, информации, указанной в госконтракте, договоре (соглашении), контракте (договоре), док-х, подтверждающих возникновение ден.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 участников КС;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соответствия фактических затрат данным раздельного учета результатов ФХД по контракту, отраженным в информационных системах участников КС, в кот.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ведение бухгалтерского и управленческого учета, информации, содержащейся в первичных учетных документах по данному контракту и в расходной декларации, в том числе с проведением анализа экономической обоснованности затрат</a:t>
                      </a:r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операций на лицевых счетах, открытых участникам КС по переводу денежных средств на их банковские счета, открытые в кредитных организациях, после направления государственным заказчиком в Федеральное казначейство уведомления о полном исполнении государственного контракта.</a:t>
                      </a:r>
                    </a:p>
                  </a:txBody>
                  <a:tcPr>
                    <a:solidFill>
                      <a:schemeClr val="bg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591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58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5C991A36-D741-A3DA-5247-9C1BC7161444}"/>
              </a:ext>
            </a:extLst>
          </p:cNvPr>
          <p:cNvSpPr/>
          <p:nvPr/>
        </p:nvSpPr>
        <p:spPr>
          <a:xfrm>
            <a:off x="179512" y="0"/>
            <a:ext cx="8892988" cy="7715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Расширенное КС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CFFF6-69CA-EBA9-2E20-00620C7CD87D}"/>
              </a:ext>
            </a:extLst>
          </p:cNvPr>
          <p:cNvSpPr txBox="1"/>
          <p:nvPr/>
        </p:nvSpPr>
        <p:spPr>
          <a:xfrm>
            <a:off x="345510" y="763454"/>
            <a:ext cx="8560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 РФ от 13 декабря 2021 г. № 2271 </a:t>
            </a:r>
          </a:p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правил экономического обоснования затрат»</a:t>
            </a: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F21BA7-F98A-C22D-595D-06D2A71A9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15766"/>
            <a:ext cx="2260791" cy="2348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32FE2D-1007-A37B-9581-4AD2C8FAFEFB}"/>
              </a:ext>
            </a:extLst>
          </p:cNvPr>
          <p:cNvSpPr txBox="1"/>
          <p:nvPr/>
        </p:nvSpPr>
        <p:spPr>
          <a:xfrm>
            <a:off x="179512" y="1440380"/>
            <a:ext cx="8817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Настоящие Правила определяют порядок эконом. обоснования затрат, подлежащих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обоснованию в соотв. с настоящими Правилами,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осуществлении расширенного казначейского сопровождения средств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предоставляемых в целях исполнения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определенных правовым актом Правительства РФ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(далее - целевые средства): 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3E1AB-DD0C-C25D-93B2-5C7466315C23}"/>
              </a:ext>
            </a:extLst>
          </p:cNvPr>
          <p:cNvSpPr txBox="1"/>
          <p:nvPr/>
        </p:nvSpPr>
        <p:spPr>
          <a:xfrm>
            <a:off x="2470268" y="2643758"/>
            <a:ext cx="6350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государственных контрактов, заключаемых с ед. поставщиком (подрядчиком, исполнителем),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определенным в соотв. с п. 2 ч. 1 статьи 93 Закона 44-ФЗ,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предметом которых является строительство (реконструкция, в том числе с элементами реставрации, технического перевооружения) ОКС (за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искл.гос.контрактов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заключаемых в целях выполнения гособоронзаказа).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E2A57-E0E2-1D4A-450A-F537DC09D8CD}"/>
              </a:ext>
            </a:extLst>
          </p:cNvPr>
          <p:cNvSpPr txBox="1"/>
          <p:nvPr/>
        </p:nvSpPr>
        <p:spPr>
          <a:xfrm>
            <a:off x="2195736" y="4587974"/>
            <a:ext cx="684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ли РКС в «особых» контрактах с ед. источником?</a:t>
            </a:r>
          </a:p>
        </p:txBody>
      </p:sp>
    </p:spTree>
    <p:extLst>
      <p:ext uri="{BB962C8B-B14F-4D97-AF65-F5344CB8AC3E}">
        <p14:creationId xmlns:p14="http://schemas.microsoft.com/office/powerpoint/2010/main" val="2675443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5C991A36-D741-A3DA-5247-9C1BC7161444}"/>
              </a:ext>
            </a:extLst>
          </p:cNvPr>
          <p:cNvSpPr/>
          <p:nvPr/>
        </p:nvSpPr>
        <p:spPr>
          <a:xfrm>
            <a:off x="179512" y="0"/>
            <a:ext cx="8892988" cy="7715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Расширенное КС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CFFF6-69CA-EBA9-2E20-00620C7CD87D}"/>
              </a:ext>
            </a:extLst>
          </p:cNvPr>
          <p:cNvSpPr txBox="1"/>
          <p:nvPr/>
        </p:nvSpPr>
        <p:spPr>
          <a:xfrm>
            <a:off x="179512" y="763454"/>
            <a:ext cx="88929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БК РФ, ст. 242.24:</a:t>
            </a:r>
          </a:p>
          <a:p>
            <a:pPr algn="ctr"/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казначейство осуществляет расширенное казначейское сопровождение средств по государственным контрактам, договорам (соглашениям), контрактам (договорам), 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определенным правовым актом Правительства Российской Федерации</a:t>
            </a:r>
          </a:p>
          <a:p>
            <a:pPr algn="ctr"/>
            <a:endParaRPr lang="ru-RU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24.11.2021 N 2024</a:t>
            </a:r>
          </a:p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"О правилах казначейского сопровождения«</a:t>
            </a:r>
          </a:p>
          <a:p>
            <a:pPr algn="ctr"/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Расширенное казначейское сопровождение осуществляется в отношении средств, определенных правовым актом Правительства Российской Федерации, предусмотренных п. 1 ст. 242.24 и п. 1 ст. 242.26 Бюджетного кодекса РФ.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29D7961D-90C7-AA40-7FE4-6AAE9AB57D65}"/>
              </a:ext>
            </a:extLst>
          </p:cNvPr>
          <p:cNvSpPr/>
          <p:nvPr/>
        </p:nvSpPr>
        <p:spPr>
          <a:xfrm>
            <a:off x="3923928" y="4227934"/>
            <a:ext cx="1080120" cy="79208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75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5C991A36-D741-A3DA-5247-9C1BC7161444}"/>
              </a:ext>
            </a:extLst>
          </p:cNvPr>
          <p:cNvSpPr/>
          <p:nvPr/>
        </p:nvSpPr>
        <p:spPr>
          <a:xfrm>
            <a:off x="179512" y="0"/>
            <a:ext cx="8892988" cy="7715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Расширенное КС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CFFF6-69CA-EBA9-2E20-00620C7CD87D}"/>
              </a:ext>
            </a:extLst>
          </p:cNvPr>
          <p:cNvSpPr txBox="1"/>
          <p:nvPr/>
        </p:nvSpPr>
        <p:spPr>
          <a:xfrm>
            <a:off x="179512" y="763454"/>
            <a:ext cx="8892988" cy="313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 НЕОБХОДИМОСТИ РАСШИРЕННОГО КАЗНАЧЕЙСКОГО СОПРОВОЖДЕНИЯ КОНКРЕТНОГО КОНТРАКТА 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БЫТЬ ПРИНЯТО ПРАВИТЕЛЬСТВОМ РФ ИЛИ ВЫСШИМ ОРГАНОМ ВЛАСТИ СУБЪЕКТА.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 по себе заключение контракта с единственным источником  на выполнение работ по строительству (реконструкции, в том числе с элементами реставрации, технического перевооружения) ОКС  не влечет обязанности устанавливать требование об его осуществлении.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BDFEF0-06CC-77FD-4401-A68A8AE81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340250"/>
            <a:ext cx="2736304" cy="207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64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C51061-C42F-38CE-128C-593B88325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0499"/>
            <a:ext cx="3514700" cy="5429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5EC25-46C6-510D-C12A-A095CF7BE2D7}"/>
              </a:ext>
            </a:extLst>
          </p:cNvPr>
          <p:cNvSpPr txBox="1"/>
          <p:nvPr/>
        </p:nvSpPr>
        <p:spPr>
          <a:xfrm>
            <a:off x="4139952" y="2067694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018538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59681"/>
            <a:ext cx="8806608" cy="528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15096340"/>
              </p:ext>
            </p:extLst>
          </p:nvPr>
        </p:nvGraphicFramePr>
        <p:xfrm>
          <a:off x="107504" y="141480"/>
          <a:ext cx="8712968" cy="4860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1211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E74F16-93D8-B62D-5629-A18807EA3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031571"/>
            <a:ext cx="4392488" cy="3944454"/>
          </a:xfrm>
          <a:prstGeom prst="rect">
            <a:avLst/>
          </a:prstGeom>
        </p:spPr>
      </p:pic>
      <p:sp>
        <p:nvSpPr>
          <p:cNvPr id="15" name="Свиток: горизонтальный 14">
            <a:extLst>
              <a:ext uri="{FF2B5EF4-FFF2-40B4-BE49-F238E27FC236}">
                <a16:creationId xmlns:a16="http://schemas.microsoft.com/office/drawing/2014/main" id="{F987D6E5-97BC-7551-1EE9-0893ABE8808D}"/>
              </a:ext>
            </a:extLst>
          </p:cNvPr>
          <p:cNvSpPr/>
          <p:nvPr/>
        </p:nvSpPr>
        <p:spPr>
          <a:xfrm>
            <a:off x="0" y="-20538"/>
            <a:ext cx="9036496" cy="91810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казначейское сопровождение? </a:t>
            </a:r>
          </a:p>
          <a:p>
            <a:pPr algn="ctr"/>
            <a:endParaRPr lang="ru-RU" sz="900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F431648D-B22F-5838-5E97-51328ACD00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5438961"/>
              </p:ext>
            </p:extLst>
          </p:nvPr>
        </p:nvGraphicFramePr>
        <p:xfrm>
          <a:off x="2987824" y="1203598"/>
          <a:ext cx="5968578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10152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61" y="15012"/>
            <a:ext cx="9093043" cy="583574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Нормативные документы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1954795"/>
              </p:ext>
            </p:extLst>
          </p:nvPr>
        </p:nvGraphicFramePr>
        <p:xfrm>
          <a:off x="1187624" y="681540"/>
          <a:ext cx="7920880" cy="3564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Левая фигурная скобка 4"/>
          <p:cNvSpPr/>
          <p:nvPr/>
        </p:nvSpPr>
        <p:spPr>
          <a:xfrm>
            <a:off x="832193" y="555274"/>
            <a:ext cx="216024" cy="3798674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420053" y="2144348"/>
            <a:ext cx="383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Определяют случаи закупок с казначейским сопровождением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07504" y="4353948"/>
            <a:ext cx="8928992" cy="75608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chemeClr val="bg1"/>
                </a:solidFill>
              </a:rPr>
              <a:t>+ в 2023 году случаи КС могут быть определены ВОИВ субъекта, местной администрацией (в отношении средств, предоставляемых из бюджета субъекта, местного бюджета). </a:t>
            </a:r>
          </a:p>
          <a:p>
            <a:pPr algn="ctr"/>
            <a:r>
              <a:rPr lang="ru-RU" sz="1400" b="1" i="1" dirty="0">
                <a:solidFill>
                  <a:schemeClr val="bg1"/>
                </a:solidFill>
              </a:rPr>
              <a:t>Основание: Ч. 14 ст. 10 Закона № 448-ФЗ от 21.11.2022 года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97E2F69-2C49-A793-3D6B-8015AAFCD9B8}"/>
              </a:ext>
            </a:extLst>
          </p:cNvPr>
          <p:cNvSpPr/>
          <p:nvPr/>
        </p:nvSpPr>
        <p:spPr>
          <a:xfrm>
            <a:off x="978862" y="2832780"/>
            <a:ext cx="8292675" cy="15841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5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КНД\картинки для презентаций\обязанность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748" y="735546"/>
            <a:ext cx="2857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7" y="0"/>
            <a:ext cx="7308303" cy="47556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Дополнительные акты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07704" y="573528"/>
            <a:ext cx="7200800" cy="4374486"/>
          </a:xfrm>
          <a:solidFill>
            <a:schemeClr val="bg1"/>
          </a:solidFill>
          <a:ln w="28575">
            <a:solidFill>
              <a:schemeClr val="accent1">
                <a:shade val="50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u="sng" dirty="0"/>
              <a:t>Постановления Правительства РФ:</a:t>
            </a:r>
          </a:p>
          <a:p>
            <a:pPr marL="0" indent="0" algn="just">
              <a:buNone/>
            </a:pPr>
            <a:endParaRPr lang="ru-RU" sz="18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/>
              <a:t>№ 2024 от 24.11.2021 года «О правилах казначейского сопровождения»;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/>
              <a:t>№ 2155 от 01.12.2021 года «Об утверждении общих требований к порядку осуществления финансовыми органами субъектов Российской Федерации (муниципальных образований) казначейского сопровождения средств»;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/>
              <a:t>№ 2479 от 25.12.2021 года «Об утверждении Правил выдачи (перевода, отзыва) казначейского обеспечения обязательств и сроков проведения органами Федерального казначейства операций с казначейским обеспечением обязательств»;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b="1" u="sng" dirty="0"/>
              <a:t>Приказы Министерства финансов РФ, Федерального казначейства</a:t>
            </a:r>
            <a:r>
              <a:rPr lang="ru-RU" sz="1800" dirty="0"/>
              <a:t>.</a:t>
            </a:r>
          </a:p>
          <a:p>
            <a:pPr marL="0" indent="0" algn="just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08302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5029201" y="2514601"/>
            <a:ext cx="5715883" cy="4286912"/>
            <a:chOff x="0" y="0"/>
            <a:chExt cx="15242355" cy="1524235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8748783">
              <a:off x="2134778" y="2134778"/>
              <a:ext cx="10972800" cy="109728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7880846">
              <a:off x="5000500" y="3942881"/>
              <a:ext cx="6534787" cy="5652590"/>
            </a:xfrm>
            <a:prstGeom prst="rect">
              <a:avLst/>
            </a:prstGeom>
          </p:spPr>
        </p:pic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 rot="-10800000">
              <a:off x="3057724" y="793552"/>
              <a:ext cx="3311236" cy="3311236"/>
              <a:chOff x="-2540" y="-254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5" name="Свиток: горизонтальный 14">
            <a:extLst>
              <a:ext uri="{FF2B5EF4-FFF2-40B4-BE49-F238E27FC236}">
                <a16:creationId xmlns:a16="http://schemas.microsoft.com/office/drawing/2014/main" id="{F987D6E5-97BC-7551-1EE9-0893ABE8808D}"/>
              </a:ext>
            </a:extLst>
          </p:cNvPr>
          <p:cNvSpPr/>
          <p:nvPr/>
        </p:nvSpPr>
        <p:spPr>
          <a:xfrm>
            <a:off x="0" y="-20538"/>
            <a:ext cx="9036496" cy="84993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Бюджетный кодекс РФ - основы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5929D5F-5904-C8B4-4D99-29F87EF5FC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9137357"/>
              </p:ext>
            </p:extLst>
          </p:nvPr>
        </p:nvGraphicFramePr>
        <p:xfrm>
          <a:off x="107504" y="771551"/>
          <a:ext cx="8928992" cy="437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DD4283-9159-DE0B-9587-332BF3064F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03543"/>
            <a:ext cx="1427225" cy="182977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B89C49DC-D557-35F8-78C0-8792DFF69DE0}"/>
              </a:ext>
            </a:extLst>
          </p:cNvPr>
          <p:cNvSpPr/>
          <p:nvPr/>
        </p:nvSpPr>
        <p:spPr>
          <a:xfrm>
            <a:off x="1979712" y="2116589"/>
            <a:ext cx="5760640" cy="8027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354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6F8DE3-6A5A-99CC-6409-B2C14E9BF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91954"/>
            <a:ext cx="9252520" cy="5992672"/>
          </a:xfrm>
          <a:prstGeom prst="rect">
            <a:avLst/>
          </a:prstGeom>
          <a:noFill/>
        </p:spPr>
      </p:pic>
      <p:grpSp>
        <p:nvGrpSpPr>
          <p:cNvPr id="6" name="Group 6"/>
          <p:cNvGrpSpPr/>
          <p:nvPr/>
        </p:nvGrpSpPr>
        <p:grpSpPr>
          <a:xfrm>
            <a:off x="5029201" y="2514601"/>
            <a:ext cx="5715883" cy="4286912"/>
            <a:chOff x="0" y="0"/>
            <a:chExt cx="15242355" cy="1524235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 cstate="print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8748783">
              <a:off x="2134778" y="2134778"/>
              <a:ext cx="10972800" cy="109728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7880846">
              <a:off x="5000500" y="3942881"/>
              <a:ext cx="6534787" cy="5652590"/>
            </a:xfrm>
            <a:prstGeom prst="rect">
              <a:avLst/>
            </a:prstGeom>
          </p:spPr>
        </p:pic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 rot="-10800000">
              <a:off x="3057724" y="793552"/>
              <a:ext cx="3311236" cy="3311236"/>
              <a:chOff x="-2540" y="-254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5" name="Свиток: горизонтальный 14">
            <a:extLst>
              <a:ext uri="{FF2B5EF4-FFF2-40B4-BE49-F238E27FC236}">
                <a16:creationId xmlns:a16="http://schemas.microsoft.com/office/drawing/2014/main" id="{F987D6E5-97BC-7551-1EE9-0893ABE8808D}"/>
              </a:ext>
            </a:extLst>
          </p:cNvPr>
          <p:cNvSpPr/>
          <p:nvPr/>
        </p:nvSpPr>
        <p:spPr>
          <a:xfrm>
            <a:off x="0" y="-20538"/>
            <a:ext cx="9036496" cy="84993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Бюджетный кодекс РФ - основы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5929D5F-5904-C8B4-4D99-29F87EF5FC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877747"/>
              </p:ext>
            </p:extLst>
          </p:nvPr>
        </p:nvGraphicFramePr>
        <p:xfrm>
          <a:off x="107504" y="829399"/>
          <a:ext cx="8928992" cy="4226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911641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4304</TotalTime>
  <Words>4156</Words>
  <Application>Microsoft Office PowerPoint</Application>
  <PresentationFormat>Экран (16:9)</PresentationFormat>
  <Paragraphs>238</Paragraphs>
  <Slides>35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Нормативные документы</vt:lpstr>
      <vt:lpstr>Дополнительные акты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исполнения таких контрактов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Неопределенные  моменты в части КС при «особых» закупках  у ед. источника</vt:lpstr>
      <vt:lpstr>Региональные законы (решения) о бюджете на основании п.5 ст. 242.23 БК РФ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Игнатенкова Елена Владимировна</dc:creator>
  <cp:lastModifiedBy>Елена</cp:lastModifiedBy>
  <cp:revision>117</cp:revision>
  <dcterms:created xsi:type="dcterms:W3CDTF">2023-02-14T07:59:08Z</dcterms:created>
  <dcterms:modified xsi:type="dcterms:W3CDTF">2023-05-15T22:17:55Z</dcterms:modified>
</cp:coreProperties>
</file>