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9" r:id="rId2"/>
    <p:sldId id="334" r:id="rId3"/>
    <p:sldId id="335" r:id="rId4"/>
    <p:sldId id="336" r:id="rId5"/>
    <p:sldId id="337" r:id="rId6"/>
    <p:sldId id="341" r:id="rId7"/>
  </p:sldIdLst>
  <p:sldSz cx="24396700" cy="13716000"/>
  <p:notesSz cx="6808788" cy="99409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ова Ольга Ивановна" initials="КОИ" lastIdx="1" clrIdx="0">
    <p:extLst>
      <p:ext uri="{19B8F6BF-5375-455C-9EA6-DF929625EA0E}">
        <p15:presenceInfo xmlns:p15="http://schemas.microsoft.com/office/powerpoint/2012/main" userId="S-1-5-21-873868826-1121876851-2869906792-43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53F"/>
    <a:srgbClr val="CCECFF"/>
    <a:srgbClr val="299D37"/>
    <a:srgbClr val="2895CE"/>
    <a:srgbClr val="108AC9"/>
    <a:srgbClr val="A3A3A3"/>
    <a:srgbClr val="43617D"/>
    <a:srgbClr val="FFFFFF"/>
    <a:srgbClr val="EAF1FA"/>
    <a:srgbClr val="E8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6" autoAdjust="0"/>
    <p:restoredTop sz="87227" autoAdjust="0"/>
  </p:normalViewPr>
  <p:slideViewPr>
    <p:cSldViewPr>
      <p:cViewPr varScale="1">
        <p:scale>
          <a:sx n="51" d="100"/>
          <a:sy n="51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A6AF-3131-443F-80C4-5A218585D97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1A02-9F62-42C4-AC2A-C7C5254D2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1EEB-56A7-4A65-97E0-827B86283A8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4EAC-1F14-4184-9326-8A57958F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6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7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6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EAC-1F14-4184-9326-8A57958F88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477-EDFA-43F2-9CEF-1E2BF6C3A75D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A98E-4C39-4CEF-AA30-4092379B1EA2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D5CC-4516-4A80-AE9D-DF4577930D45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F20-95EF-4580-856D-C1713A1F333F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9B18-022D-4B2F-8E3B-0690EA6C7A6C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855B-8666-408F-8AEA-EA290BC1FD26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12C9-5B79-4BFB-81B7-F8EB80B2C9CF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CFF1-5A53-47C0-9CFE-9B551D5F0F03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01F-C5AE-4F2C-A4C1-93248B728E4D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27FE-3F8A-42BB-ADA5-9EC9938140A3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6613-DAB9-4911-BCA7-838535423969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C926-9564-43BC-8D98-723AE76E9EC8}" type="datetime1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ath1"/>
          <p:cNvSpPr/>
          <p:nvPr/>
        </p:nvSpPr>
        <p:spPr>
          <a:xfrm>
            <a:off x="749078" y="3435581"/>
            <a:ext cx="22352000" cy="14504"/>
          </a:xfrm>
          <a:custGeom>
            <a:avLst/>
            <a:gdLst/>
            <a:ahLst/>
            <a:cxnLst/>
            <a:rect l="l" t="t" r="r" b="b"/>
            <a:pathLst>
              <a:path w="22352000" h="14504">
                <a:moveTo>
                  <a:pt x="0" y="14504"/>
                </a:moveTo>
                <a:lnTo>
                  <a:pt x="22352000" y="14504"/>
                </a:lnTo>
                <a:lnTo>
                  <a:pt x="22352000" y="0"/>
                </a:lnTo>
                <a:lnTo>
                  <a:pt x="0" y="0"/>
                </a:lnTo>
                <a:lnTo>
                  <a:pt x="0" y="14504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0" cap="sq">
            <a:solidFill>
              <a:srgbClr val="231F2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0" name="Path2"/>
          <p:cNvSpPr/>
          <p:nvPr/>
        </p:nvSpPr>
        <p:spPr>
          <a:xfrm>
            <a:off x="1016000" y="11019962"/>
            <a:ext cx="22352000" cy="14502"/>
          </a:xfrm>
          <a:custGeom>
            <a:avLst/>
            <a:gdLst/>
            <a:ahLst/>
            <a:cxnLst/>
            <a:rect l="l" t="t" r="r" b="b"/>
            <a:pathLst>
              <a:path w="22352000" h="14502">
                <a:moveTo>
                  <a:pt x="0" y="14503"/>
                </a:moveTo>
                <a:lnTo>
                  <a:pt x="22352000" y="14503"/>
                </a:lnTo>
                <a:lnTo>
                  <a:pt x="22352000" y="0"/>
                </a:lnTo>
                <a:lnTo>
                  <a:pt x="0" y="0"/>
                </a:lnTo>
                <a:lnTo>
                  <a:pt x="0" y="14503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0" cap="sq">
            <a:solidFill>
              <a:srgbClr val="231F2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1" name="Text Box5"/>
          <p:cNvSpPr txBox="1"/>
          <p:nvPr/>
        </p:nvSpPr>
        <p:spPr>
          <a:xfrm>
            <a:off x="882539" y="4075363"/>
            <a:ext cx="22618921" cy="5278433"/>
          </a:xfrm>
          <a:prstGeom prst="rect">
            <a:avLst/>
          </a:prstGeom>
        </p:spPr>
        <p:txBody>
          <a:bodyPr wrap="square" lIns="0" tIns="0" rIns="0" rtlCol="0" anchor="ctr">
            <a:spAutoFit/>
          </a:bodyPr>
          <a:lstStyle/>
          <a:p>
            <a:pPr algn="l">
              <a:lnSpc>
                <a:spcPts val="0"/>
              </a:lnSpc>
            </a:pPr>
            <a:endParaRPr dirty="0">
              <a:latin typeface="Arial Narrow" panose="020B0606020202030204" pitchFamily="34" charset="0"/>
            </a:endParaRPr>
          </a:p>
          <a:p>
            <a:pPr indent="20866">
              <a:lnSpc>
                <a:spcPts val="13645"/>
              </a:lnSpc>
            </a:pPr>
            <a:r>
              <a:rPr lang="ru-RU" sz="9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Региональные информационные системы</a:t>
            </a:r>
            <a:br>
              <a:rPr lang="ru-RU" sz="9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9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сфере закупок</a:t>
            </a:r>
            <a:r>
              <a:rPr lang="ru-RU" sz="77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 </a:t>
            </a:r>
            <a:r>
              <a:rPr lang="ru-RU" sz="9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sz="95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altLang="zh-CN" sz="100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32" name="Text Box6"/>
          <p:cNvSpPr txBox="1"/>
          <p:nvPr/>
        </p:nvSpPr>
        <p:spPr>
          <a:xfrm>
            <a:off x="1016000" y="11574894"/>
            <a:ext cx="11902430" cy="7515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>
              <a:latin typeface="Arial Narrow" panose="020B0606020202030204" pitchFamily="34" charset="0"/>
            </a:endParaRPr>
          </a:p>
          <a:p>
            <a:pPr algn="l" rtl="0">
              <a:lnSpc>
                <a:spcPts val="5517"/>
              </a:lnSpc>
            </a:pPr>
            <a:r>
              <a:rPr lang="ru-RU" altLang="zh-CN" sz="4300" b="1" dirty="0" smtClean="0">
                <a:latin typeface="Arial Narrow" panose="020B0606020202030204" pitchFamily="34" charset="0"/>
                <a:ea typeface="Arial"/>
                <a:cs typeface="Arial"/>
              </a:rPr>
              <a:t>Кириллова Ольга Ивановна</a:t>
            </a:r>
            <a:endParaRPr lang="en-US" altLang="zh-CN" sz="4300" dirty="0"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133" name="Text Box7"/>
          <p:cNvSpPr txBox="1"/>
          <p:nvPr/>
        </p:nvSpPr>
        <p:spPr>
          <a:xfrm>
            <a:off x="1014288" y="12474624"/>
            <a:ext cx="16080606" cy="4694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b="1" dirty="0">
              <a:latin typeface="Arial Narrow" panose="020B0606020202030204" pitchFamily="34" charset="0"/>
            </a:endParaRPr>
          </a:p>
          <a:p>
            <a:pPr algn="l" rtl="0">
              <a:lnSpc>
                <a:spcPts val="3343"/>
              </a:lnSpc>
            </a:pPr>
            <a:r>
              <a:rPr lang="ru-RU" altLang="zh-CN" sz="2700" b="1" dirty="0" smtClean="0">
                <a:solidFill>
                  <a:srgbClr val="6D6E70"/>
                </a:solidFill>
                <a:latin typeface="Arial Narrow" panose="020B0606020202030204" pitchFamily="34" charset="0"/>
                <a:ea typeface="Arial"/>
                <a:cs typeface="Arial"/>
              </a:rPr>
              <a:t>Государственное казенное учреждение Пермского края «Центр организации закупок» </a:t>
            </a:r>
            <a:endParaRPr lang="en-US" altLang="zh-CN" sz="2700" b="1" dirty="0">
              <a:latin typeface="Arial Narrow" panose="020B0606020202030204" pitchFamily="34" charset="0"/>
              <a:ea typeface="Arial"/>
              <a:cs typeface="Arial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749078" y="3617640"/>
            <a:ext cx="22352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0" name="Рисунок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89409" y="5167844"/>
            <a:ext cx="4884073" cy="6273103"/>
          </a:xfrm>
          <a:prstGeom prst="rect">
            <a:avLst/>
          </a:prstGeom>
        </p:spPr>
      </p:pic>
      <p:sp>
        <p:nvSpPr>
          <p:cNvPr id="261" name="TextBox 260"/>
          <p:cNvSpPr txBox="1"/>
          <p:nvPr/>
        </p:nvSpPr>
        <p:spPr>
          <a:xfrm>
            <a:off x="19687182" y="7290048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РИС</a:t>
            </a:r>
            <a:b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25353F"/>
                </a:solidFill>
                <a:latin typeface="Arial Narrow" panose="020B0606020202030204" pitchFamily="34" charset="0"/>
              </a:rPr>
              <a:t> в сфере закупок </a:t>
            </a:r>
            <a:endParaRPr lang="ru-RU" sz="2400" b="1" dirty="0">
              <a:solidFill>
                <a:srgbClr val="25353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ПРЕДЛОЖЕНИЯ ПО ОЦЕНКЕ РИС в сфере закупок                                                    </a:t>
            </a:r>
            <a:r>
              <a:rPr lang="ru-RU" altLang="zh-CN" sz="4400" b="1" dirty="0" smtClean="0">
                <a:solidFill>
                  <a:srgbClr val="299D37"/>
                </a:solidFill>
                <a:latin typeface="Arial Narrow" panose="020B0606020202030204" pitchFamily="34" charset="0"/>
                <a:ea typeface="Arial"/>
                <a:cs typeface="Arial"/>
              </a:rPr>
              <a:t>Ассоциация РОСТ</a:t>
            </a:r>
            <a:endParaRPr lang="en-US" altLang="zh-CN" sz="4400" b="1" dirty="0">
              <a:solidFill>
                <a:srgbClr val="299D37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21" name="Text Box361"/>
          <p:cNvSpPr txBox="1"/>
          <p:nvPr/>
        </p:nvSpPr>
        <p:spPr>
          <a:xfrm>
            <a:off x="1841165" y="2105472"/>
            <a:ext cx="21590433" cy="496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000" dirty="0">
              <a:latin typeface="Arial Narrow" panose="020B0606020202030204" pitchFamily="34" charset="0"/>
            </a:endParaRPr>
          </a:p>
          <a:p>
            <a:pPr>
              <a:lnSpc>
                <a:spcPts val="3800"/>
              </a:lnSpc>
            </a:pPr>
            <a:r>
              <a:rPr lang="ru-RU" sz="30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Цель – повышение эффективности функционирования региональных информационных систем в сфере закупок</a:t>
            </a:r>
            <a:endParaRPr lang="en-US" altLang="zh-CN" sz="30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grpSp>
        <p:nvGrpSpPr>
          <p:cNvPr id="22" name="Group296"/>
          <p:cNvGrpSpPr/>
          <p:nvPr/>
        </p:nvGrpSpPr>
        <p:grpSpPr>
          <a:xfrm>
            <a:off x="1056724" y="2033464"/>
            <a:ext cx="484442" cy="432048"/>
            <a:chOff x="2811727" y="4009734"/>
            <a:chExt cx="328101" cy="300326"/>
          </a:xfrm>
        </p:grpSpPr>
        <p:sp>
          <p:nvSpPr>
            <p:cNvPr id="23" name="Path297"/>
            <p:cNvSpPr/>
            <p:nvPr/>
          </p:nvSpPr>
          <p:spPr>
            <a:xfrm>
              <a:off x="2889802" y="4033242"/>
              <a:ext cx="250026" cy="173586"/>
            </a:xfrm>
            <a:custGeom>
              <a:avLst/>
              <a:gdLst/>
              <a:ahLst/>
              <a:cxnLst/>
              <a:rect l="l" t="t" r="r" b="b"/>
              <a:pathLst>
                <a:path w="250026" h="173586">
                  <a:moveTo>
                    <a:pt x="250026" y="16812"/>
                  </a:moveTo>
                  <a:lnTo>
                    <a:pt x="69886" y="173587"/>
                  </a:lnTo>
                  <a:lnTo>
                    <a:pt x="0" y="111006"/>
                  </a:lnTo>
                  <a:lnTo>
                    <a:pt x="14864" y="94405"/>
                  </a:lnTo>
                  <a:lnTo>
                    <a:pt x="70097" y="143868"/>
                  </a:lnTo>
                  <a:lnTo>
                    <a:pt x="235405" y="0"/>
                  </a:lnTo>
                  <a:cubicBezTo>
                    <a:pt x="240275" y="5600"/>
                    <a:pt x="245156" y="11212"/>
                    <a:pt x="250026" y="16812"/>
                  </a:cubicBezTo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  <p:sp>
          <p:nvSpPr>
            <p:cNvPr id="24" name="Path298"/>
            <p:cNvSpPr/>
            <p:nvPr/>
          </p:nvSpPr>
          <p:spPr>
            <a:xfrm>
              <a:off x="2811727" y="4009734"/>
              <a:ext cx="311506" cy="300326"/>
            </a:xfrm>
            <a:custGeom>
              <a:avLst/>
              <a:gdLst/>
              <a:ahLst/>
              <a:cxnLst/>
              <a:rect l="l" t="t" r="r" b="b"/>
              <a:pathLst>
                <a:path w="311506" h="300326">
                  <a:moveTo>
                    <a:pt x="293306" y="89440"/>
                  </a:moveTo>
                  <a:cubicBezTo>
                    <a:pt x="311506" y="131259"/>
                    <a:pt x="310341" y="181379"/>
                    <a:pt x="287663" y="222521"/>
                  </a:cubicBezTo>
                  <a:cubicBezTo>
                    <a:pt x="261926" y="269220"/>
                    <a:pt x="210271" y="300325"/>
                    <a:pt x="156076" y="300325"/>
                  </a:cubicBezTo>
                  <a:cubicBezTo>
                    <a:pt x="102632" y="300325"/>
                    <a:pt x="50120" y="269654"/>
                    <a:pt x="24054" y="221727"/>
                  </a:cubicBezTo>
                  <a:cubicBezTo>
                    <a:pt x="2266" y="181633"/>
                    <a:pt x="0" y="131492"/>
                    <a:pt x="18824" y="89218"/>
                  </a:cubicBezTo>
                  <a:cubicBezTo>
                    <a:pt x="42084" y="36949"/>
                    <a:pt x="96788" y="275"/>
                    <a:pt x="155599" y="0"/>
                  </a:cubicBezTo>
                  <a:lnTo>
                    <a:pt x="156563" y="0"/>
                  </a:lnTo>
                  <a:cubicBezTo>
                    <a:pt x="204734" y="222"/>
                    <a:pt x="251826" y="24753"/>
                    <a:pt x="279564" y="64719"/>
                  </a:cubicBezTo>
                  <a:cubicBezTo>
                    <a:pt x="280591" y="66212"/>
                    <a:pt x="281597" y="67726"/>
                    <a:pt x="282571" y="69250"/>
                  </a:cubicBezTo>
                  <a:lnTo>
                    <a:pt x="265441" y="84157"/>
                  </a:lnTo>
                  <a:cubicBezTo>
                    <a:pt x="259089" y="73559"/>
                    <a:pt x="251222" y="63862"/>
                    <a:pt x="242043" y="55509"/>
                  </a:cubicBezTo>
                  <a:cubicBezTo>
                    <a:pt x="219027" y="34578"/>
                    <a:pt x="188398" y="22530"/>
                    <a:pt x="156902" y="22275"/>
                  </a:cubicBezTo>
                  <a:lnTo>
                    <a:pt x="155663" y="22275"/>
                  </a:lnTo>
                  <a:cubicBezTo>
                    <a:pt x="107280" y="22508"/>
                    <a:pt x="60040" y="52142"/>
                    <a:pt x="39490" y="97561"/>
                  </a:cubicBezTo>
                  <a:cubicBezTo>
                    <a:pt x="23673" y="132540"/>
                    <a:pt x="24785" y="174889"/>
                    <a:pt x="42539" y="209033"/>
                  </a:cubicBezTo>
                  <a:cubicBezTo>
                    <a:pt x="67843" y="257659"/>
                    <a:pt x="125871" y="287070"/>
                    <a:pt x="182247" y="275361"/>
                  </a:cubicBezTo>
                  <a:cubicBezTo>
                    <a:pt x="238528" y="263684"/>
                    <a:pt x="283778" y="210811"/>
                    <a:pt x="283958" y="150570"/>
                  </a:cubicBezTo>
                  <a:cubicBezTo>
                    <a:pt x="284011" y="134997"/>
                    <a:pt x="281068" y="119466"/>
                    <a:pt x="275520" y="104919"/>
                  </a:cubicBezTo>
                  <a:lnTo>
                    <a:pt x="293306" y="89440"/>
                  </a:lnTo>
                  <a:close/>
                </a:path>
              </a:pathLst>
            </a:custGeom>
            <a:solidFill>
              <a:srgbClr val="108AC9">
                <a:alpha val="100000"/>
              </a:srgbClr>
            </a:solidFill>
            <a:ln w="0" cap="sq">
              <a:solidFill>
                <a:srgbClr val="108AC9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19883"/>
              </p:ext>
            </p:extLst>
          </p:nvPr>
        </p:nvGraphicFramePr>
        <p:xfrm>
          <a:off x="1037109" y="2674082"/>
          <a:ext cx="22275751" cy="93530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9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показателя оценки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Оценка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Значение, балл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Наличие региональной информационной системы в сфере закупок (далее - РИС</a:t>
                      </a:r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), имеющей интеграцию (связку) с ЕИС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Максимальный охват заказчиков субъекта, осуществляющих закупки с использованием РИС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50 и более % - менее 100 %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Менее 50 %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Максимальный охват муниципальных образований субъекта, осуществляющих закупки с использованием РИС субъекта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50 и более % - менее 100 %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Менее 50 %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интеграции РИС с автоматизированной информационной системой управления бюджетным процессом субъекта в целях обеспечения автоматизированного контроля лимитов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 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9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Наличие собственного каталога товаров, работ, услуг субъекта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Да, каталог имеет связку (интеграцию ) с КТРУ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Да, каталог не имеет связку (интеграцию ) с КТРУ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Наличие функционала автоматизированного запроса и (или) получения ценовой информации о товарах, работах, услугах для определения НМЦК методом сопоставимых рыночных цен (анализ рынка), в том числе возможность формирования и выгрузки в ЕИС запросов цен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2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Наличие функционала в РИС по формированию шаблонов типовых документов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Да, реализован функционал по формированию 2 и более видов шаблонов типовых документов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Да, реализован функционал по формированию 1 вида шаблона типового документа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1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Наличие функционала по автоматизированному формированию обоснования начальной (максимальной) цены контракта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Да, реализован шаблон по 2 и более методам обоснования НМЦК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Да, реализован шаблон по 1 методу обоснования НМЦК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5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ПРЕДЛОЖЕНИЯ ПО ОЦЕНКЕ РИС в сфере закупок                                                    </a:t>
            </a:r>
            <a:r>
              <a:rPr lang="ru-RU" altLang="zh-CN" sz="4400" b="1" dirty="0" smtClean="0">
                <a:solidFill>
                  <a:srgbClr val="299D37"/>
                </a:solidFill>
                <a:latin typeface="Arial Narrow" panose="020B0606020202030204" pitchFamily="34" charset="0"/>
                <a:ea typeface="Arial"/>
                <a:cs typeface="Arial"/>
              </a:rPr>
              <a:t>Ассоциация РОСТ</a:t>
            </a:r>
            <a:endParaRPr lang="en-US" altLang="zh-CN" sz="4400" b="1" dirty="0">
              <a:solidFill>
                <a:srgbClr val="299D37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30376"/>
              </p:ext>
            </p:extLst>
          </p:nvPr>
        </p:nvGraphicFramePr>
        <p:xfrm>
          <a:off x="1037110" y="2321496"/>
          <a:ext cx="22339001" cy="94327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показателя оценки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Оценка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Значение, балл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автоматической проверки извещений, направляемых на публикацию в ЕИС, на соответствие требованиям законодательства, гибкая система настроек по преференциям, ограничениям и размерам установленных обеспечений (заявки, исполнения контракта, гарантийных обязательств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сайта РИС, на котором размещается информация о планировании и осуществлении закупок (планы-графики и извещения), доступная неограниченному кругу лиц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системы настроек по планированию и осуществлению закупок в соответствии с реализуемой политикой субъекта в сфере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Автоматизация закупок «малых» объема, в том числе наличие интеграции РИС с электронными магазинами «малых» закупок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для проведения централизованных закупок с возможностью подачи заказчиком заявки на размещение закупки в УО (УУ) через РИС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для проведения совместных закупок с возможностью осуществлять сбор потребности в РИС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нормирования закупок с возможностью установления предельных цен товаров, работ, услуг в Каталоге ТРУ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20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по автоматическому формированию аналитики по закупкам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Да, аналитика формируется по всем способам закупок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Да, аналитика формируется по конкурентным закупкам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мониторинга закупок в рамках реализации национальных проектов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Возможность осуществления ведомственного контроля путем предварительного согласования в РИС уполномоченным лицом учредителя (ГРБС) информации и документов о планировании и осуществлении закупок подведомственных заказчиков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3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17"/>
          <p:cNvSpPr txBox="1"/>
          <p:nvPr/>
        </p:nvSpPr>
        <p:spPr>
          <a:xfrm>
            <a:off x="1056724" y="55652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25353F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ПРЕДЛОЖЕНИЯ ПО ОЦЕНКЕ РИС в сфере закупок                                                    </a:t>
            </a:r>
            <a:r>
              <a:rPr lang="ru-RU" altLang="zh-CN" sz="4400" b="1" dirty="0" smtClean="0">
                <a:solidFill>
                  <a:srgbClr val="299D37"/>
                </a:solidFill>
                <a:latin typeface="Arial Narrow" panose="020B0606020202030204" pitchFamily="34" charset="0"/>
                <a:ea typeface="Arial"/>
                <a:cs typeface="Arial"/>
              </a:rPr>
              <a:t>Ассоциация РОСТ</a:t>
            </a:r>
            <a:endParaRPr lang="en-US" altLang="zh-CN" sz="4400" b="1" dirty="0">
              <a:solidFill>
                <a:srgbClr val="299D37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95" name="Path660"/>
          <p:cNvSpPr/>
          <p:nvPr/>
        </p:nvSpPr>
        <p:spPr>
          <a:xfrm>
            <a:off x="1037110" y="162808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72" name="object 8"/>
          <p:cNvSpPr txBox="1"/>
          <p:nvPr/>
        </p:nvSpPr>
        <p:spPr>
          <a:xfrm>
            <a:off x="13944710" y="12186592"/>
            <a:ext cx="9431401" cy="1933768"/>
          </a:xfrm>
          <a:prstGeom prst="rect">
            <a:avLst/>
          </a:prstGeom>
        </p:spPr>
        <p:txBody>
          <a:bodyPr vert="horz" wrap="square" lIns="0" tIns="19210" rIns="0" bIns="0" rtlCol="0">
            <a:spAutoFit/>
          </a:bodyPr>
          <a:lstStyle/>
          <a:p>
            <a:pPr marL="15368" algn="r">
              <a:spcBef>
                <a:spcPts val="151"/>
              </a:spcBef>
            </a:pP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Предложения по критериям оценки </a:t>
            </a:r>
            <a:b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2360" b="1" dirty="0" smtClean="0">
                <a:solidFill>
                  <a:srgbClr val="999999"/>
                </a:solidFill>
                <a:latin typeface="Arial Narrow" panose="020B0606020202030204" pitchFamily="34" charset="0"/>
                <a:cs typeface="Arial"/>
              </a:rPr>
              <a:t>принимаются по электронной почте</a:t>
            </a:r>
          </a:p>
          <a:p>
            <a:pPr marL="15368" algn="r">
              <a:spcBef>
                <a:spcPts val="151"/>
              </a:spcBef>
            </a:pPr>
            <a:r>
              <a:rPr lang="en-US" sz="2500" b="1" u="sng" dirty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oikirillova@cz.permkrai.ru</a:t>
            </a:r>
            <a:endParaRPr lang="ru-RU" sz="2500" b="1" u="sng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15368" algn="r">
              <a:spcBef>
                <a:spcPts val="151"/>
              </a:spcBef>
            </a:pPr>
            <a:endParaRPr lang="ru-RU" sz="2360" b="1" dirty="0" smtClean="0">
              <a:solidFill>
                <a:srgbClr val="999999"/>
              </a:solidFill>
              <a:latin typeface="Arial Narrow" panose="020B0606020202030204" pitchFamily="34" charset="0"/>
              <a:cs typeface="Arial"/>
            </a:endParaRPr>
          </a:p>
          <a:p>
            <a:pPr marL="15368" algn="r">
              <a:spcBef>
                <a:spcPts val="151"/>
              </a:spcBef>
            </a:pPr>
            <a:endParaRPr sz="2360" dirty="0"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00990"/>
              </p:ext>
            </p:extLst>
          </p:nvPr>
        </p:nvGraphicFramePr>
        <p:xfrm>
          <a:off x="1037109" y="2909209"/>
          <a:ext cx="22275750" cy="5625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показателя оценки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Оценка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Значение, балл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69" marR="6169" marT="616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по согласованию проектов контрактов в РИС в соответствии с ПП РФ от 06.08.2020 № 1193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Да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автоматического направления уведомлений через РИС в контрольный орган в соответствии с частью 2 статьи 93 Закона 44-ФЗ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Возможность загрузки сведений из протоколов об участниках закупок по электронным процедурам, которые с 01.01.2022 года не подлежат размещению в ЕИС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загрузки из ЕИС документа о приемке (электронного акта)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функционала по работе с экономией, полученной по результатам закупок, с возможностью блокировки и дальнейшего перераспределения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выделенной службы технической поддержки пользователей РИС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185">
                <a:tc rowSpan="2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в РИС блока по 223-ФЗ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41613"/>
                  </a:ext>
                </a:extLst>
              </a:tr>
              <a:tr h="280185">
                <a:tc vMerge="1"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2459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54331" y="883494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Максимальный показатель оценки </a:t>
            </a:r>
            <a:r>
              <a:rPr lang="ru-RU" sz="3200" b="1" smtClean="0">
                <a:latin typeface="Arial Narrow" panose="020B0606020202030204" pitchFamily="34" charset="0"/>
              </a:rPr>
              <a:t>= 32 </a:t>
            </a:r>
            <a:r>
              <a:rPr lang="ru-RU" sz="3200" b="1" dirty="0" smtClean="0">
                <a:latin typeface="Arial Narrow" panose="020B0606020202030204" pitchFamily="34" charset="0"/>
              </a:rPr>
              <a:t>балла /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30 баллов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https://neurosales.com/wp-content/uploads/2016/08/4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6" y="9095580"/>
            <a:ext cx="4392488" cy="43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">
            <a:extLst>
              <a:ext uri="{FF2B5EF4-FFF2-40B4-BE49-F238E27FC236}">
                <a16:creationId xmlns:a16="http://schemas.microsoft.com/office/drawing/2014/main" id="{D7DD6FC6-5E02-40F3-B797-D533B098BB76}"/>
              </a:ext>
            </a:extLst>
          </p:cNvPr>
          <p:cNvGrpSpPr/>
          <p:nvPr/>
        </p:nvGrpSpPr>
        <p:grpSpPr>
          <a:xfrm>
            <a:off x="1675371" y="10669496"/>
            <a:ext cx="1852397" cy="1213281"/>
            <a:chOff x="1698294" y="1819429"/>
            <a:chExt cx="6509254" cy="4520179"/>
          </a:xfrm>
        </p:grpSpPr>
        <p:sp>
          <p:nvSpPr>
            <p:cNvPr id="15" name="îṣlíďé">
              <a:extLst>
                <a:ext uri="{FF2B5EF4-FFF2-40B4-BE49-F238E27FC236}">
                  <a16:creationId xmlns:a16="http://schemas.microsoft.com/office/drawing/2014/main" id="{028681F2-9E7E-47F3-BFF4-AA1843BDEA2A}"/>
                </a:ext>
              </a:extLst>
            </p:cNvPr>
            <p:cNvSpPr/>
            <p:nvPr/>
          </p:nvSpPr>
          <p:spPr bwMode="auto">
            <a:xfrm>
              <a:off x="3868045" y="4288117"/>
              <a:ext cx="2046563" cy="2051491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ślíḑê">
              <a:extLst>
                <a:ext uri="{FF2B5EF4-FFF2-40B4-BE49-F238E27FC236}">
                  <a16:creationId xmlns:a16="http://schemas.microsoft.com/office/drawing/2014/main" id="{4A30A613-1E23-4348-A753-D116DA086D31}"/>
                </a:ext>
              </a:extLst>
            </p:cNvPr>
            <p:cNvSpPr/>
            <p:nvPr/>
          </p:nvSpPr>
          <p:spPr bwMode="auto">
            <a:xfrm>
              <a:off x="4091426" y="4969757"/>
              <a:ext cx="37778" cy="443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Slîdê">
              <a:extLst>
                <a:ext uri="{FF2B5EF4-FFF2-40B4-BE49-F238E27FC236}">
                  <a16:creationId xmlns:a16="http://schemas.microsoft.com/office/drawing/2014/main" id="{49DB3851-5ED5-40B5-8A88-587CB1D8CA5F}"/>
                </a:ext>
              </a:extLst>
            </p:cNvPr>
            <p:cNvSpPr/>
            <p:nvPr/>
          </p:nvSpPr>
          <p:spPr bwMode="auto">
            <a:xfrm>
              <a:off x="4076644" y="4959902"/>
              <a:ext cx="39420" cy="4599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šlïdé">
              <a:extLst>
                <a:ext uri="{FF2B5EF4-FFF2-40B4-BE49-F238E27FC236}">
                  <a16:creationId xmlns:a16="http://schemas.microsoft.com/office/drawing/2014/main" id="{A885740F-C65C-4C45-AC55-EBFA6E672082}"/>
                </a:ext>
              </a:extLst>
            </p:cNvPr>
            <p:cNvSpPr/>
            <p:nvPr/>
          </p:nvSpPr>
          <p:spPr bwMode="auto">
            <a:xfrm>
              <a:off x="4027368" y="4908984"/>
              <a:ext cx="152753" cy="156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ṩḻïdê">
              <a:extLst>
                <a:ext uri="{FF2B5EF4-FFF2-40B4-BE49-F238E27FC236}">
                  <a16:creationId xmlns:a16="http://schemas.microsoft.com/office/drawing/2014/main" id="{4936A1E7-C21F-457A-8A60-7A315C79B970}"/>
                </a:ext>
              </a:extLst>
            </p:cNvPr>
            <p:cNvSpPr/>
            <p:nvPr/>
          </p:nvSpPr>
          <p:spPr bwMode="auto">
            <a:xfrm>
              <a:off x="3841765" y="4726666"/>
              <a:ext cx="523960" cy="520675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liḋe">
              <a:extLst>
                <a:ext uri="{FF2B5EF4-FFF2-40B4-BE49-F238E27FC236}">
                  <a16:creationId xmlns:a16="http://schemas.microsoft.com/office/drawing/2014/main" id="{3B8F2B9A-1374-49ED-825E-BACCCE3CE0D6}"/>
                </a:ext>
              </a:extLst>
            </p:cNvPr>
            <p:cNvSpPr/>
            <p:nvPr/>
          </p:nvSpPr>
          <p:spPr bwMode="auto">
            <a:xfrm>
              <a:off x="4081571" y="4807149"/>
              <a:ext cx="42705" cy="114975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ślíďê">
              <a:extLst>
                <a:ext uri="{FF2B5EF4-FFF2-40B4-BE49-F238E27FC236}">
                  <a16:creationId xmlns:a16="http://schemas.microsoft.com/office/drawing/2014/main" id="{5393F2A2-269D-4894-BADC-31D090FC6EDA}"/>
                </a:ext>
              </a:extLst>
            </p:cNvPr>
            <p:cNvSpPr/>
            <p:nvPr/>
          </p:nvSpPr>
          <p:spPr bwMode="auto">
            <a:xfrm>
              <a:off x="3938673" y="5000965"/>
              <a:ext cx="121545" cy="9362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ṥľïďê">
              <a:extLst>
                <a:ext uri="{FF2B5EF4-FFF2-40B4-BE49-F238E27FC236}">
                  <a16:creationId xmlns:a16="http://schemas.microsoft.com/office/drawing/2014/main" id="{1721A582-572D-484E-AE96-6FB4C6CE2B07}"/>
                </a:ext>
              </a:extLst>
            </p:cNvPr>
            <p:cNvSpPr/>
            <p:nvPr/>
          </p:nvSpPr>
          <p:spPr bwMode="auto">
            <a:xfrm>
              <a:off x="4147271" y="5000965"/>
              <a:ext cx="124831" cy="952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ŝḻïḓé">
              <a:extLst>
                <a:ext uri="{FF2B5EF4-FFF2-40B4-BE49-F238E27FC236}">
                  <a16:creationId xmlns:a16="http://schemas.microsoft.com/office/drawing/2014/main" id="{E82A89B4-D18A-4B0A-8BC7-E57C6F50B3BB}"/>
                </a:ext>
              </a:extLst>
            </p:cNvPr>
            <p:cNvSpPr/>
            <p:nvPr/>
          </p:nvSpPr>
          <p:spPr bwMode="auto">
            <a:xfrm>
              <a:off x="4998090" y="4649468"/>
              <a:ext cx="22995" cy="394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ṣlïḓé">
              <a:extLst>
                <a:ext uri="{FF2B5EF4-FFF2-40B4-BE49-F238E27FC236}">
                  <a16:creationId xmlns:a16="http://schemas.microsoft.com/office/drawing/2014/main" id="{9220180B-C65D-43B8-A6F7-54D6F7A5DEBA}"/>
                </a:ext>
              </a:extLst>
            </p:cNvPr>
            <p:cNvSpPr/>
            <p:nvPr/>
          </p:nvSpPr>
          <p:spPr bwMode="auto">
            <a:xfrm>
              <a:off x="4978380" y="4651111"/>
              <a:ext cx="22995" cy="3942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ślïḋê">
              <a:extLst>
                <a:ext uri="{FF2B5EF4-FFF2-40B4-BE49-F238E27FC236}">
                  <a16:creationId xmlns:a16="http://schemas.microsoft.com/office/drawing/2014/main" id="{C91B1FCA-A6D6-477C-8917-CCED120F09B1}"/>
                </a:ext>
              </a:extLst>
            </p:cNvPr>
            <p:cNvSpPr/>
            <p:nvPr/>
          </p:nvSpPr>
          <p:spPr bwMode="auto">
            <a:xfrm>
              <a:off x="4787849" y="4457295"/>
              <a:ext cx="425409" cy="427052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ḻíḍê">
              <a:extLst>
                <a:ext uri="{FF2B5EF4-FFF2-40B4-BE49-F238E27FC236}">
                  <a16:creationId xmlns:a16="http://schemas.microsoft.com/office/drawing/2014/main" id="{EBB20AB1-E45B-4EBC-9313-558D5A67A5ED}"/>
                </a:ext>
              </a:extLst>
            </p:cNvPr>
            <p:cNvSpPr/>
            <p:nvPr/>
          </p:nvSpPr>
          <p:spPr bwMode="auto">
            <a:xfrm>
              <a:off x="4937317" y="4608406"/>
              <a:ext cx="126473" cy="12483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şļiḑê">
              <a:extLst>
                <a:ext uri="{FF2B5EF4-FFF2-40B4-BE49-F238E27FC236}">
                  <a16:creationId xmlns:a16="http://schemas.microsoft.com/office/drawing/2014/main" id="{6BC2FD35-F881-4226-BB87-048F3A41281B}"/>
                </a:ext>
              </a:extLst>
            </p:cNvPr>
            <p:cNvSpPr/>
            <p:nvPr/>
          </p:nvSpPr>
          <p:spPr bwMode="auto">
            <a:xfrm>
              <a:off x="3547757" y="4729951"/>
              <a:ext cx="226666" cy="226666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ṥḷíďé">
              <a:extLst>
                <a:ext uri="{FF2B5EF4-FFF2-40B4-BE49-F238E27FC236}">
                  <a16:creationId xmlns:a16="http://schemas.microsoft.com/office/drawing/2014/main" id="{19263B4A-1F2F-4109-932D-1E89573BAC27}"/>
                </a:ext>
              </a:extLst>
            </p:cNvPr>
            <p:cNvSpPr/>
            <p:nvPr/>
          </p:nvSpPr>
          <p:spPr bwMode="auto">
            <a:xfrm>
              <a:off x="3485341" y="4664251"/>
              <a:ext cx="349854" cy="351496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ş1iḑé">
              <a:extLst>
                <a:ext uri="{FF2B5EF4-FFF2-40B4-BE49-F238E27FC236}">
                  <a16:creationId xmlns:a16="http://schemas.microsoft.com/office/drawing/2014/main" id="{4800DFC1-E274-40F5-A9B0-040D0C69956E}"/>
                </a:ext>
              </a:extLst>
            </p:cNvPr>
            <p:cNvSpPr/>
            <p:nvPr/>
          </p:nvSpPr>
          <p:spPr bwMode="auto">
            <a:xfrm>
              <a:off x="3593747" y="4772656"/>
              <a:ext cx="134686" cy="13468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Slîḓê">
              <a:extLst>
                <a:ext uri="{FF2B5EF4-FFF2-40B4-BE49-F238E27FC236}">
                  <a16:creationId xmlns:a16="http://schemas.microsoft.com/office/drawing/2014/main" id="{947F12AE-0853-4D59-9B5B-9E7A881839D1}"/>
                </a:ext>
              </a:extLst>
            </p:cNvPr>
            <p:cNvSpPr/>
            <p:nvPr/>
          </p:nvSpPr>
          <p:spPr bwMode="auto">
            <a:xfrm>
              <a:off x="3784277" y="4431015"/>
              <a:ext cx="294009" cy="297294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Sliḍê">
              <a:extLst>
                <a:ext uri="{FF2B5EF4-FFF2-40B4-BE49-F238E27FC236}">
                  <a16:creationId xmlns:a16="http://schemas.microsoft.com/office/drawing/2014/main" id="{F03A1626-E2AE-4D3D-B589-1BEB7170F476}"/>
                </a:ext>
              </a:extLst>
            </p:cNvPr>
            <p:cNvSpPr/>
            <p:nvPr/>
          </p:nvSpPr>
          <p:spPr bwMode="auto">
            <a:xfrm>
              <a:off x="5801276" y="2032955"/>
              <a:ext cx="2143471" cy="214675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şlïḓè">
              <a:extLst>
                <a:ext uri="{FF2B5EF4-FFF2-40B4-BE49-F238E27FC236}">
                  <a16:creationId xmlns:a16="http://schemas.microsoft.com/office/drawing/2014/main" id="{91343F61-0DFC-4EC3-8C7D-402867B218F5}"/>
                </a:ext>
              </a:extLst>
            </p:cNvPr>
            <p:cNvSpPr/>
            <p:nvPr/>
          </p:nvSpPr>
          <p:spPr bwMode="auto">
            <a:xfrm>
              <a:off x="3491911" y="2933049"/>
              <a:ext cx="840963" cy="840964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ś1iḓé">
              <a:extLst>
                <a:ext uri="{FF2B5EF4-FFF2-40B4-BE49-F238E27FC236}">
                  <a16:creationId xmlns:a16="http://schemas.microsoft.com/office/drawing/2014/main" id="{596FE677-D5E1-4E0C-9778-173F275AE3CC}"/>
                </a:ext>
              </a:extLst>
            </p:cNvPr>
            <p:cNvSpPr/>
            <p:nvPr/>
          </p:nvSpPr>
          <p:spPr bwMode="auto">
            <a:xfrm>
              <a:off x="1920032" y="2929764"/>
              <a:ext cx="1364923" cy="1366566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sḷîḑê">
              <a:extLst>
                <a:ext uri="{FF2B5EF4-FFF2-40B4-BE49-F238E27FC236}">
                  <a16:creationId xmlns:a16="http://schemas.microsoft.com/office/drawing/2014/main" id="{E4629F14-F38E-426E-9D36-11E1A7DE631E}"/>
                </a:ext>
              </a:extLst>
            </p:cNvPr>
            <p:cNvSpPr/>
            <p:nvPr/>
          </p:nvSpPr>
          <p:spPr bwMode="auto">
            <a:xfrm>
              <a:off x="4291812" y="2910054"/>
              <a:ext cx="589660" cy="589660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ṥļîḋe">
              <a:extLst>
                <a:ext uri="{FF2B5EF4-FFF2-40B4-BE49-F238E27FC236}">
                  <a16:creationId xmlns:a16="http://schemas.microsoft.com/office/drawing/2014/main" id="{2715DB5D-822A-47FA-BD85-8E08D2700448}"/>
                </a:ext>
              </a:extLst>
            </p:cNvPr>
            <p:cNvSpPr/>
            <p:nvPr/>
          </p:nvSpPr>
          <p:spPr bwMode="auto">
            <a:xfrm>
              <a:off x="7458565" y="4005606"/>
              <a:ext cx="105120" cy="85410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ṣľíḓè">
              <a:extLst>
                <a:ext uri="{FF2B5EF4-FFF2-40B4-BE49-F238E27FC236}">
                  <a16:creationId xmlns:a16="http://schemas.microsoft.com/office/drawing/2014/main" id="{08EF2C20-62E1-4978-852C-DB8FBE08047F}"/>
                </a:ext>
              </a:extLst>
            </p:cNvPr>
            <p:cNvSpPr/>
            <p:nvPr/>
          </p:nvSpPr>
          <p:spPr bwMode="auto">
            <a:xfrm>
              <a:off x="4405145" y="2570055"/>
              <a:ext cx="3050135" cy="3227526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ṩlîḍe">
              <a:extLst>
                <a:ext uri="{FF2B5EF4-FFF2-40B4-BE49-F238E27FC236}">
                  <a16:creationId xmlns:a16="http://schemas.microsoft.com/office/drawing/2014/main" id="{19C606CB-DFC6-461F-BB83-BA8C25F97921}"/>
                </a:ext>
              </a:extLst>
            </p:cNvPr>
            <p:cNvSpPr/>
            <p:nvPr/>
          </p:nvSpPr>
          <p:spPr bwMode="auto">
            <a:xfrm>
              <a:off x="5860406" y="2458364"/>
              <a:ext cx="87053" cy="106763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Sľïḋe">
              <a:extLst>
                <a:ext uri="{FF2B5EF4-FFF2-40B4-BE49-F238E27FC236}">
                  <a16:creationId xmlns:a16="http://schemas.microsoft.com/office/drawing/2014/main" id="{D432E311-38A1-475A-8F1D-10447B7853A3}"/>
                </a:ext>
              </a:extLst>
            </p:cNvPr>
            <p:cNvSpPr/>
            <p:nvPr/>
          </p:nvSpPr>
          <p:spPr bwMode="auto">
            <a:xfrm>
              <a:off x="5935961" y="1944260"/>
              <a:ext cx="2097481" cy="2066274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ṥliḑe">
              <a:extLst>
                <a:ext uri="{FF2B5EF4-FFF2-40B4-BE49-F238E27FC236}">
                  <a16:creationId xmlns:a16="http://schemas.microsoft.com/office/drawing/2014/main" id="{7657C70C-4ADD-4764-A3BE-7175DA8BE838}"/>
                </a:ext>
              </a:extLst>
            </p:cNvPr>
            <p:cNvSpPr/>
            <p:nvPr/>
          </p:nvSpPr>
          <p:spPr bwMode="auto">
            <a:xfrm>
              <a:off x="2568823" y="2842711"/>
              <a:ext cx="113333" cy="44348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Sḷíḋe">
              <a:extLst>
                <a:ext uri="{FF2B5EF4-FFF2-40B4-BE49-F238E27FC236}">
                  <a16:creationId xmlns:a16="http://schemas.microsoft.com/office/drawing/2014/main" id="{3803C093-E659-4EBA-AFE7-24F2764139C5}"/>
                </a:ext>
              </a:extLst>
            </p:cNvPr>
            <p:cNvSpPr/>
            <p:nvPr/>
          </p:nvSpPr>
          <p:spPr bwMode="auto">
            <a:xfrm>
              <a:off x="2703508" y="2844353"/>
              <a:ext cx="2210814" cy="1491396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ľiďe">
              <a:extLst>
                <a:ext uri="{FF2B5EF4-FFF2-40B4-BE49-F238E27FC236}">
                  <a16:creationId xmlns:a16="http://schemas.microsoft.com/office/drawing/2014/main" id="{0E786174-B33D-4D43-85AE-0BDB0C08ACF8}"/>
                </a:ext>
              </a:extLst>
            </p:cNvPr>
            <p:cNvSpPr/>
            <p:nvPr/>
          </p:nvSpPr>
          <p:spPr bwMode="auto">
            <a:xfrm>
              <a:off x="2844764" y="4316039"/>
              <a:ext cx="113333" cy="7227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ṣḷîḍe">
              <a:extLst>
                <a:ext uri="{FF2B5EF4-FFF2-40B4-BE49-F238E27FC236}">
                  <a16:creationId xmlns:a16="http://schemas.microsoft.com/office/drawing/2014/main" id="{0BEBD52D-1D0C-49EC-BF5B-AB440175DA19}"/>
                </a:ext>
              </a:extLst>
            </p:cNvPr>
            <p:cNvSpPr/>
            <p:nvPr/>
          </p:nvSpPr>
          <p:spPr bwMode="auto">
            <a:xfrm>
              <a:off x="1805057" y="2845996"/>
              <a:ext cx="1028209" cy="159158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işḷîḍé">
              <a:extLst>
                <a:ext uri="{FF2B5EF4-FFF2-40B4-BE49-F238E27FC236}">
                  <a16:creationId xmlns:a16="http://schemas.microsoft.com/office/drawing/2014/main" id="{E3081AE6-8D94-4EAC-A9CF-071913A194C1}"/>
                </a:ext>
              </a:extLst>
            </p:cNvPr>
            <p:cNvSpPr/>
            <p:nvPr/>
          </p:nvSpPr>
          <p:spPr bwMode="auto">
            <a:xfrm>
              <a:off x="3197903" y="3158072"/>
              <a:ext cx="88695" cy="101835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íSlíďé">
              <a:extLst>
                <a:ext uri="{FF2B5EF4-FFF2-40B4-BE49-F238E27FC236}">
                  <a16:creationId xmlns:a16="http://schemas.microsoft.com/office/drawing/2014/main" id="{DBC76425-C435-4C6D-BE8B-3841F2C98B36}"/>
                </a:ext>
              </a:extLst>
            </p:cNvPr>
            <p:cNvSpPr/>
            <p:nvPr/>
          </p:nvSpPr>
          <p:spPr bwMode="auto">
            <a:xfrm>
              <a:off x="2256746" y="3266478"/>
              <a:ext cx="2179606" cy="2067916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ïṥḻídé">
              <a:extLst>
                <a:ext uri="{FF2B5EF4-FFF2-40B4-BE49-F238E27FC236}">
                  <a16:creationId xmlns:a16="http://schemas.microsoft.com/office/drawing/2014/main" id="{E2BA31DD-E49E-4B10-AD30-20E05A940738}"/>
                </a:ext>
              </a:extLst>
            </p:cNvPr>
            <p:cNvSpPr/>
            <p:nvPr/>
          </p:nvSpPr>
          <p:spPr bwMode="auto">
            <a:xfrm>
              <a:off x="2146698" y="4260194"/>
              <a:ext cx="106763" cy="83768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sliḓé">
              <a:extLst>
                <a:ext uri="{FF2B5EF4-FFF2-40B4-BE49-F238E27FC236}">
                  <a16:creationId xmlns:a16="http://schemas.microsoft.com/office/drawing/2014/main" id="{7240205E-7788-4C99-97F4-A8D0ED913353}"/>
                </a:ext>
              </a:extLst>
            </p:cNvPr>
            <p:cNvSpPr/>
            <p:nvPr/>
          </p:nvSpPr>
          <p:spPr bwMode="auto">
            <a:xfrm>
              <a:off x="1805057" y="2845996"/>
              <a:ext cx="1401058" cy="1424053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S1iďé">
              <a:extLst>
                <a:ext uri="{FF2B5EF4-FFF2-40B4-BE49-F238E27FC236}">
                  <a16:creationId xmlns:a16="http://schemas.microsoft.com/office/drawing/2014/main" id="{6285D8B3-FECE-40A3-B554-6E15ADBF939B}"/>
                </a:ext>
              </a:extLst>
            </p:cNvPr>
            <p:cNvSpPr/>
            <p:nvPr/>
          </p:nvSpPr>
          <p:spPr bwMode="auto">
            <a:xfrm>
              <a:off x="6325235" y="1936047"/>
              <a:ext cx="57488" cy="45990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şliďé">
              <a:extLst>
                <a:ext uri="{FF2B5EF4-FFF2-40B4-BE49-F238E27FC236}">
                  <a16:creationId xmlns:a16="http://schemas.microsoft.com/office/drawing/2014/main" id="{34DBE0EE-2689-43F2-A0AC-C986E0C7B0E0}"/>
                </a:ext>
              </a:extLst>
            </p:cNvPr>
            <p:cNvSpPr/>
            <p:nvPr/>
          </p:nvSpPr>
          <p:spPr bwMode="auto">
            <a:xfrm>
              <a:off x="6387651" y="1819429"/>
              <a:ext cx="1749270" cy="1120190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ļiďe">
              <a:extLst>
                <a:ext uri="{FF2B5EF4-FFF2-40B4-BE49-F238E27FC236}">
                  <a16:creationId xmlns:a16="http://schemas.microsoft.com/office/drawing/2014/main" id="{06D4B69F-5331-46CB-AE3D-BF28967A7CF6}"/>
                </a:ext>
              </a:extLst>
            </p:cNvPr>
            <p:cNvSpPr/>
            <p:nvPr/>
          </p:nvSpPr>
          <p:spPr bwMode="auto">
            <a:xfrm>
              <a:off x="8107355" y="2951116"/>
              <a:ext cx="34493" cy="5420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ṥḻïḋè">
              <a:extLst>
                <a:ext uri="{FF2B5EF4-FFF2-40B4-BE49-F238E27FC236}">
                  <a16:creationId xmlns:a16="http://schemas.microsoft.com/office/drawing/2014/main" id="{17EF3463-279C-4C91-B80B-E303C3B3001B}"/>
                </a:ext>
              </a:extLst>
            </p:cNvPr>
            <p:cNvSpPr/>
            <p:nvPr/>
          </p:nvSpPr>
          <p:spPr bwMode="auto">
            <a:xfrm>
              <a:off x="8040012" y="2962614"/>
              <a:ext cx="167536" cy="1478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ṣľiďe">
              <a:extLst>
                <a:ext uri="{FF2B5EF4-FFF2-40B4-BE49-F238E27FC236}">
                  <a16:creationId xmlns:a16="http://schemas.microsoft.com/office/drawing/2014/main" id="{567522A7-E297-4819-B535-B16F5587D6A1}"/>
                </a:ext>
              </a:extLst>
            </p:cNvPr>
            <p:cNvSpPr/>
            <p:nvPr/>
          </p:nvSpPr>
          <p:spPr bwMode="auto">
            <a:xfrm>
              <a:off x="1777134" y="3982611"/>
              <a:ext cx="49275" cy="574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ï$lidè">
              <a:extLst>
                <a:ext uri="{FF2B5EF4-FFF2-40B4-BE49-F238E27FC236}">
                  <a16:creationId xmlns:a16="http://schemas.microsoft.com/office/drawing/2014/main" id="{E25E0411-AB3C-4921-BF23-668C2317F4DB}"/>
                </a:ext>
              </a:extLst>
            </p:cNvPr>
            <p:cNvSpPr/>
            <p:nvPr/>
          </p:nvSpPr>
          <p:spPr bwMode="auto">
            <a:xfrm>
              <a:off x="1698294" y="2745803"/>
              <a:ext cx="755553" cy="1233523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ís1îdê">
              <a:extLst>
                <a:ext uri="{FF2B5EF4-FFF2-40B4-BE49-F238E27FC236}">
                  <a16:creationId xmlns:a16="http://schemas.microsoft.com/office/drawing/2014/main" id="{A3C7DE1D-2903-49DB-B05D-0D32455E4A21}"/>
                </a:ext>
              </a:extLst>
            </p:cNvPr>
            <p:cNvSpPr/>
            <p:nvPr/>
          </p:nvSpPr>
          <p:spPr bwMode="auto">
            <a:xfrm>
              <a:off x="2460417" y="2735948"/>
              <a:ext cx="59130" cy="3777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ŝļíḓè">
              <a:extLst>
                <a:ext uri="{FF2B5EF4-FFF2-40B4-BE49-F238E27FC236}">
                  <a16:creationId xmlns:a16="http://schemas.microsoft.com/office/drawing/2014/main" id="{32DA306B-A858-44FB-AD8B-0C05D74A7FA5}"/>
                </a:ext>
              </a:extLst>
            </p:cNvPr>
            <p:cNvSpPr/>
            <p:nvPr/>
          </p:nvSpPr>
          <p:spPr bwMode="auto">
            <a:xfrm>
              <a:off x="2473557" y="2670248"/>
              <a:ext cx="149468" cy="167536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9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EE68C7AE-F784-4CEA-8005-F434581715E2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194789" y="2508319"/>
              <a:ext cx="1327834" cy="1265694"/>
              <a:chOff x="3516313" y="968375"/>
              <a:chExt cx="5156200" cy="4914901"/>
            </a:xfrm>
          </p:grpSpPr>
          <p:sp>
            <p:nvSpPr>
              <p:cNvPr id="80" name="îṥľíďe">
                <a:extLst>
                  <a:ext uri="{FF2B5EF4-FFF2-40B4-BE49-F238E27FC236}">
                    <a16:creationId xmlns:a16="http://schemas.microsoft.com/office/drawing/2014/main" id="{716E36A9-3C05-4028-8B34-D64BE640028D}"/>
                  </a:ext>
                </a:extLst>
              </p:cNvPr>
              <p:cNvSpPr/>
              <p:nvPr/>
            </p:nvSpPr>
            <p:spPr bwMode="auto">
              <a:xfrm>
                <a:off x="3529013" y="1409700"/>
                <a:ext cx="5143500" cy="4108450"/>
              </a:xfrm>
              <a:custGeom>
                <a:avLst/>
                <a:gdLst>
                  <a:gd name="T0" fmla="*/ 1544 w 1558"/>
                  <a:gd name="T1" fmla="*/ 0 h 1247"/>
                  <a:gd name="T2" fmla="*/ 1505 w 1558"/>
                  <a:gd name="T3" fmla="*/ 32 h 1247"/>
                  <a:gd name="T4" fmla="*/ 1292 w 1558"/>
                  <a:gd name="T5" fmla="*/ 241 h 1247"/>
                  <a:gd name="T6" fmla="*/ 1416 w 1558"/>
                  <a:gd name="T7" fmla="*/ 284 h 1247"/>
                  <a:gd name="T8" fmla="*/ 1414 w 1558"/>
                  <a:gd name="T9" fmla="*/ 290 h 1247"/>
                  <a:gd name="T10" fmla="*/ 1390 w 1558"/>
                  <a:gd name="T11" fmla="*/ 345 h 1247"/>
                  <a:gd name="T12" fmla="*/ 1365 w 1558"/>
                  <a:gd name="T13" fmla="*/ 398 h 1247"/>
                  <a:gd name="T14" fmla="*/ 1233 w 1558"/>
                  <a:gd name="T15" fmla="*/ 594 h 1247"/>
                  <a:gd name="T16" fmla="*/ 1072 w 1558"/>
                  <a:gd name="T17" fmla="*/ 765 h 1247"/>
                  <a:gd name="T18" fmla="*/ 984 w 1558"/>
                  <a:gd name="T19" fmla="*/ 842 h 1247"/>
                  <a:gd name="T20" fmla="*/ 961 w 1558"/>
                  <a:gd name="T21" fmla="*/ 860 h 1247"/>
                  <a:gd name="T22" fmla="*/ 950 w 1558"/>
                  <a:gd name="T23" fmla="*/ 869 h 1247"/>
                  <a:gd name="T24" fmla="*/ 938 w 1558"/>
                  <a:gd name="T25" fmla="*/ 878 h 1247"/>
                  <a:gd name="T26" fmla="*/ 915 w 1558"/>
                  <a:gd name="T27" fmla="*/ 896 h 1247"/>
                  <a:gd name="T28" fmla="*/ 903 w 1558"/>
                  <a:gd name="T29" fmla="*/ 904 h 1247"/>
                  <a:gd name="T30" fmla="*/ 892 w 1558"/>
                  <a:gd name="T31" fmla="*/ 913 h 1247"/>
                  <a:gd name="T32" fmla="*/ 693 w 1558"/>
                  <a:gd name="T33" fmla="*/ 997 h 1247"/>
                  <a:gd name="T34" fmla="*/ 471 w 1558"/>
                  <a:gd name="T35" fmla="*/ 1030 h 1247"/>
                  <a:gd name="T36" fmla="*/ 242 w 1558"/>
                  <a:gd name="T37" fmla="*/ 1030 h 1247"/>
                  <a:gd name="T38" fmla="*/ 127 w 1558"/>
                  <a:gd name="T39" fmla="*/ 1021 h 1247"/>
                  <a:gd name="T40" fmla="*/ 71 w 1558"/>
                  <a:gd name="T41" fmla="*/ 1015 h 1247"/>
                  <a:gd name="T42" fmla="*/ 43 w 1558"/>
                  <a:gd name="T43" fmla="*/ 1011 h 1247"/>
                  <a:gd name="T44" fmla="*/ 29 w 1558"/>
                  <a:gd name="T45" fmla="*/ 1009 h 1247"/>
                  <a:gd name="T46" fmla="*/ 22 w 1558"/>
                  <a:gd name="T47" fmla="*/ 1008 h 1247"/>
                  <a:gd name="T48" fmla="*/ 19 w 1558"/>
                  <a:gd name="T49" fmla="*/ 1007 h 1247"/>
                  <a:gd name="T50" fmla="*/ 0 w 1558"/>
                  <a:gd name="T51" fmla="*/ 1003 h 1247"/>
                  <a:gd name="T52" fmla="*/ 0 w 1558"/>
                  <a:gd name="T53" fmla="*/ 1246 h 1247"/>
                  <a:gd name="T54" fmla="*/ 0 w 1558"/>
                  <a:gd name="T55" fmla="*/ 1246 h 1247"/>
                  <a:gd name="T56" fmla="*/ 9 w 1558"/>
                  <a:gd name="T57" fmla="*/ 1246 h 1247"/>
                  <a:gd name="T58" fmla="*/ 25 w 1558"/>
                  <a:gd name="T59" fmla="*/ 1246 h 1247"/>
                  <a:gd name="T60" fmla="*/ 57 w 1558"/>
                  <a:gd name="T61" fmla="*/ 1247 h 1247"/>
                  <a:gd name="T62" fmla="*/ 120 w 1558"/>
                  <a:gd name="T63" fmla="*/ 1246 h 1247"/>
                  <a:gd name="T64" fmla="*/ 245 w 1558"/>
                  <a:gd name="T65" fmla="*/ 1239 h 1247"/>
                  <a:gd name="T66" fmla="*/ 494 w 1558"/>
                  <a:gd name="T67" fmla="*/ 1206 h 1247"/>
                  <a:gd name="T68" fmla="*/ 739 w 1558"/>
                  <a:gd name="T69" fmla="*/ 1136 h 1247"/>
                  <a:gd name="T70" fmla="*/ 798 w 1558"/>
                  <a:gd name="T71" fmla="*/ 1110 h 1247"/>
                  <a:gd name="T72" fmla="*/ 856 w 1558"/>
                  <a:gd name="T73" fmla="*/ 1080 h 1247"/>
                  <a:gd name="T74" fmla="*/ 912 w 1558"/>
                  <a:gd name="T75" fmla="*/ 1044 h 1247"/>
                  <a:gd name="T76" fmla="*/ 964 w 1558"/>
                  <a:gd name="T77" fmla="*/ 1002 h 1247"/>
                  <a:gd name="T78" fmla="*/ 975 w 1558"/>
                  <a:gd name="T79" fmla="*/ 991 h 1247"/>
                  <a:gd name="T80" fmla="*/ 987 w 1558"/>
                  <a:gd name="T81" fmla="*/ 981 h 1247"/>
                  <a:gd name="T82" fmla="*/ 1009 w 1558"/>
                  <a:gd name="T83" fmla="*/ 959 h 1247"/>
                  <a:gd name="T84" fmla="*/ 1020 w 1558"/>
                  <a:gd name="T85" fmla="*/ 949 h 1247"/>
                  <a:gd name="T86" fmla="*/ 1031 w 1558"/>
                  <a:gd name="T87" fmla="*/ 938 h 1247"/>
                  <a:gd name="T88" fmla="*/ 1052 w 1558"/>
                  <a:gd name="T89" fmla="*/ 916 h 1247"/>
                  <a:gd name="T90" fmla="*/ 1135 w 1558"/>
                  <a:gd name="T91" fmla="*/ 824 h 1247"/>
                  <a:gd name="T92" fmla="*/ 1280 w 1558"/>
                  <a:gd name="T93" fmla="*/ 627 h 1247"/>
                  <a:gd name="T94" fmla="*/ 1391 w 1558"/>
                  <a:gd name="T95" fmla="*/ 410 h 1247"/>
                  <a:gd name="T96" fmla="*/ 1410 w 1558"/>
                  <a:gd name="T97" fmla="*/ 353 h 1247"/>
                  <a:gd name="T98" fmla="*/ 1427 w 1558"/>
                  <a:gd name="T99" fmla="*/ 295 h 1247"/>
                  <a:gd name="T100" fmla="*/ 1429 w 1558"/>
                  <a:gd name="T101" fmla="*/ 289 h 1247"/>
                  <a:gd name="T102" fmla="*/ 1558 w 1558"/>
                  <a:gd name="T103" fmla="*/ 333 h 1247"/>
                  <a:gd name="T104" fmla="*/ 1544 w 1558"/>
                  <a:gd name="T105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8" h="1247">
                    <a:moveTo>
                      <a:pt x="1544" y="0"/>
                    </a:moveTo>
                    <a:cubicBezTo>
                      <a:pt x="1505" y="32"/>
                      <a:pt x="1505" y="32"/>
                      <a:pt x="1505" y="32"/>
                    </a:cubicBezTo>
                    <a:cubicBezTo>
                      <a:pt x="1292" y="241"/>
                      <a:pt x="1292" y="241"/>
                      <a:pt x="1292" y="241"/>
                    </a:cubicBezTo>
                    <a:cubicBezTo>
                      <a:pt x="1416" y="284"/>
                      <a:pt x="1416" y="284"/>
                      <a:pt x="1416" y="284"/>
                    </a:cubicBezTo>
                    <a:cubicBezTo>
                      <a:pt x="1415" y="286"/>
                      <a:pt x="1414" y="288"/>
                      <a:pt x="1414" y="290"/>
                    </a:cubicBezTo>
                    <a:cubicBezTo>
                      <a:pt x="1406" y="309"/>
                      <a:pt x="1398" y="327"/>
                      <a:pt x="1390" y="345"/>
                    </a:cubicBezTo>
                    <a:cubicBezTo>
                      <a:pt x="1382" y="363"/>
                      <a:pt x="1374" y="381"/>
                      <a:pt x="1365" y="398"/>
                    </a:cubicBezTo>
                    <a:cubicBezTo>
                      <a:pt x="1327" y="468"/>
                      <a:pt x="1282" y="533"/>
                      <a:pt x="1233" y="594"/>
                    </a:cubicBezTo>
                    <a:cubicBezTo>
                      <a:pt x="1183" y="655"/>
                      <a:pt x="1130" y="712"/>
                      <a:pt x="1072" y="765"/>
                    </a:cubicBezTo>
                    <a:cubicBezTo>
                      <a:pt x="1044" y="792"/>
                      <a:pt x="1014" y="817"/>
                      <a:pt x="984" y="842"/>
                    </a:cubicBezTo>
                    <a:cubicBezTo>
                      <a:pt x="977" y="848"/>
                      <a:pt x="969" y="854"/>
                      <a:pt x="961" y="860"/>
                    </a:cubicBezTo>
                    <a:cubicBezTo>
                      <a:pt x="950" y="869"/>
                      <a:pt x="950" y="869"/>
                      <a:pt x="950" y="869"/>
                    </a:cubicBezTo>
                    <a:cubicBezTo>
                      <a:pt x="938" y="878"/>
                      <a:pt x="938" y="878"/>
                      <a:pt x="938" y="878"/>
                    </a:cubicBezTo>
                    <a:cubicBezTo>
                      <a:pt x="931" y="884"/>
                      <a:pt x="923" y="890"/>
                      <a:pt x="915" y="896"/>
                    </a:cubicBezTo>
                    <a:cubicBezTo>
                      <a:pt x="903" y="904"/>
                      <a:pt x="903" y="904"/>
                      <a:pt x="903" y="904"/>
                    </a:cubicBezTo>
                    <a:cubicBezTo>
                      <a:pt x="899" y="907"/>
                      <a:pt x="895" y="910"/>
                      <a:pt x="892" y="913"/>
                    </a:cubicBezTo>
                    <a:cubicBezTo>
                      <a:pt x="834" y="953"/>
                      <a:pt x="765" y="979"/>
                      <a:pt x="693" y="997"/>
                    </a:cubicBezTo>
                    <a:cubicBezTo>
                      <a:pt x="621" y="1015"/>
                      <a:pt x="546" y="1025"/>
                      <a:pt x="471" y="1030"/>
                    </a:cubicBezTo>
                    <a:cubicBezTo>
                      <a:pt x="395" y="1035"/>
                      <a:pt x="318" y="1034"/>
                      <a:pt x="242" y="1030"/>
                    </a:cubicBezTo>
                    <a:cubicBezTo>
                      <a:pt x="204" y="1028"/>
                      <a:pt x="165" y="1025"/>
                      <a:pt x="127" y="1021"/>
                    </a:cubicBezTo>
                    <a:cubicBezTo>
                      <a:pt x="108" y="1019"/>
                      <a:pt x="90" y="1017"/>
                      <a:pt x="71" y="1015"/>
                    </a:cubicBezTo>
                    <a:cubicBezTo>
                      <a:pt x="61" y="1014"/>
                      <a:pt x="52" y="1012"/>
                      <a:pt x="43" y="1011"/>
                    </a:cubicBezTo>
                    <a:cubicBezTo>
                      <a:pt x="29" y="1009"/>
                      <a:pt x="29" y="1009"/>
                      <a:pt x="29" y="1009"/>
                    </a:cubicBezTo>
                    <a:cubicBezTo>
                      <a:pt x="22" y="1008"/>
                      <a:pt x="22" y="1008"/>
                      <a:pt x="22" y="1008"/>
                    </a:cubicBezTo>
                    <a:cubicBezTo>
                      <a:pt x="19" y="1007"/>
                      <a:pt x="19" y="1007"/>
                      <a:pt x="19" y="1007"/>
                    </a:cubicBezTo>
                    <a:cubicBezTo>
                      <a:pt x="19" y="1007"/>
                      <a:pt x="8" y="1005"/>
                      <a:pt x="0" y="1003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9" y="1246"/>
                      <a:pt x="9" y="1246"/>
                      <a:pt x="9" y="1246"/>
                    </a:cubicBezTo>
                    <a:cubicBezTo>
                      <a:pt x="25" y="1246"/>
                      <a:pt x="25" y="1246"/>
                      <a:pt x="25" y="1246"/>
                    </a:cubicBezTo>
                    <a:cubicBezTo>
                      <a:pt x="36" y="1246"/>
                      <a:pt x="46" y="1247"/>
                      <a:pt x="57" y="1247"/>
                    </a:cubicBezTo>
                    <a:cubicBezTo>
                      <a:pt x="78" y="1246"/>
                      <a:pt x="99" y="1246"/>
                      <a:pt x="120" y="1246"/>
                    </a:cubicBezTo>
                    <a:cubicBezTo>
                      <a:pt x="162" y="1244"/>
                      <a:pt x="203" y="1242"/>
                      <a:pt x="245" y="1239"/>
                    </a:cubicBezTo>
                    <a:cubicBezTo>
                      <a:pt x="328" y="1232"/>
                      <a:pt x="411" y="1222"/>
                      <a:pt x="494" y="1206"/>
                    </a:cubicBezTo>
                    <a:cubicBezTo>
                      <a:pt x="576" y="1189"/>
                      <a:pt x="659" y="1168"/>
                      <a:pt x="739" y="1136"/>
                    </a:cubicBezTo>
                    <a:cubicBezTo>
                      <a:pt x="759" y="1128"/>
                      <a:pt x="779" y="1119"/>
                      <a:pt x="798" y="1110"/>
                    </a:cubicBezTo>
                    <a:cubicBezTo>
                      <a:pt x="818" y="1101"/>
                      <a:pt x="837" y="1091"/>
                      <a:pt x="856" y="1080"/>
                    </a:cubicBezTo>
                    <a:cubicBezTo>
                      <a:pt x="875" y="1069"/>
                      <a:pt x="894" y="1057"/>
                      <a:pt x="912" y="1044"/>
                    </a:cubicBezTo>
                    <a:cubicBezTo>
                      <a:pt x="930" y="1031"/>
                      <a:pt x="947" y="1017"/>
                      <a:pt x="964" y="1002"/>
                    </a:cubicBezTo>
                    <a:cubicBezTo>
                      <a:pt x="968" y="998"/>
                      <a:pt x="972" y="995"/>
                      <a:pt x="975" y="991"/>
                    </a:cubicBezTo>
                    <a:cubicBezTo>
                      <a:pt x="987" y="981"/>
                      <a:pt x="987" y="981"/>
                      <a:pt x="987" y="981"/>
                    </a:cubicBezTo>
                    <a:cubicBezTo>
                      <a:pt x="994" y="974"/>
                      <a:pt x="1001" y="966"/>
                      <a:pt x="1009" y="959"/>
                    </a:cubicBezTo>
                    <a:cubicBezTo>
                      <a:pt x="1020" y="949"/>
                      <a:pt x="1020" y="949"/>
                      <a:pt x="1020" y="949"/>
                    </a:cubicBezTo>
                    <a:cubicBezTo>
                      <a:pt x="1031" y="938"/>
                      <a:pt x="1031" y="938"/>
                      <a:pt x="1031" y="938"/>
                    </a:cubicBezTo>
                    <a:cubicBezTo>
                      <a:pt x="1038" y="930"/>
                      <a:pt x="1045" y="923"/>
                      <a:pt x="1052" y="916"/>
                    </a:cubicBezTo>
                    <a:cubicBezTo>
                      <a:pt x="1081" y="886"/>
                      <a:pt x="1108" y="856"/>
                      <a:pt x="1135" y="824"/>
                    </a:cubicBezTo>
                    <a:cubicBezTo>
                      <a:pt x="1188" y="762"/>
                      <a:pt x="1236" y="696"/>
                      <a:pt x="1280" y="627"/>
                    </a:cubicBezTo>
                    <a:cubicBezTo>
                      <a:pt x="1323" y="558"/>
                      <a:pt x="1361" y="486"/>
                      <a:pt x="1391" y="410"/>
                    </a:cubicBezTo>
                    <a:cubicBezTo>
                      <a:pt x="1398" y="391"/>
                      <a:pt x="1404" y="372"/>
                      <a:pt x="1410" y="353"/>
                    </a:cubicBezTo>
                    <a:cubicBezTo>
                      <a:pt x="1416" y="333"/>
                      <a:pt x="1422" y="314"/>
                      <a:pt x="1427" y="295"/>
                    </a:cubicBezTo>
                    <a:cubicBezTo>
                      <a:pt x="1428" y="293"/>
                      <a:pt x="1428" y="291"/>
                      <a:pt x="1429" y="289"/>
                    </a:cubicBezTo>
                    <a:cubicBezTo>
                      <a:pt x="1558" y="333"/>
                      <a:pt x="1558" y="333"/>
                      <a:pt x="1558" y="333"/>
                    </a:cubicBezTo>
                    <a:lnTo>
                      <a:pt x="1544" y="0"/>
                    </a:ln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sľîďê">
                <a:extLst>
                  <a:ext uri="{FF2B5EF4-FFF2-40B4-BE49-F238E27FC236}">
                    <a16:creationId xmlns:a16="http://schemas.microsoft.com/office/drawing/2014/main" id="{8004CBCC-84E4-4FF6-B06E-B21E29ACD3C5}"/>
                  </a:ext>
                </a:extLst>
              </p:cNvPr>
              <p:cNvSpPr/>
              <p:nvPr/>
            </p:nvSpPr>
            <p:spPr bwMode="auto">
              <a:xfrm>
                <a:off x="5641976" y="2743200"/>
                <a:ext cx="201613" cy="66675"/>
              </a:xfrm>
              <a:custGeom>
                <a:avLst/>
                <a:gdLst>
                  <a:gd name="T0" fmla="*/ 0 w 61"/>
                  <a:gd name="T1" fmla="*/ 17 h 20"/>
                  <a:gd name="T2" fmla="*/ 61 w 61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" h="20">
                    <a:moveTo>
                      <a:pt x="0" y="17"/>
                    </a:moveTo>
                    <a:cubicBezTo>
                      <a:pt x="21" y="20"/>
                      <a:pt x="44" y="13"/>
                      <a:pt x="61" y="0"/>
                    </a:cubicBezTo>
                  </a:path>
                </a:pathLst>
              </a:custGeom>
              <a:noFill/>
              <a:ln w="52388" cap="rnd">
                <a:solidFill>
                  <a:srgbClr val="D0DB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îṡḻiḑê">
                <a:extLst>
                  <a:ext uri="{FF2B5EF4-FFF2-40B4-BE49-F238E27FC236}">
                    <a16:creationId xmlns:a16="http://schemas.microsoft.com/office/drawing/2014/main" id="{95BCA2CE-018B-4238-9D04-794D6AD3F260}"/>
                  </a:ext>
                </a:extLst>
              </p:cNvPr>
              <p:cNvSpPr/>
              <p:nvPr/>
            </p:nvSpPr>
            <p:spPr bwMode="auto">
              <a:xfrm>
                <a:off x="3675063" y="3024188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ïSḷïḋê">
                <a:extLst>
                  <a:ext uri="{FF2B5EF4-FFF2-40B4-BE49-F238E27FC236}">
                    <a16:creationId xmlns:a16="http://schemas.microsoft.com/office/drawing/2014/main" id="{741894F6-7529-446A-8781-34B1DAC167EF}"/>
                  </a:ext>
                </a:extLst>
              </p:cNvPr>
              <p:cNvSpPr/>
              <p:nvPr/>
            </p:nvSpPr>
            <p:spPr bwMode="auto">
              <a:xfrm>
                <a:off x="3675063" y="326072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šḻîde">
                <a:extLst>
                  <a:ext uri="{FF2B5EF4-FFF2-40B4-BE49-F238E27FC236}">
                    <a16:creationId xmlns:a16="http://schemas.microsoft.com/office/drawing/2014/main" id="{23FC46F6-77B5-4812-8A38-AF5912B27AFE}"/>
                  </a:ext>
                </a:extLst>
              </p:cNvPr>
              <p:cNvSpPr/>
              <p:nvPr/>
            </p:nvSpPr>
            <p:spPr bwMode="auto">
              <a:xfrm>
                <a:off x="4479926" y="3260725"/>
                <a:ext cx="990600" cy="131763"/>
              </a:xfrm>
              <a:custGeom>
                <a:avLst/>
                <a:gdLst>
                  <a:gd name="T0" fmla="*/ 280 w 300"/>
                  <a:gd name="T1" fmla="*/ 0 h 40"/>
                  <a:gd name="T2" fmla="*/ 0 w 300"/>
                  <a:gd name="T3" fmla="*/ 0 h 40"/>
                  <a:gd name="T4" fmla="*/ 0 w 300"/>
                  <a:gd name="T5" fmla="*/ 40 h 40"/>
                  <a:gd name="T6" fmla="*/ 280 w 300"/>
                  <a:gd name="T7" fmla="*/ 40 h 40"/>
                  <a:gd name="T8" fmla="*/ 300 w 300"/>
                  <a:gd name="T9" fmla="*/ 20 h 40"/>
                  <a:gd name="T10" fmla="*/ 280 w 30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40"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91" y="40"/>
                      <a:pt x="300" y="31"/>
                      <a:pt x="300" y="20"/>
                    </a:cubicBezTo>
                    <a:cubicBezTo>
                      <a:pt x="300" y="9"/>
                      <a:pt x="291" y="0"/>
                      <a:pt x="28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îṣľiḋê">
                <a:extLst>
                  <a:ext uri="{FF2B5EF4-FFF2-40B4-BE49-F238E27FC236}">
                    <a16:creationId xmlns:a16="http://schemas.microsoft.com/office/drawing/2014/main" id="{BA3549A1-19B2-43E8-936A-EAF22DC03893}"/>
                  </a:ext>
                </a:extLst>
              </p:cNvPr>
              <p:cNvSpPr/>
              <p:nvPr/>
            </p:nvSpPr>
            <p:spPr bwMode="auto">
              <a:xfrm>
                <a:off x="3675063" y="351155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ïśḻïḍè">
                <a:extLst>
                  <a:ext uri="{FF2B5EF4-FFF2-40B4-BE49-F238E27FC236}">
                    <a16:creationId xmlns:a16="http://schemas.microsoft.com/office/drawing/2014/main" id="{EF459BAF-E845-4918-8C14-8E540479319B}"/>
                  </a:ext>
                </a:extLst>
              </p:cNvPr>
              <p:cNvSpPr/>
              <p:nvPr/>
            </p:nvSpPr>
            <p:spPr bwMode="auto">
              <a:xfrm>
                <a:off x="4241801" y="3511550"/>
                <a:ext cx="1228725" cy="131763"/>
              </a:xfrm>
              <a:custGeom>
                <a:avLst/>
                <a:gdLst>
                  <a:gd name="T0" fmla="*/ 352 w 372"/>
                  <a:gd name="T1" fmla="*/ 0 h 40"/>
                  <a:gd name="T2" fmla="*/ 0 w 372"/>
                  <a:gd name="T3" fmla="*/ 0 h 40"/>
                  <a:gd name="T4" fmla="*/ 0 w 372"/>
                  <a:gd name="T5" fmla="*/ 40 h 40"/>
                  <a:gd name="T6" fmla="*/ 352 w 372"/>
                  <a:gd name="T7" fmla="*/ 40 h 40"/>
                  <a:gd name="T8" fmla="*/ 372 w 372"/>
                  <a:gd name="T9" fmla="*/ 20 h 40"/>
                  <a:gd name="T10" fmla="*/ 352 w 37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40">
                    <a:moveTo>
                      <a:pt x="3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63" y="40"/>
                      <a:pt x="372" y="31"/>
                      <a:pt x="372" y="20"/>
                    </a:cubicBezTo>
                    <a:cubicBezTo>
                      <a:pt x="372" y="9"/>
                      <a:pt x="363" y="0"/>
                      <a:pt x="35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śļídé">
                <a:extLst>
                  <a:ext uri="{FF2B5EF4-FFF2-40B4-BE49-F238E27FC236}">
                    <a16:creationId xmlns:a16="http://schemas.microsoft.com/office/drawing/2014/main" id="{30A7D111-13CC-4068-B3E5-9FD0D0681E1C}"/>
                  </a:ext>
                </a:extLst>
              </p:cNvPr>
              <p:cNvSpPr/>
              <p:nvPr/>
            </p:nvSpPr>
            <p:spPr bwMode="auto">
              <a:xfrm>
                <a:off x="3675063" y="377507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íŝľiḑe">
                <a:extLst>
                  <a:ext uri="{FF2B5EF4-FFF2-40B4-BE49-F238E27FC236}">
                    <a16:creationId xmlns:a16="http://schemas.microsoft.com/office/drawing/2014/main" id="{8E9EA100-8851-467B-B3B0-D433669C5777}"/>
                  </a:ext>
                </a:extLst>
              </p:cNvPr>
              <p:cNvSpPr/>
              <p:nvPr/>
            </p:nvSpPr>
            <p:spPr bwMode="auto">
              <a:xfrm>
                <a:off x="3978276" y="3775075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íṧľîdê">
                <a:extLst>
                  <a:ext uri="{FF2B5EF4-FFF2-40B4-BE49-F238E27FC236}">
                    <a16:creationId xmlns:a16="http://schemas.microsoft.com/office/drawing/2014/main" id="{6C2EA0A1-271D-4F92-A5D6-388BBF06961C}"/>
                  </a:ext>
                </a:extLst>
              </p:cNvPr>
              <p:cNvSpPr/>
              <p:nvPr/>
            </p:nvSpPr>
            <p:spPr bwMode="auto">
              <a:xfrm>
                <a:off x="3675063" y="403860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iš1ídè">
                <a:extLst>
                  <a:ext uri="{FF2B5EF4-FFF2-40B4-BE49-F238E27FC236}">
                    <a16:creationId xmlns:a16="http://schemas.microsoft.com/office/drawing/2014/main" id="{D17BC5D5-4E03-48FC-9E72-5552B05670B6}"/>
                  </a:ext>
                </a:extLst>
              </p:cNvPr>
              <p:cNvSpPr/>
              <p:nvPr/>
            </p:nvSpPr>
            <p:spPr bwMode="auto">
              <a:xfrm>
                <a:off x="3978276" y="4038600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íŝ1iḍè">
                <a:extLst>
                  <a:ext uri="{FF2B5EF4-FFF2-40B4-BE49-F238E27FC236}">
                    <a16:creationId xmlns:a16="http://schemas.microsoft.com/office/drawing/2014/main" id="{C2DD4BBE-336D-413B-8B0B-D768FD7E3079}"/>
                  </a:ext>
                </a:extLst>
              </p:cNvPr>
              <p:cNvSpPr/>
              <p:nvPr/>
            </p:nvSpPr>
            <p:spPr bwMode="auto">
              <a:xfrm>
                <a:off x="4876801" y="3024188"/>
                <a:ext cx="593725" cy="131763"/>
              </a:xfrm>
              <a:custGeom>
                <a:avLst/>
                <a:gdLst>
                  <a:gd name="T0" fmla="*/ 160 w 180"/>
                  <a:gd name="T1" fmla="*/ 0 h 40"/>
                  <a:gd name="T2" fmla="*/ 0 w 180"/>
                  <a:gd name="T3" fmla="*/ 0 h 40"/>
                  <a:gd name="T4" fmla="*/ 0 w 180"/>
                  <a:gd name="T5" fmla="*/ 40 h 40"/>
                  <a:gd name="T6" fmla="*/ 160 w 180"/>
                  <a:gd name="T7" fmla="*/ 40 h 40"/>
                  <a:gd name="T8" fmla="*/ 180 w 180"/>
                  <a:gd name="T9" fmla="*/ 20 h 40"/>
                  <a:gd name="T10" fmla="*/ 160 w 18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40">
                    <a:moveTo>
                      <a:pt x="1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71" y="40"/>
                      <a:pt x="180" y="31"/>
                      <a:pt x="180" y="20"/>
                    </a:cubicBezTo>
                    <a:cubicBezTo>
                      <a:pt x="180" y="9"/>
                      <a:pt x="171" y="0"/>
                      <a:pt x="16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ïšļíḓê">
                <a:extLst>
                  <a:ext uri="{FF2B5EF4-FFF2-40B4-BE49-F238E27FC236}">
                    <a16:creationId xmlns:a16="http://schemas.microsoft.com/office/drawing/2014/main" id="{522B61B5-985F-4D7F-8A52-2C40718FF96D}"/>
                  </a:ext>
                </a:extLst>
              </p:cNvPr>
              <p:cNvSpPr/>
              <p:nvPr/>
            </p:nvSpPr>
            <p:spPr bwMode="auto">
              <a:xfrm>
                <a:off x="3516313" y="3986213"/>
                <a:ext cx="4964113" cy="1897063"/>
              </a:xfrm>
              <a:custGeom>
                <a:avLst/>
                <a:gdLst>
                  <a:gd name="T0" fmla="*/ 1504 w 1504"/>
                  <a:gd name="T1" fmla="*/ 110 h 576"/>
                  <a:gd name="T2" fmla="*/ 1350 w 1504"/>
                  <a:gd name="T3" fmla="*/ 84 h 576"/>
                  <a:gd name="T4" fmla="*/ 1253 w 1504"/>
                  <a:gd name="T5" fmla="*/ 362 h 576"/>
                  <a:gd name="T6" fmla="*/ 1118 w 1504"/>
                  <a:gd name="T7" fmla="*/ 388 h 576"/>
                  <a:gd name="T8" fmla="*/ 1051 w 1504"/>
                  <a:gd name="T9" fmla="*/ 309 h 576"/>
                  <a:gd name="T10" fmla="*/ 927 w 1504"/>
                  <a:gd name="T11" fmla="*/ 314 h 576"/>
                  <a:gd name="T12" fmla="*/ 830 w 1504"/>
                  <a:gd name="T13" fmla="*/ 446 h 576"/>
                  <a:gd name="T14" fmla="*/ 780 w 1504"/>
                  <a:gd name="T15" fmla="*/ 477 h 576"/>
                  <a:gd name="T16" fmla="*/ 646 w 1504"/>
                  <a:gd name="T17" fmla="*/ 443 h 576"/>
                  <a:gd name="T18" fmla="*/ 529 w 1504"/>
                  <a:gd name="T19" fmla="*/ 460 h 576"/>
                  <a:gd name="T20" fmla="*/ 456 w 1504"/>
                  <a:gd name="T21" fmla="*/ 504 h 576"/>
                  <a:gd name="T22" fmla="*/ 353 w 1504"/>
                  <a:gd name="T23" fmla="*/ 524 h 576"/>
                  <a:gd name="T24" fmla="*/ 128 w 1504"/>
                  <a:gd name="T25" fmla="*/ 508 h 576"/>
                  <a:gd name="T26" fmla="*/ 0 w 1504"/>
                  <a:gd name="T27" fmla="*/ 576 h 576"/>
                  <a:gd name="T28" fmla="*/ 780 w 1504"/>
                  <a:gd name="T29" fmla="*/ 576 h 576"/>
                  <a:gd name="T30" fmla="*/ 1504 w 1504"/>
                  <a:gd name="T31" fmla="*/ 576 h 576"/>
                  <a:gd name="T32" fmla="*/ 1504 w 1504"/>
                  <a:gd name="T33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4" h="576">
                    <a:moveTo>
                      <a:pt x="1504" y="110"/>
                    </a:moveTo>
                    <a:cubicBezTo>
                      <a:pt x="1504" y="21"/>
                      <a:pt x="1379" y="0"/>
                      <a:pt x="1350" y="84"/>
                    </a:cubicBezTo>
                    <a:cubicBezTo>
                      <a:pt x="1253" y="362"/>
                      <a:pt x="1253" y="362"/>
                      <a:pt x="1253" y="362"/>
                    </a:cubicBezTo>
                    <a:cubicBezTo>
                      <a:pt x="1233" y="420"/>
                      <a:pt x="1158" y="434"/>
                      <a:pt x="1118" y="388"/>
                    </a:cubicBezTo>
                    <a:cubicBezTo>
                      <a:pt x="1051" y="309"/>
                      <a:pt x="1051" y="309"/>
                      <a:pt x="1051" y="309"/>
                    </a:cubicBezTo>
                    <a:cubicBezTo>
                      <a:pt x="1018" y="271"/>
                      <a:pt x="957" y="273"/>
                      <a:pt x="927" y="314"/>
                    </a:cubicBezTo>
                    <a:cubicBezTo>
                      <a:pt x="830" y="446"/>
                      <a:pt x="830" y="446"/>
                      <a:pt x="830" y="446"/>
                    </a:cubicBezTo>
                    <a:cubicBezTo>
                      <a:pt x="818" y="463"/>
                      <a:pt x="800" y="473"/>
                      <a:pt x="780" y="477"/>
                    </a:cubicBezTo>
                    <a:cubicBezTo>
                      <a:pt x="646" y="443"/>
                      <a:pt x="646" y="443"/>
                      <a:pt x="646" y="443"/>
                    </a:cubicBezTo>
                    <a:cubicBezTo>
                      <a:pt x="606" y="434"/>
                      <a:pt x="564" y="440"/>
                      <a:pt x="529" y="460"/>
                    </a:cubicBezTo>
                    <a:cubicBezTo>
                      <a:pt x="456" y="504"/>
                      <a:pt x="456" y="504"/>
                      <a:pt x="456" y="504"/>
                    </a:cubicBezTo>
                    <a:cubicBezTo>
                      <a:pt x="425" y="522"/>
                      <a:pt x="389" y="529"/>
                      <a:pt x="353" y="524"/>
                    </a:cubicBezTo>
                    <a:cubicBezTo>
                      <a:pt x="353" y="524"/>
                      <a:pt x="192" y="464"/>
                      <a:pt x="128" y="508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780" y="576"/>
                      <a:pt x="780" y="576"/>
                      <a:pt x="780" y="576"/>
                    </a:cubicBezTo>
                    <a:cubicBezTo>
                      <a:pt x="1504" y="576"/>
                      <a:pt x="1504" y="576"/>
                      <a:pt x="1504" y="576"/>
                    </a:cubicBezTo>
                    <a:lnTo>
                      <a:pt x="1504" y="110"/>
                    </a:lnTo>
                    <a:close/>
                  </a:path>
                </a:pathLst>
              </a:custGeom>
              <a:solidFill>
                <a:srgbClr val="2F7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iŝḷíḋè">
                <a:extLst>
                  <a:ext uri="{FF2B5EF4-FFF2-40B4-BE49-F238E27FC236}">
                    <a16:creationId xmlns:a16="http://schemas.microsoft.com/office/drawing/2014/main" id="{878EAB0D-06B9-4832-9E99-CAEDFAE04CFA}"/>
                  </a:ext>
                </a:extLst>
              </p:cNvPr>
              <p:cNvSpPr/>
              <p:nvPr/>
            </p:nvSpPr>
            <p:spPr bwMode="auto">
              <a:xfrm>
                <a:off x="5483226" y="3340100"/>
                <a:ext cx="3043238" cy="2543175"/>
              </a:xfrm>
              <a:custGeom>
                <a:avLst/>
                <a:gdLst>
                  <a:gd name="T0" fmla="*/ 0 w 922"/>
                  <a:gd name="T1" fmla="*/ 772 h 772"/>
                  <a:gd name="T2" fmla="*/ 73 w 922"/>
                  <a:gd name="T3" fmla="*/ 727 h 772"/>
                  <a:gd name="T4" fmla="*/ 113 w 922"/>
                  <a:gd name="T5" fmla="*/ 722 h 772"/>
                  <a:gd name="T6" fmla="*/ 168 w 922"/>
                  <a:gd name="T7" fmla="*/ 736 h 772"/>
                  <a:gd name="T8" fmla="*/ 221 w 922"/>
                  <a:gd name="T9" fmla="*/ 718 h 772"/>
                  <a:gd name="T10" fmla="*/ 291 w 922"/>
                  <a:gd name="T11" fmla="*/ 634 h 772"/>
                  <a:gd name="T12" fmla="*/ 375 w 922"/>
                  <a:gd name="T13" fmla="*/ 638 h 772"/>
                  <a:gd name="T14" fmla="*/ 409 w 922"/>
                  <a:gd name="T15" fmla="*/ 687 h 772"/>
                  <a:gd name="T16" fmla="*/ 489 w 922"/>
                  <a:gd name="T17" fmla="*/ 695 h 772"/>
                  <a:gd name="T18" fmla="*/ 525 w 922"/>
                  <a:gd name="T19" fmla="*/ 659 h 772"/>
                  <a:gd name="T20" fmla="*/ 586 w 922"/>
                  <a:gd name="T21" fmla="*/ 649 h 772"/>
                  <a:gd name="T22" fmla="*/ 618 w 922"/>
                  <a:gd name="T23" fmla="*/ 665 h 772"/>
                  <a:gd name="T24" fmla="*/ 691 w 922"/>
                  <a:gd name="T25" fmla="*/ 634 h 772"/>
                  <a:gd name="T26" fmla="*/ 890 w 922"/>
                  <a:gd name="T27" fmla="*/ 18 h 772"/>
                  <a:gd name="T28" fmla="*/ 922 w 922"/>
                  <a:gd name="T29" fmla="*/ 23 h 772"/>
                  <a:gd name="T30" fmla="*/ 908 w 922"/>
                  <a:gd name="T31" fmla="*/ 772 h 772"/>
                  <a:gd name="T32" fmla="*/ 0 w 922"/>
                  <a:gd name="T33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2" h="772">
                    <a:moveTo>
                      <a:pt x="0" y="772"/>
                    </a:moveTo>
                    <a:cubicBezTo>
                      <a:pt x="73" y="727"/>
                      <a:pt x="73" y="727"/>
                      <a:pt x="73" y="727"/>
                    </a:cubicBezTo>
                    <a:cubicBezTo>
                      <a:pt x="85" y="720"/>
                      <a:pt x="100" y="718"/>
                      <a:pt x="113" y="722"/>
                    </a:cubicBezTo>
                    <a:cubicBezTo>
                      <a:pt x="168" y="736"/>
                      <a:pt x="168" y="736"/>
                      <a:pt x="168" y="736"/>
                    </a:cubicBezTo>
                    <a:cubicBezTo>
                      <a:pt x="187" y="741"/>
                      <a:pt x="208" y="734"/>
                      <a:pt x="221" y="718"/>
                    </a:cubicBezTo>
                    <a:cubicBezTo>
                      <a:pt x="291" y="634"/>
                      <a:pt x="291" y="634"/>
                      <a:pt x="291" y="634"/>
                    </a:cubicBezTo>
                    <a:cubicBezTo>
                      <a:pt x="314" y="607"/>
                      <a:pt x="356" y="609"/>
                      <a:pt x="375" y="638"/>
                    </a:cubicBezTo>
                    <a:cubicBezTo>
                      <a:pt x="409" y="687"/>
                      <a:pt x="409" y="687"/>
                      <a:pt x="409" y="687"/>
                    </a:cubicBezTo>
                    <a:cubicBezTo>
                      <a:pt x="427" y="715"/>
                      <a:pt x="466" y="718"/>
                      <a:pt x="489" y="695"/>
                    </a:cubicBezTo>
                    <a:cubicBezTo>
                      <a:pt x="525" y="659"/>
                      <a:pt x="525" y="659"/>
                      <a:pt x="525" y="659"/>
                    </a:cubicBezTo>
                    <a:cubicBezTo>
                      <a:pt x="541" y="643"/>
                      <a:pt x="566" y="639"/>
                      <a:pt x="586" y="649"/>
                    </a:cubicBezTo>
                    <a:cubicBezTo>
                      <a:pt x="618" y="665"/>
                      <a:pt x="618" y="665"/>
                      <a:pt x="618" y="665"/>
                    </a:cubicBezTo>
                    <a:cubicBezTo>
                      <a:pt x="646" y="679"/>
                      <a:pt x="681" y="665"/>
                      <a:pt x="691" y="634"/>
                    </a:cubicBezTo>
                    <a:cubicBezTo>
                      <a:pt x="890" y="18"/>
                      <a:pt x="890" y="18"/>
                      <a:pt x="890" y="18"/>
                    </a:cubicBezTo>
                    <a:cubicBezTo>
                      <a:pt x="896" y="0"/>
                      <a:pt x="922" y="4"/>
                      <a:pt x="922" y="23"/>
                    </a:cubicBezTo>
                    <a:cubicBezTo>
                      <a:pt x="908" y="772"/>
                      <a:pt x="908" y="772"/>
                      <a:pt x="908" y="772"/>
                    </a:cubicBez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031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îṩ1íḓè">
                <a:extLst>
                  <a:ext uri="{FF2B5EF4-FFF2-40B4-BE49-F238E27FC236}">
                    <a16:creationId xmlns:a16="http://schemas.microsoft.com/office/drawing/2014/main" id="{31EAF192-F6BB-4C24-8C3B-F077F638257B}"/>
                  </a:ext>
                </a:extLst>
              </p:cNvPr>
              <p:cNvSpPr/>
              <p:nvPr/>
            </p:nvSpPr>
            <p:spPr bwMode="auto">
              <a:xfrm>
                <a:off x="4241801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î$1iḑé">
                <a:extLst>
                  <a:ext uri="{FF2B5EF4-FFF2-40B4-BE49-F238E27FC236}">
                    <a16:creationId xmlns:a16="http://schemas.microsoft.com/office/drawing/2014/main" id="{F495B681-4C98-472C-A7BD-C18CE4E39AD3}"/>
                  </a:ext>
                </a:extLst>
              </p:cNvPr>
              <p:cNvSpPr/>
              <p:nvPr/>
            </p:nvSpPr>
            <p:spPr bwMode="auto">
              <a:xfrm>
                <a:off x="6078538" y="4884738"/>
                <a:ext cx="25400" cy="998538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íŝlídè">
                <a:extLst>
                  <a:ext uri="{FF2B5EF4-FFF2-40B4-BE49-F238E27FC236}">
                    <a16:creationId xmlns:a16="http://schemas.microsoft.com/office/drawing/2014/main" id="{431290FA-7F7B-4148-9FB5-C8895376E9BC}"/>
                  </a:ext>
                </a:extLst>
              </p:cNvPr>
              <p:cNvSpPr/>
              <p:nvPr/>
            </p:nvSpPr>
            <p:spPr bwMode="auto">
              <a:xfrm>
                <a:off x="7397751" y="3827463"/>
                <a:ext cx="26988" cy="20558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íśľiḋé">
                <a:extLst>
                  <a:ext uri="{FF2B5EF4-FFF2-40B4-BE49-F238E27FC236}">
                    <a16:creationId xmlns:a16="http://schemas.microsoft.com/office/drawing/2014/main" id="{E0157298-576A-4CA2-B95C-09FAB3BFB227}"/>
                  </a:ext>
                </a:extLst>
              </p:cNvPr>
              <p:cNvSpPr/>
              <p:nvPr/>
            </p:nvSpPr>
            <p:spPr bwMode="auto">
              <a:xfrm>
                <a:off x="6737351" y="4354513"/>
                <a:ext cx="26988" cy="152876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îS1íḍè">
                <a:extLst>
                  <a:ext uri="{FF2B5EF4-FFF2-40B4-BE49-F238E27FC236}">
                    <a16:creationId xmlns:a16="http://schemas.microsoft.com/office/drawing/2014/main" id="{18061512-06BF-4BAC-B66D-FA6724378832}"/>
                  </a:ext>
                </a:extLst>
              </p:cNvPr>
              <p:cNvSpPr/>
              <p:nvPr/>
            </p:nvSpPr>
            <p:spPr bwMode="auto">
              <a:xfrm>
                <a:off x="5418138" y="5326063"/>
                <a:ext cx="25400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išḷîḓé">
                <a:extLst>
                  <a:ext uri="{FF2B5EF4-FFF2-40B4-BE49-F238E27FC236}">
                    <a16:creationId xmlns:a16="http://schemas.microsoft.com/office/drawing/2014/main" id="{298F3A91-2A7D-478B-A0AD-7A6F3618AE57}"/>
                  </a:ext>
                </a:extLst>
              </p:cNvPr>
              <p:cNvSpPr/>
              <p:nvPr/>
            </p:nvSpPr>
            <p:spPr bwMode="auto">
              <a:xfrm>
                <a:off x="4849813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isḻîḍe">
                <a:extLst>
                  <a:ext uri="{FF2B5EF4-FFF2-40B4-BE49-F238E27FC236}">
                    <a16:creationId xmlns:a16="http://schemas.microsoft.com/office/drawing/2014/main" id="{D59F6173-F9CF-46F2-ADA8-64B5B36C515F}"/>
                  </a:ext>
                </a:extLst>
              </p:cNvPr>
              <p:cNvSpPr/>
              <p:nvPr/>
            </p:nvSpPr>
            <p:spPr bwMode="auto">
              <a:xfrm>
                <a:off x="6859588" y="1903413"/>
                <a:ext cx="601663" cy="504825"/>
              </a:xfrm>
              <a:custGeom>
                <a:avLst/>
                <a:gdLst>
                  <a:gd name="T0" fmla="*/ 157 w 182"/>
                  <a:gd name="T1" fmla="*/ 0 h 153"/>
                  <a:gd name="T2" fmla="*/ 25 w 182"/>
                  <a:gd name="T3" fmla="*/ 44 h 153"/>
                  <a:gd name="T4" fmla="*/ 1 w 182"/>
                  <a:gd name="T5" fmla="*/ 127 h 153"/>
                  <a:gd name="T6" fmla="*/ 182 w 182"/>
                  <a:gd name="T7" fmla="*/ 23 h 153"/>
                  <a:gd name="T8" fmla="*/ 157 w 18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3">
                    <a:moveTo>
                      <a:pt x="157" y="0"/>
                    </a:moveTo>
                    <a:cubicBezTo>
                      <a:pt x="103" y="47"/>
                      <a:pt x="59" y="56"/>
                      <a:pt x="25" y="44"/>
                    </a:cubicBezTo>
                    <a:cubicBezTo>
                      <a:pt x="14" y="63"/>
                      <a:pt x="0" y="92"/>
                      <a:pt x="1" y="127"/>
                    </a:cubicBezTo>
                    <a:cubicBezTo>
                      <a:pt x="106" y="153"/>
                      <a:pt x="182" y="23"/>
                      <a:pt x="182" y="23"/>
                    </a:cubicBezTo>
                    <a:lnTo>
                      <a:pt x="157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ṧliďe">
                <a:extLst>
                  <a:ext uri="{FF2B5EF4-FFF2-40B4-BE49-F238E27FC236}">
                    <a16:creationId xmlns:a16="http://schemas.microsoft.com/office/drawing/2014/main" id="{6BD38255-B0A3-4A3B-89A6-40C2B3CEA7F0}"/>
                  </a:ext>
                </a:extLst>
              </p:cNvPr>
              <p:cNvSpPr/>
              <p:nvPr/>
            </p:nvSpPr>
            <p:spPr bwMode="auto">
              <a:xfrm>
                <a:off x="6507163" y="1695450"/>
                <a:ext cx="79375" cy="30163"/>
              </a:xfrm>
              <a:custGeom>
                <a:avLst/>
                <a:gdLst>
                  <a:gd name="T0" fmla="*/ 50 w 50"/>
                  <a:gd name="T1" fmla="*/ 19 h 19"/>
                  <a:gd name="T2" fmla="*/ 0 w 50"/>
                  <a:gd name="T3" fmla="*/ 0 h 19"/>
                  <a:gd name="T4" fmla="*/ 50 w 5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19"/>
                    </a:moveTo>
                    <a:lnTo>
                      <a:pt x="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23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šļíďê">
                <a:extLst>
                  <a:ext uri="{FF2B5EF4-FFF2-40B4-BE49-F238E27FC236}">
                    <a16:creationId xmlns:a16="http://schemas.microsoft.com/office/drawing/2014/main" id="{919E19CD-C063-4C0D-97D5-0F4C71C7959D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ṥlíḓé">
                <a:extLst>
                  <a:ext uri="{FF2B5EF4-FFF2-40B4-BE49-F238E27FC236}">
                    <a16:creationId xmlns:a16="http://schemas.microsoft.com/office/drawing/2014/main" id="{56BE9D44-2B05-4BE5-B739-0E8E843978B8}"/>
                  </a:ext>
                </a:extLst>
              </p:cNvPr>
              <p:cNvSpPr/>
              <p:nvPr/>
            </p:nvSpPr>
            <p:spPr bwMode="auto">
              <a:xfrm>
                <a:off x="3529013" y="5514975"/>
                <a:ext cx="1588" cy="1588"/>
              </a:xfrm>
              <a:prstGeom prst="rect">
                <a:avLst/>
              </a:pr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ísḷîḓê">
                <a:extLst>
                  <a:ext uri="{FF2B5EF4-FFF2-40B4-BE49-F238E27FC236}">
                    <a16:creationId xmlns:a16="http://schemas.microsoft.com/office/drawing/2014/main" id="{DD4CC584-37B7-4EBF-98C4-1E99E0E96704}"/>
                  </a:ext>
                </a:extLst>
              </p:cNvPr>
              <p:cNvSpPr/>
              <p:nvPr/>
            </p:nvSpPr>
            <p:spPr bwMode="auto">
              <a:xfrm>
                <a:off x="4700588" y="1792288"/>
                <a:ext cx="1790700" cy="836613"/>
              </a:xfrm>
              <a:custGeom>
                <a:avLst/>
                <a:gdLst>
                  <a:gd name="T0" fmla="*/ 542 w 542"/>
                  <a:gd name="T1" fmla="*/ 207 h 254"/>
                  <a:gd name="T2" fmla="*/ 412 w 542"/>
                  <a:gd name="T3" fmla="*/ 161 h 254"/>
                  <a:gd name="T4" fmla="*/ 0 w 542"/>
                  <a:gd name="T5" fmla="*/ 72 h 254"/>
                  <a:gd name="T6" fmla="*/ 32 w 542"/>
                  <a:gd name="T7" fmla="*/ 84 h 254"/>
                  <a:gd name="T8" fmla="*/ 19 w 542"/>
                  <a:gd name="T9" fmla="*/ 116 h 254"/>
                  <a:gd name="T10" fmla="*/ 383 w 542"/>
                  <a:gd name="T11" fmla="*/ 200 h 254"/>
                  <a:gd name="T12" fmla="*/ 514 w 542"/>
                  <a:gd name="T13" fmla="*/ 251 h 254"/>
                  <a:gd name="T14" fmla="*/ 537 w 542"/>
                  <a:gd name="T15" fmla="*/ 254 h 254"/>
                  <a:gd name="T16" fmla="*/ 542 w 542"/>
                  <a:gd name="T17" fmla="*/ 20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2" h="254">
                    <a:moveTo>
                      <a:pt x="542" y="207"/>
                    </a:moveTo>
                    <a:cubicBezTo>
                      <a:pt x="493" y="201"/>
                      <a:pt x="444" y="185"/>
                      <a:pt x="412" y="161"/>
                    </a:cubicBezTo>
                    <a:cubicBezTo>
                      <a:pt x="298" y="77"/>
                      <a:pt x="160" y="0"/>
                      <a:pt x="0" y="72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7" y="54"/>
                      <a:pt x="275" y="120"/>
                      <a:pt x="383" y="200"/>
                    </a:cubicBezTo>
                    <a:cubicBezTo>
                      <a:pt x="417" y="225"/>
                      <a:pt x="464" y="243"/>
                      <a:pt x="514" y="251"/>
                    </a:cubicBezTo>
                    <a:cubicBezTo>
                      <a:pt x="522" y="253"/>
                      <a:pt x="529" y="254"/>
                      <a:pt x="537" y="254"/>
                    </a:cubicBezTo>
                    <a:cubicBezTo>
                      <a:pt x="537" y="240"/>
                      <a:pt x="539" y="222"/>
                      <a:pt x="542" y="207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ïṣ1îdê">
                <a:extLst>
                  <a:ext uri="{FF2B5EF4-FFF2-40B4-BE49-F238E27FC236}">
                    <a16:creationId xmlns:a16="http://schemas.microsoft.com/office/drawing/2014/main" id="{5CCCDC04-09B9-448D-AA48-605EC6987DA3}"/>
                  </a:ext>
                </a:extLst>
              </p:cNvPr>
              <p:cNvSpPr/>
              <p:nvPr/>
            </p:nvSpPr>
            <p:spPr bwMode="auto">
              <a:xfrm>
                <a:off x="4965701" y="4443413"/>
                <a:ext cx="320675" cy="468313"/>
              </a:xfrm>
              <a:custGeom>
                <a:avLst/>
                <a:gdLst>
                  <a:gd name="T0" fmla="*/ 6 w 97"/>
                  <a:gd name="T1" fmla="*/ 0 h 142"/>
                  <a:gd name="T2" fmla="*/ 3 w 97"/>
                  <a:gd name="T3" fmla="*/ 18 h 142"/>
                  <a:gd name="T4" fmla="*/ 88 w 97"/>
                  <a:gd name="T5" fmla="*/ 140 h 142"/>
                  <a:gd name="T6" fmla="*/ 97 w 97"/>
                  <a:gd name="T7" fmla="*/ 138 h 142"/>
                  <a:gd name="T8" fmla="*/ 49 w 97"/>
                  <a:gd name="T9" fmla="*/ 87 h 142"/>
                  <a:gd name="T10" fmla="*/ 6 w 97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2">
                    <a:moveTo>
                      <a:pt x="6" y="0"/>
                    </a:moveTo>
                    <a:cubicBezTo>
                      <a:pt x="2" y="4"/>
                      <a:pt x="0" y="11"/>
                      <a:pt x="3" y="18"/>
                    </a:cubicBezTo>
                    <a:cubicBezTo>
                      <a:pt x="13" y="42"/>
                      <a:pt x="41" y="107"/>
                      <a:pt x="88" y="140"/>
                    </a:cubicBezTo>
                    <a:cubicBezTo>
                      <a:pt x="91" y="142"/>
                      <a:pt x="95" y="141"/>
                      <a:pt x="97" y="138"/>
                    </a:cubicBezTo>
                    <a:cubicBezTo>
                      <a:pt x="85" y="130"/>
                      <a:pt x="69" y="114"/>
                      <a:pt x="49" y="87"/>
                    </a:cubicBezTo>
                    <a:cubicBezTo>
                      <a:pt x="18" y="45"/>
                      <a:pt x="9" y="17"/>
                      <a:pt x="6" y="0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ṧḻiďè">
                <a:extLst>
                  <a:ext uri="{FF2B5EF4-FFF2-40B4-BE49-F238E27FC236}">
                    <a16:creationId xmlns:a16="http://schemas.microsoft.com/office/drawing/2014/main" id="{7C089D98-95AB-462B-AE38-358E3B52E7DD}"/>
                  </a:ext>
                </a:extLst>
              </p:cNvPr>
              <p:cNvSpPr/>
              <p:nvPr/>
            </p:nvSpPr>
            <p:spPr bwMode="auto">
              <a:xfrm>
                <a:off x="4984751" y="4381500"/>
                <a:ext cx="314325" cy="517525"/>
              </a:xfrm>
              <a:custGeom>
                <a:avLst/>
                <a:gdLst>
                  <a:gd name="T0" fmla="*/ 51 w 95"/>
                  <a:gd name="T1" fmla="*/ 9 h 157"/>
                  <a:gd name="T2" fmla="*/ 1 w 95"/>
                  <a:gd name="T3" fmla="*/ 19 h 157"/>
                  <a:gd name="T4" fmla="*/ 0 w 95"/>
                  <a:gd name="T5" fmla="*/ 19 h 157"/>
                  <a:gd name="T6" fmla="*/ 43 w 95"/>
                  <a:gd name="T7" fmla="*/ 106 h 157"/>
                  <a:gd name="T8" fmla="*/ 91 w 95"/>
                  <a:gd name="T9" fmla="*/ 157 h 157"/>
                  <a:gd name="T10" fmla="*/ 92 w 95"/>
                  <a:gd name="T11" fmla="*/ 154 h 157"/>
                  <a:gd name="T12" fmla="*/ 51 w 95"/>
                  <a:gd name="T13" fmla="*/ 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7">
                    <a:moveTo>
                      <a:pt x="51" y="9"/>
                    </a:moveTo>
                    <a:cubicBezTo>
                      <a:pt x="51" y="9"/>
                      <a:pt x="23" y="0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3" y="36"/>
                      <a:pt x="12" y="64"/>
                      <a:pt x="43" y="106"/>
                    </a:cubicBezTo>
                    <a:cubicBezTo>
                      <a:pt x="63" y="133"/>
                      <a:pt x="79" y="149"/>
                      <a:pt x="91" y="157"/>
                    </a:cubicBezTo>
                    <a:cubicBezTo>
                      <a:pt x="91" y="156"/>
                      <a:pt x="92" y="155"/>
                      <a:pt x="92" y="154"/>
                    </a:cubicBezTo>
                    <a:cubicBezTo>
                      <a:pt x="95" y="127"/>
                      <a:pt x="42" y="107"/>
                      <a:pt x="51" y="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íṩ1iďé">
                <a:extLst>
                  <a:ext uri="{FF2B5EF4-FFF2-40B4-BE49-F238E27FC236}">
                    <a16:creationId xmlns:a16="http://schemas.microsoft.com/office/drawing/2014/main" id="{3D592A51-A940-4BCD-9BCD-528710ADF1AE}"/>
                  </a:ext>
                </a:extLst>
              </p:cNvPr>
              <p:cNvSpPr/>
              <p:nvPr/>
            </p:nvSpPr>
            <p:spPr bwMode="auto">
              <a:xfrm>
                <a:off x="5054601" y="4283075"/>
                <a:ext cx="177800" cy="212725"/>
              </a:xfrm>
              <a:custGeom>
                <a:avLst/>
                <a:gdLst>
                  <a:gd name="T0" fmla="*/ 50 w 54"/>
                  <a:gd name="T1" fmla="*/ 32 h 65"/>
                  <a:gd name="T2" fmla="*/ 32 w 54"/>
                  <a:gd name="T3" fmla="*/ 59 h 65"/>
                  <a:gd name="T4" fmla="*/ 17 w 54"/>
                  <a:gd name="T5" fmla="*/ 63 h 65"/>
                  <a:gd name="T6" fmla="*/ 3 w 54"/>
                  <a:gd name="T7" fmla="*/ 51 h 65"/>
                  <a:gd name="T8" fmla="*/ 2 w 54"/>
                  <a:gd name="T9" fmla="*/ 38 h 65"/>
                  <a:gd name="T10" fmla="*/ 21 w 54"/>
                  <a:gd name="T11" fmla="*/ 8 h 65"/>
                  <a:gd name="T12" fmla="*/ 40 w 54"/>
                  <a:gd name="T13" fmla="*/ 6 h 65"/>
                  <a:gd name="T14" fmla="*/ 50 w 54"/>
                  <a:gd name="T15" fmla="*/ 17 h 65"/>
                  <a:gd name="T16" fmla="*/ 50 w 54"/>
                  <a:gd name="T17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5">
                    <a:moveTo>
                      <a:pt x="50" y="3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28" y="63"/>
                      <a:pt x="22" y="65"/>
                      <a:pt x="17" y="63"/>
                    </a:cubicBezTo>
                    <a:cubicBezTo>
                      <a:pt x="12" y="61"/>
                      <a:pt x="7" y="57"/>
                      <a:pt x="3" y="51"/>
                    </a:cubicBezTo>
                    <a:cubicBezTo>
                      <a:pt x="0" y="47"/>
                      <a:pt x="0" y="42"/>
                      <a:pt x="2" y="3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5" y="1"/>
                      <a:pt x="35" y="0"/>
                      <a:pt x="40" y="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3" y="21"/>
                      <a:pt x="54" y="28"/>
                      <a:pt x="50" y="3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ïşḻïḓe">
                <a:extLst>
                  <a:ext uri="{FF2B5EF4-FFF2-40B4-BE49-F238E27FC236}">
                    <a16:creationId xmlns:a16="http://schemas.microsoft.com/office/drawing/2014/main" id="{F11D808E-1515-4933-8558-A428581EF9C7}"/>
                  </a:ext>
                </a:extLst>
              </p:cNvPr>
              <p:cNvSpPr/>
              <p:nvPr/>
            </p:nvSpPr>
            <p:spPr bwMode="auto">
              <a:xfrm>
                <a:off x="5110163" y="4605338"/>
                <a:ext cx="76200" cy="42863"/>
              </a:xfrm>
              <a:custGeom>
                <a:avLst/>
                <a:gdLst>
                  <a:gd name="T0" fmla="*/ 20 w 23"/>
                  <a:gd name="T1" fmla="*/ 13 h 13"/>
                  <a:gd name="T2" fmla="*/ 18 w 23"/>
                  <a:gd name="T3" fmla="*/ 11 h 13"/>
                  <a:gd name="T4" fmla="*/ 12 w 23"/>
                  <a:gd name="T5" fmla="*/ 5 h 13"/>
                  <a:gd name="T6" fmla="*/ 4 w 23"/>
                  <a:gd name="T7" fmla="*/ 6 h 13"/>
                  <a:gd name="T8" fmla="*/ 1 w 23"/>
                  <a:gd name="T9" fmla="*/ 6 h 13"/>
                  <a:gd name="T10" fmla="*/ 2 w 23"/>
                  <a:gd name="T11" fmla="*/ 3 h 13"/>
                  <a:gd name="T12" fmla="*/ 14 w 23"/>
                  <a:gd name="T13" fmla="*/ 2 h 13"/>
                  <a:gd name="T14" fmla="*/ 22 w 23"/>
                  <a:gd name="T15" fmla="*/ 10 h 13"/>
                  <a:gd name="T16" fmla="*/ 21 w 23"/>
                  <a:gd name="T17" fmla="*/ 13 h 13"/>
                  <a:gd name="T18" fmla="*/ 20 w 2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0" y="13"/>
                    </a:moveTo>
                    <a:cubicBezTo>
                      <a:pt x="19" y="13"/>
                      <a:pt x="19" y="12"/>
                      <a:pt x="18" y="11"/>
                    </a:cubicBezTo>
                    <a:cubicBezTo>
                      <a:pt x="18" y="9"/>
                      <a:pt x="15" y="6"/>
                      <a:pt x="12" y="5"/>
                    </a:cubicBezTo>
                    <a:cubicBezTo>
                      <a:pt x="9" y="4"/>
                      <a:pt x="6" y="5"/>
                      <a:pt x="4" y="6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1"/>
                      <a:pt x="9" y="0"/>
                      <a:pt x="14" y="2"/>
                    </a:cubicBezTo>
                    <a:cubicBezTo>
                      <a:pt x="18" y="3"/>
                      <a:pt x="21" y="6"/>
                      <a:pt x="22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3"/>
                      <a:pt x="21" y="13"/>
                      <a:pt x="20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íšľídè">
                <a:extLst>
                  <a:ext uri="{FF2B5EF4-FFF2-40B4-BE49-F238E27FC236}">
                    <a16:creationId xmlns:a16="http://schemas.microsoft.com/office/drawing/2014/main" id="{A0D831C5-804B-41C4-B0C5-46F9A9C3469A}"/>
                  </a:ext>
                </a:extLst>
              </p:cNvPr>
              <p:cNvSpPr/>
              <p:nvPr/>
            </p:nvSpPr>
            <p:spPr bwMode="auto">
              <a:xfrm>
                <a:off x="5146676" y="4675188"/>
                <a:ext cx="69850" cy="41275"/>
              </a:xfrm>
              <a:custGeom>
                <a:avLst/>
                <a:gdLst>
                  <a:gd name="T0" fmla="*/ 18 w 21"/>
                  <a:gd name="T1" fmla="*/ 13 h 13"/>
                  <a:gd name="T2" fmla="*/ 16 w 21"/>
                  <a:gd name="T3" fmla="*/ 12 h 13"/>
                  <a:gd name="T4" fmla="*/ 3 w 21"/>
                  <a:gd name="T5" fmla="*/ 6 h 13"/>
                  <a:gd name="T6" fmla="*/ 0 w 21"/>
                  <a:gd name="T7" fmla="*/ 5 h 13"/>
                  <a:gd name="T8" fmla="*/ 2 w 21"/>
                  <a:gd name="T9" fmla="*/ 3 h 13"/>
                  <a:gd name="T10" fmla="*/ 20 w 21"/>
                  <a:gd name="T11" fmla="*/ 10 h 13"/>
                  <a:gd name="T12" fmla="*/ 19 w 21"/>
                  <a:gd name="T13" fmla="*/ 13 h 13"/>
                  <a:gd name="T14" fmla="*/ 18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8" y="13"/>
                    </a:moveTo>
                    <a:cubicBezTo>
                      <a:pt x="18" y="13"/>
                      <a:pt x="17" y="13"/>
                      <a:pt x="16" y="12"/>
                    </a:cubicBezTo>
                    <a:cubicBezTo>
                      <a:pt x="14" y="7"/>
                      <a:pt x="8" y="4"/>
                      <a:pt x="3" y="6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17" y="3"/>
                      <a:pt x="20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íṡ1íḋè">
                <a:extLst>
                  <a:ext uri="{FF2B5EF4-FFF2-40B4-BE49-F238E27FC236}">
                    <a16:creationId xmlns:a16="http://schemas.microsoft.com/office/drawing/2014/main" id="{BFE911A8-7497-4644-9A6F-9F03512C53A6}"/>
                  </a:ext>
                </a:extLst>
              </p:cNvPr>
              <p:cNvSpPr/>
              <p:nvPr/>
            </p:nvSpPr>
            <p:spPr bwMode="auto">
              <a:xfrm>
                <a:off x="5094288" y="2836863"/>
                <a:ext cx="1149350" cy="1577975"/>
              </a:xfrm>
              <a:custGeom>
                <a:avLst/>
                <a:gdLst>
                  <a:gd name="T0" fmla="*/ 194 w 348"/>
                  <a:gd name="T1" fmla="*/ 14 h 479"/>
                  <a:gd name="T2" fmla="*/ 160 w 348"/>
                  <a:gd name="T3" fmla="*/ 258 h 479"/>
                  <a:gd name="T4" fmla="*/ 79 w 348"/>
                  <a:gd name="T5" fmla="*/ 301 h 479"/>
                  <a:gd name="T6" fmla="*/ 0 w 348"/>
                  <a:gd name="T7" fmla="*/ 446 h 479"/>
                  <a:gd name="T8" fmla="*/ 48 w 348"/>
                  <a:gd name="T9" fmla="*/ 479 h 479"/>
                  <a:gd name="T10" fmla="*/ 223 w 348"/>
                  <a:gd name="T11" fmla="*/ 302 h 479"/>
                  <a:gd name="T12" fmla="*/ 348 w 348"/>
                  <a:gd name="T13" fmla="*/ 85 h 479"/>
                  <a:gd name="T14" fmla="*/ 324 w 348"/>
                  <a:gd name="T15" fmla="*/ 0 h 479"/>
                  <a:gd name="T16" fmla="*/ 194 w 348"/>
                  <a:gd name="T17" fmla="*/ 1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479">
                    <a:moveTo>
                      <a:pt x="194" y="14"/>
                    </a:moveTo>
                    <a:cubicBezTo>
                      <a:pt x="194" y="14"/>
                      <a:pt x="177" y="182"/>
                      <a:pt x="160" y="258"/>
                    </a:cubicBezTo>
                    <a:cubicBezTo>
                      <a:pt x="160" y="258"/>
                      <a:pt x="109" y="276"/>
                      <a:pt x="79" y="301"/>
                    </a:cubicBezTo>
                    <a:cubicBezTo>
                      <a:pt x="50" y="327"/>
                      <a:pt x="0" y="446"/>
                      <a:pt x="0" y="446"/>
                    </a:cubicBezTo>
                    <a:cubicBezTo>
                      <a:pt x="0" y="446"/>
                      <a:pt x="25" y="478"/>
                      <a:pt x="48" y="479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24" y="0"/>
                      <a:pt x="324" y="0"/>
                      <a:pt x="324" y="0"/>
                    </a:cubicBezTo>
                    <a:lnTo>
                      <a:pt x="19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0017A3"/>
                  </a:gs>
                  <a:gs pos="100000">
                    <a:srgbClr val="190F08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išḷîḓe">
                <a:extLst>
                  <a:ext uri="{FF2B5EF4-FFF2-40B4-BE49-F238E27FC236}">
                    <a16:creationId xmlns:a16="http://schemas.microsoft.com/office/drawing/2014/main" id="{E5C70829-0669-43E1-8C28-FCD3FE04A133}"/>
                  </a:ext>
                </a:extLst>
              </p:cNvPr>
              <p:cNvSpPr/>
              <p:nvPr/>
            </p:nvSpPr>
            <p:spPr bwMode="auto">
              <a:xfrm>
                <a:off x="7602538" y="3082925"/>
                <a:ext cx="271463" cy="490538"/>
              </a:xfrm>
              <a:custGeom>
                <a:avLst/>
                <a:gdLst>
                  <a:gd name="T0" fmla="*/ 0 w 82"/>
                  <a:gd name="T1" fmla="*/ 147 h 149"/>
                  <a:gd name="T2" fmla="*/ 17 w 82"/>
                  <a:gd name="T3" fmla="*/ 141 h 149"/>
                  <a:gd name="T4" fmla="*/ 81 w 82"/>
                  <a:gd name="T5" fmla="*/ 6 h 149"/>
                  <a:gd name="T6" fmla="*/ 76 w 82"/>
                  <a:gd name="T7" fmla="*/ 0 h 149"/>
                  <a:gd name="T8" fmla="*/ 55 w 82"/>
                  <a:gd name="T9" fmla="*/ 66 h 149"/>
                  <a:gd name="T10" fmla="*/ 0 w 82"/>
                  <a:gd name="T11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49">
                    <a:moveTo>
                      <a:pt x="0" y="147"/>
                    </a:moveTo>
                    <a:cubicBezTo>
                      <a:pt x="6" y="149"/>
                      <a:pt x="13" y="146"/>
                      <a:pt x="17" y="141"/>
                    </a:cubicBezTo>
                    <a:cubicBezTo>
                      <a:pt x="34" y="120"/>
                      <a:pt x="76" y="63"/>
                      <a:pt x="81" y="6"/>
                    </a:cubicBezTo>
                    <a:cubicBezTo>
                      <a:pt x="82" y="3"/>
                      <a:pt x="79" y="0"/>
                      <a:pt x="76" y="0"/>
                    </a:cubicBezTo>
                    <a:cubicBezTo>
                      <a:pt x="74" y="14"/>
                      <a:pt x="68" y="35"/>
                      <a:pt x="55" y="66"/>
                    </a:cubicBezTo>
                    <a:cubicBezTo>
                      <a:pt x="33" y="114"/>
                      <a:pt x="14" y="136"/>
                      <a:pt x="0" y="147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iṧļïďè">
                <a:extLst>
                  <a:ext uri="{FF2B5EF4-FFF2-40B4-BE49-F238E27FC236}">
                    <a16:creationId xmlns:a16="http://schemas.microsoft.com/office/drawing/2014/main" id="{13F6CA1F-0048-4A9E-870A-08D4EC41BA45}"/>
                  </a:ext>
                </a:extLst>
              </p:cNvPr>
              <p:cNvSpPr/>
              <p:nvPr/>
            </p:nvSpPr>
            <p:spPr bwMode="auto">
              <a:xfrm>
                <a:off x="7491413" y="3082925"/>
                <a:ext cx="361950" cy="484188"/>
              </a:xfrm>
              <a:custGeom>
                <a:avLst/>
                <a:gdLst>
                  <a:gd name="T0" fmla="*/ 0 w 110"/>
                  <a:gd name="T1" fmla="*/ 108 h 147"/>
                  <a:gd name="T2" fmla="*/ 34 w 110"/>
                  <a:gd name="T3" fmla="*/ 147 h 147"/>
                  <a:gd name="T4" fmla="*/ 34 w 110"/>
                  <a:gd name="T5" fmla="*/ 147 h 147"/>
                  <a:gd name="T6" fmla="*/ 89 w 110"/>
                  <a:gd name="T7" fmla="*/ 66 h 147"/>
                  <a:gd name="T8" fmla="*/ 110 w 110"/>
                  <a:gd name="T9" fmla="*/ 0 h 147"/>
                  <a:gd name="T10" fmla="*/ 106 w 110"/>
                  <a:gd name="T11" fmla="*/ 0 h 147"/>
                  <a:gd name="T12" fmla="*/ 17 w 110"/>
                  <a:gd name="T13" fmla="*/ 75 h 147"/>
                  <a:gd name="T14" fmla="*/ 0 w 110"/>
                  <a:gd name="T15" fmla="*/ 10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47">
                    <a:moveTo>
                      <a:pt x="0" y="108"/>
                    </a:moveTo>
                    <a:cubicBezTo>
                      <a:pt x="0" y="108"/>
                      <a:pt x="6" y="13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48" y="136"/>
                      <a:pt x="67" y="114"/>
                      <a:pt x="89" y="66"/>
                    </a:cubicBezTo>
                    <a:cubicBezTo>
                      <a:pt x="102" y="35"/>
                      <a:pt x="108" y="14"/>
                      <a:pt x="110" y="0"/>
                    </a:cubicBezTo>
                    <a:cubicBezTo>
                      <a:pt x="109" y="0"/>
                      <a:pt x="107" y="0"/>
                      <a:pt x="106" y="0"/>
                    </a:cubicBezTo>
                    <a:cubicBezTo>
                      <a:pt x="88" y="8"/>
                      <a:pt x="51" y="64"/>
                      <a:pt x="17" y="75"/>
                    </a:cubicBezTo>
                    <a:cubicBezTo>
                      <a:pt x="1" y="80"/>
                      <a:pt x="13" y="99"/>
                      <a:pt x="0" y="10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îṩliďê">
                <a:extLst>
                  <a:ext uri="{FF2B5EF4-FFF2-40B4-BE49-F238E27FC236}">
                    <a16:creationId xmlns:a16="http://schemas.microsoft.com/office/drawing/2014/main" id="{AD930D41-79F1-40D7-B886-DE5A9FAA5BDB}"/>
                  </a:ext>
                </a:extLst>
              </p:cNvPr>
              <p:cNvSpPr/>
              <p:nvPr/>
            </p:nvSpPr>
            <p:spPr bwMode="auto">
              <a:xfrm>
                <a:off x="7354888" y="3275013"/>
                <a:ext cx="219075" cy="169863"/>
              </a:xfrm>
              <a:custGeom>
                <a:avLst/>
                <a:gdLst>
                  <a:gd name="T0" fmla="*/ 30 w 66"/>
                  <a:gd name="T1" fmla="*/ 2 h 52"/>
                  <a:gd name="T2" fmla="*/ 58 w 66"/>
                  <a:gd name="T3" fmla="*/ 19 h 52"/>
                  <a:gd name="T4" fmla="*/ 64 w 66"/>
                  <a:gd name="T5" fmla="*/ 33 h 52"/>
                  <a:gd name="T6" fmla="*/ 53 w 66"/>
                  <a:gd name="T7" fmla="*/ 49 h 52"/>
                  <a:gd name="T8" fmla="*/ 40 w 66"/>
                  <a:gd name="T9" fmla="*/ 50 h 52"/>
                  <a:gd name="T10" fmla="*/ 9 w 66"/>
                  <a:gd name="T11" fmla="*/ 34 h 52"/>
                  <a:gd name="T12" fmla="*/ 5 w 66"/>
                  <a:gd name="T13" fmla="*/ 15 h 52"/>
                  <a:gd name="T14" fmla="*/ 15 w 66"/>
                  <a:gd name="T15" fmla="*/ 5 h 52"/>
                  <a:gd name="T16" fmla="*/ 30 w 66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30" y="2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63" y="22"/>
                      <a:pt x="66" y="28"/>
                      <a:pt x="64" y="33"/>
                    </a:cubicBezTo>
                    <a:cubicBezTo>
                      <a:pt x="62" y="38"/>
                      <a:pt x="59" y="44"/>
                      <a:pt x="53" y="49"/>
                    </a:cubicBezTo>
                    <a:cubicBezTo>
                      <a:pt x="49" y="52"/>
                      <a:pt x="44" y="52"/>
                      <a:pt x="40" y="50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" y="31"/>
                      <a:pt x="0" y="21"/>
                      <a:pt x="5" y="1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0"/>
                      <a:pt x="25" y="0"/>
                      <a:pt x="30" y="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ïsḻïḍe">
                <a:extLst>
                  <a:ext uri="{FF2B5EF4-FFF2-40B4-BE49-F238E27FC236}">
                    <a16:creationId xmlns:a16="http://schemas.microsoft.com/office/drawing/2014/main" id="{6531AF96-5E51-4437-B5EA-9CAAD4C580F7}"/>
                  </a:ext>
                </a:extLst>
              </p:cNvPr>
              <p:cNvSpPr/>
              <p:nvPr/>
            </p:nvSpPr>
            <p:spPr bwMode="auto">
              <a:xfrm>
                <a:off x="7648576" y="3248025"/>
                <a:ext cx="66675" cy="104775"/>
              </a:xfrm>
              <a:custGeom>
                <a:avLst/>
                <a:gdLst>
                  <a:gd name="T0" fmla="*/ 18 w 20"/>
                  <a:gd name="T1" fmla="*/ 32 h 32"/>
                  <a:gd name="T2" fmla="*/ 17 w 20"/>
                  <a:gd name="T3" fmla="*/ 31 h 32"/>
                  <a:gd name="T4" fmla="*/ 0 w 20"/>
                  <a:gd name="T5" fmla="*/ 2 h 32"/>
                  <a:gd name="T6" fmla="*/ 2 w 20"/>
                  <a:gd name="T7" fmla="*/ 0 h 32"/>
                  <a:gd name="T8" fmla="*/ 4 w 20"/>
                  <a:gd name="T9" fmla="*/ 2 h 32"/>
                  <a:gd name="T10" fmla="*/ 19 w 20"/>
                  <a:gd name="T11" fmla="*/ 29 h 32"/>
                  <a:gd name="T12" fmla="*/ 19 w 20"/>
                  <a:gd name="T13" fmla="*/ 31 h 32"/>
                  <a:gd name="T14" fmla="*/ 18 w 20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18" y="32"/>
                      <a:pt x="17" y="32"/>
                      <a:pt x="17" y="31"/>
                    </a:cubicBezTo>
                    <a:cubicBezTo>
                      <a:pt x="8" y="23"/>
                      <a:pt x="0" y="1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11" y="20"/>
                      <a:pt x="19" y="29"/>
                    </a:cubicBezTo>
                    <a:cubicBezTo>
                      <a:pt x="20" y="29"/>
                      <a:pt x="20" y="31"/>
                      <a:pt x="19" y="31"/>
                    </a:cubicBezTo>
                    <a:cubicBezTo>
                      <a:pt x="19" y="32"/>
                      <a:pt x="19" y="32"/>
                      <a:pt x="18" y="32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î$ļîḓé">
                <a:extLst>
                  <a:ext uri="{FF2B5EF4-FFF2-40B4-BE49-F238E27FC236}">
                    <a16:creationId xmlns:a16="http://schemas.microsoft.com/office/drawing/2014/main" id="{301F9E1E-0C59-407E-94CF-ABB748F465CE}"/>
                  </a:ext>
                </a:extLst>
              </p:cNvPr>
              <p:cNvSpPr/>
              <p:nvPr/>
            </p:nvSpPr>
            <p:spPr bwMode="auto">
              <a:xfrm>
                <a:off x="7688263" y="3198813"/>
                <a:ext cx="66675" cy="95250"/>
              </a:xfrm>
              <a:custGeom>
                <a:avLst/>
                <a:gdLst>
                  <a:gd name="T0" fmla="*/ 18 w 20"/>
                  <a:gd name="T1" fmla="*/ 29 h 29"/>
                  <a:gd name="T2" fmla="*/ 18 w 20"/>
                  <a:gd name="T3" fmla="*/ 29 h 29"/>
                  <a:gd name="T4" fmla="*/ 4 w 20"/>
                  <a:gd name="T5" fmla="*/ 19 h 29"/>
                  <a:gd name="T6" fmla="*/ 2 w 20"/>
                  <a:gd name="T7" fmla="*/ 2 h 29"/>
                  <a:gd name="T8" fmla="*/ 4 w 20"/>
                  <a:gd name="T9" fmla="*/ 1 h 29"/>
                  <a:gd name="T10" fmla="*/ 6 w 20"/>
                  <a:gd name="T11" fmla="*/ 3 h 29"/>
                  <a:gd name="T12" fmla="*/ 7 w 20"/>
                  <a:gd name="T13" fmla="*/ 17 h 29"/>
                  <a:gd name="T14" fmla="*/ 18 w 20"/>
                  <a:gd name="T15" fmla="*/ 25 h 29"/>
                  <a:gd name="T16" fmla="*/ 20 w 20"/>
                  <a:gd name="T17" fmla="*/ 28 h 29"/>
                  <a:gd name="T18" fmla="*/ 18 w 2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8" y="29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2" y="28"/>
                      <a:pt x="7" y="24"/>
                      <a:pt x="4" y="19"/>
                    </a:cubicBezTo>
                    <a:cubicBezTo>
                      <a:pt x="1" y="14"/>
                      <a:pt x="0" y="7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4" y="7"/>
                      <a:pt x="5" y="12"/>
                      <a:pt x="7" y="17"/>
                    </a:cubicBezTo>
                    <a:cubicBezTo>
                      <a:pt x="10" y="21"/>
                      <a:pt x="14" y="24"/>
                      <a:pt x="18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9"/>
                      <a:pt x="19" y="29"/>
                      <a:pt x="18" y="29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íşlîdê">
                <a:extLst>
                  <a:ext uri="{FF2B5EF4-FFF2-40B4-BE49-F238E27FC236}">
                    <a16:creationId xmlns:a16="http://schemas.microsoft.com/office/drawing/2014/main" id="{C387FB96-80CC-49FD-9349-A0CEA167A8F0}"/>
                  </a:ext>
                </a:extLst>
              </p:cNvPr>
              <p:cNvSpPr/>
              <p:nvPr/>
            </p:nvSpPr>
            <p:spPr bwMode="auto">
              <a:xfrm>
                <a:off x="5718176" y="2647950"/>
                <a:ext cx="1739900" cy="758825"/>
              </a:xfrm>
              <a:custGeom>
                <a:avLst/>
                <a:gdLst>
                  <a:gd name="T0" fmla="*/ 6 w 527"/>
                  <a:gd name="T1" fmla="*/ 57 h 230"/>
                  <a:gd name="T2" fmla="*/ 0 w 527"/>
                  <a:gd name="T3" fmla="*/ 104 h 230"/>
                  <a:gd name="T4" fmla="*/ 175 w 527"/>
                  <a:gd name="T5" fmla="*/ 170 h 230"/>
                  <a:gd name="T6" fmla="*/ 329 w 527"/>
                  <a:gd name="T7" fmla="*/ 96 h 230"/>
                  <a:gd name="T8" fmla="*/ 505 w 527"/>
                  <a:gd name="T9" fmla="*/ 230 h 230"/>
                  <a:gd name="T10" fmla="*/ 527 w 527"/>
                  <a:gd name="T11" fmla="*/ 186 h 230"/>
                  <a:gd name="T12" fmla="*/ 382 w 527"/>
                  <a:gd name="T13" fmla="*/ 24 h 230"/>
                  <a:gd name="T14" fmla="*/ 320 w 527"/>
                  <a:gd name="T15" fmla="*/ 9 h 230"/>
                  <a:gd name="T16" fmla="*/ 127 w 527"/>
                  <a:gd name="T17" fmla="*/ 65 h 230"/>
                  <a:gd name="T18" fmla="*/ 6 w 527"/>
                  <a:gd name="T19" fmla="*/ 5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230">
                    <a:moveTo>
                      <a:pt x="6" y="57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34" y="216"/>
                      <a:pt x="175" y="170"/>
                    </a:cubicBezTo>
                    <a:cubicBezTo>
                      <a:pt x="316" y="123"/>
                      <a:pt x="329" y="96"/>
                      <a:pt x="329" y="96"/>
                    </a:cubicBezTo>
                    <a:cubicBezTo>
                      <a:pt x="329" y="96"/>
                      <a:pt x="331" y="172"/>
                      <a:pt x="505" y="230"/>
                    </a:cubicBezTo>
                    <a:cubicBezTo>
                      <a:pt x="505" y="230"/>
                      <a:pt x="526" y="207"/>
                      <a:pt x="527" y="186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62" y="3"/>
                      <a:pt x="347" y="0"/>
                      <a:pt x="320" y="9"/>
                    </a:cubicBezTo>
                    <a:cubicBezTo>
                      <a:pt x="259" y="31"/>
                      <a:pt x="145" y="65"/>
                      <a:pt x="127" y="65"/>
                    </a:cubicBezTo>
                    <a:lnTo>
                      <a:pt x="6" y="57"/>
                    </a:ln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ïs1îḓê">
                <a:extLst>
                  <a:ext uri="{FF2B5EF4-FFF2-40B4-BE49-F238E27FC236}">
                    <a16:creationId xmlns:a16="http://schemas.microsoft.com/office/drawing/2014/main" id="{6980243D-05BA-4C52-AB9A-1588C9C5F4BF}"/>
                  </a:ext>
                </a:extLst>
              </p:cNvPr>
              <p:cNvSpPr/>
              <p:nvPr/>
            </p:nvSpPr>
            <p:spPr bwMode="auto">
              <a:xfrm>
                <a:off x="5443538" y="1627188"/>
                <a:ext cx="1211263" cy="1360488"/>
              </a:xfrm>
              <a:custGeom>
                <a:avLst/>
                <a:gdLst>
                  <a:gd name="T0" fmla="*/ 140 w 367"/>
                  <a:gd name="T1" fmla="*/ 21 h 413"/>
                  <a:gd name="T2" fmla="*/ 0 w 367"/>
                  <a:gd name="T3" fmla="*/ 112 h 413"/>
                  <a:gd name="T4" fmla="*/ 61 w 367"/>
                  <a:gd name="T5" fmla="*/ 164 h 413"/>
                  <a:gd name="T6" fmla="*/ 122 w 367"/>
                  <a:gd name="T7" fmla="*/ 117 h 413"/>
                  <a:gd name="T8" fmla="*/ 77 w 367"/>
                  <a:gd name="T9" fmla="*/ 390 h 413"/>
                  <a:gd name="T10" fmla="*/ 84 w 367"/>
                  <a:gd name="T11" fmla="*/ 401 h 413"/>
                  <a:gd name="T12" fmla="*/ 250 w 367"/>
                  <a:gd name="T13" fmla="*/ 366 h 413"/>
                  <a:gd name="T14" fmla="*/ 351 w 367"/>
                  <a:gd name="T15" fmla="*/ 142 h 413"/>
                  <a:gd name="T16" fmla="*/ 366 w 367"/>
                  <a:gd name="T17" fmla="*/ 65 h 413"/>
                  <a:gd name="T18" fmla="*/ 346 w 367"/>
                  <a:gd name="T19" fmla="*/ 30 h 413"/>
                  <a:gd name="T20" fmla="*/ 140 w 367"/>
                  <a:gd name="T21" fmla="*/ 2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413">
                    <a:moveTo>
                      <a:pt x="140" y="21"/>
                    </a:moveTo>
                    <a:cubicBezTo>
                      <a:pt x="99" y="31"/>
                      <a:pt x="36" y="64"/>
                      <a:pt x="0" y="112"/>
                    </a:cubicBezTo>
                    <a:cubicBezTo>
                      <a:pt x="16" y="124"/>
                      <a:pt x="41" y="144"/>
                      <a:pt x="61" y="164"/>
                    </a:cubicBezTo>
                    <a:cubicBezTo>
                      <a:pt x="72" y="149"/>
                      <a:pt x="96" y="129"/>
                      <a:pt x="122" y="117"/>
                    </a:cubicBezTo>
                    <a:cubicBezTo>
                      <a:pt x="124" y="214"/>
                      <a:pt x="96" y="305"/>
                      <a:pt x="77" y="390"/>
                    </a:cubicBezTo>
                    <a:cubicBezTo>
                      <a:pt x="75" y="395"/>
                      <a:pt x="79" y="400"/>
                      <a:pt x="84" y="401"/>
                    </a:cubicBezTo>
                    <a:cubicBezTo>
                      <a:pt x="112" y="405"/>
                      <a:pt x="194" y="413"/>
                      <a:pt x="250" y="366"/>
                    </a:cubicBezTo>
                    <a:cubicBezTo>
                      <a:pt x="351" y="142"/>
                      <a:pt x="351" y="142"/>
                      <a:pt x="351" y="142"/>
                    </a:cubicBezTo>
                    <a:cubicBezTo>
                      <a:pt x="362" y="118"/>
                      <a:pt x="367" y="91"/>
                      <a:pt x="366" y="65"/>
                    </a:cubicBezTo>
                    <a:cubicBezTo>
                      <a:pt x="346" y="30"/>
                      <a:pt x="346" y="30"/>
                      <a:pt x="346" y="30"/>
                    </a:cubicBezTo>
                    <a:cubicBezTo>
                      <a:pt x="346" y="30"/>
                      <a:pt x="231" y="0"/>
                      <a:pt x="140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054"/>
                  </a:gs>
                  <a:gs pos="100000">
                    <a:srgbClr val="FFDD2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îṡ1iḑé">
                <a:extLst>
                  <a:ext uri="{FF2B5EF4-FFF2-40B4-BE49-F238E27FC236}">
                    <a16:creationId xmlns:a16="http://schemas.microsoft.com/office/drawing/2014/main" id="{F9B2D1F6-CBE8-4AFF-B498-BA78CC9D13BA}"/>
                  </a:ext>
                </a:extLst>
              </p:cNvPr>
              <p:cNvSpPr/>
              <p:nvPr/>
            </p:nvSpPr>
            <p:spPr bwMode="auto">
              <a:xfrm>
                <a:off x="5176838" y="1660525"/>
                <a:ext cx="1144588" cy="1468438"/>
              </a:xfrm>
              <a:custGeom>
                <a:avLst/>
                <a:gdLst>
                  <a:gd name="T0" fmla="*/ 289 w 347"/>
                  <a:gd name="T1" fmla="*/ 0 h 446"/>
                  <a:gd name="T2" fmla="*/ 279 w 347"/>
                  <a:gd name="T3" fmla="*/ 21 h 446"/>
                  <a:gd name="T4" fmla="*/ 295 w 347"/>
                  <a:gd name="T5" fmla="*/ 39 h 446"/>
                  <a:gd name="T6" fmla="*/ 320 w 347"/>
                  <a:gd name="T7" fmla="*/ 44 h 446"/>
                  <a:gd name="T8" fmla="*/ 164 w 347"/>
                  <a:gd name="T9" fmla="*/ 430 h 446"/>
                  <a:gd name="T10" fmla="*/ 32 w 347"/>
                  <a:gd name="T11" fmla="*/ 357 h 446"/>
                  <a:gd name="T12" fmla="*/ 173 w 347"/>
                  <a:gd name="T13" fmla="*/ 287 h 446"/>
                  <a:gd name="T14" fmla="*/ 198 w 347"/>
                  <a:gd name="T15" fmla="*/ 134 h 446"/>
                  <a:gd name="T16" fmla="*/ 121 w 347"/>
                  <a:gd name="T17" fmla="*/ 322 h 446"/>
                  <a:gd name="T18" fmla="*/ 77 w 347"/>
                  <a:gd name="T19" fmla="*/ 338 h 446"/>
                  <a:gd name="T20" fmla="*/ 76 w 347"/>
                  <a:gd name="T21" fmla="*/ 102 h 446"/>
                  <a:gd name="T22" fmla="*/ 289 w 347"/>
                  <a:gd name="T23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" h="446">
                    <a:moveTo>
                      <a:pt x="289" y="0"/>
                    </a:moveTo>
                    <a:cubicBezTo>
                      <a:pt x="281" y="2"/>
                      <a:pt x="277" y="12"/>
                      <a:pt x="279" y="21"/>
                    </a:cubicBezTo>
                    <a:cubicBezTo>
                      <a:pt x="281" y="29"/>
                      <a:pt x="288" y="35"/>
                      <a:pt x="295" y="39"/>
                    </a:cubicBezTo>
                    <a:cubicBezTo>
                      <a:pt x="303" y="42"/>
                      <a:pt x="320" y="44"/>
                      <a:pt x="320" y="44"/>
                    </a:cubicBezTo>
                    <a:cubicBezTo>
                      <a:pt x="320" y="44"/>
                      <a:pt x="347" y="318"/>
                      <a:pt x="164" y="430"/>
                    </a:cubicBezTo>
                    <a:cubicBezTo>
                      <a:pt x="137" y="446"/>
                      <a:pt x="32" y="357"/>
                      <a:pt x="32" y="357"/>
                    </a:cubicBezTo>
                    <a:cubicBezTo>
                      <a:pt x="32" y="357"/>
                      <a:pt x="141" y="349"/>
                      <a:pt x="173" y="287"/>
                    </a:cubicBezTo>
                    <a:cubicBezTo>
                      <a:pt x="191" y="255"/>
                      <a:pt x="198" y="134"/>
                      <a:pt x="198" y="134"/>
                    </a:cubicBezTo>
                    <a:cubicBezTo>
                      <a:pt x="198" y="134"/>
                      <a:pt x="57" y="210"/>
                      <a:pt x="121" y="322"/>
                    </a:cubicBezTo>
                    <a:cubicBezTo>
                      <a:pt x="125" y="329"/>
                      <a:pt x="77" y="338"/>
                      <a:pt x="77" y="338"/>
                    </a:cubicBezTo>
                    <a:cubicBezTo>
                      <a:pt x="77" y="338"/>
                      <a:pt x="0" y="208"/>
                      <a:pt x="76" y="102"/>
                    </a:cubicBezTo>
                    <a:cubicBezTo>
                      <a:pt x="149" y="1"/>
                      <a:pt x="289" y="0"/>
                      <a:pt x="2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iṡľiḑe">
                <a:extLst>
                  <a:ext uri="{FF2B5EF4-FFF2-40B4-BE49-F238E27FC236}">
                    <a16:creationId xmlns:a16="http://schemas.microsoft.com/office/drawing/2014/main" id="{2803467F-59DC-472A-A51B-986769922BDF}"/>
                  </a:ext>
                </a:extLst>
              </p:cNvPr>
              <p:cNvSpPr/>
              <p:nvPr/>
            </p:nvSpPr>
            <p:spPr bwMode="auto">
              <a:xfrm>
                <a:off x="6103938" y="1465263"/>
                <a:ext cx="260350" cy="366713"/>
              </a:xfrm>
              <a:custGeom>
                <a:avLst/>
                <a:gdLst>
                  <a:gd name="T0" fmla="*/ 24 w 79"/>
                  <a:gd name="T1" fmla="*/ 0 h 111"/>
                  <a:gd name="T2" fmla="*/ 1 w 79"/>
                  <a:gd name="T3" fmla="*/ 78 h 111"/>
                  <a:gd name="T4" fmla="*/ 5 w 79"/>
                  <a:gd name="T5" fmla="*/ 91 h 111"/>
                  <a:gd name="T6" fmla="*/ 73 w 79"/>
                  <a:gd name="T7" fmla="*/ 93 h 111"/>
                  <a:gd name="T8" fmla="*/ 79 w 79"/>
                  <a:gd name="T9" fmla="*/ 82 h 111"/>
                  <a:gd name="T10" fmla="*/ 76 w 79"/>
                  <a:gd name="T11" fmla="*/ 16 h 111"/>
                  <a:gd name="T12" fmla="*/ 24 w 79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11">
                    <a:moveTo>
                      <a:pt x="24" y="0"/>
                    </a:moveTo>
                    <a:cubicBezTo>
                      <a:pt x="1" y="78"/>
                      <a:pt x="1" y="78"/>
                      <a:pt x="1" y="78"/>
                    </a:cubicBezTo>
                    <a:cubicBezTo>
                      <a:pt x="0" y="83"/>
                      <a:pt x="1" y="88"/>
                      <a:pt x="5" y="91"/>
                    </a:cubicBezTo>
                    <a:cubicBezTo>
                      <a:pt x="16" y="99"/>
                      <a:pt x="39" y="111"/>
                      <a:pt x="73" y="93"/>
                    </a:cubicBezTo>
                    <a:cubicBezTo>
                      <a:pt x="77" y="91"/>
                      <a:pt x="79" y="87"/>
                      <a:pt x="79" y="82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í$ľîdé">
                <a:extLst>
                  <a:ext uri="{FF2B5EF4-FFF2-40B4-BE49-F238E27FC236}">
                    <a16:creationId xmlns:a16="http://schemas.microsoft.com/office/drawing/2014/main" id="{A8862E97-5ED2-44EB-82EE-309CE7C28AD2}"/>
                  </a:ext>
                </a:extLst>
              </p:cNvPr>
              <p:cNvSpPr/>
              <p:nvPr/>
            </p:nvSpPr>
            <p:spPr bwMode="auto">
              <a:xfrm>
                <a:off x="6067426" y="1158875"/>
                <a:ext cx="433388" cy="434975"/>
              </a:xfrm>
              <a:custGeom>
                <a:avLst/>
                <a:gdLst>
                  <a:gd name="T0" fmla="*/ 80 w 131"/>
                  <a:gd name="T1" fmla="*/ 0 h 132"/>
                  <a:gd name="T2" fmla="*/ 116 w 131"/>
                  <a:gd name="T3" fmla="*/ 70 h 132"/>
                  <a:gd name="T4" fmla="*/ 103 w 131"/>
                  <a:gd name="T5" fmla="*/ 121 h 132"/>
                  <a:gd name="T6" fmla="*/ 28 w 131"/>
                  <a:gd name="T7" fmla="*/ 99 h 132"/>
                  <a:gd name="T8" fmla="*/ 1 w 131"/>
                  <a:gd name="T9" fmla="*/ 47 h 132"/>
                  <a:gd name="T10" fmla="*/ 80 w 131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32">
                    <a:moveTo>
                      <a:pt x="80" y="0"/>
                    </a:moveTo>
                    <a:cubicBezTo>
                      <a:pt x="80" y="0"/>
                      <a:pt x="110" y="45"/>
                      <a:pt x="116" y="70"/>
                    </a:cubicBezTo>
                    <a:cubicBezTo>
                      <a:pt x="123" y="95"/>
                      <a:pt x="131" y="111"/>
                      <a:pt x="103" y="121"/>
                    </a:cubicBezTo>
                    <a:cubicBezTo>
                      <a:pt x="74" y="132"/>
                      <a:pt x="46" y="122"/>
                      <a:pt x="28" y="99"/>
                    </a:cubicBezTo>
                    <a:cubicBezTo>
                      <a:pt x="28" y="99"/>
                      <a:pt x="0" y="64"/>
                      <a:pt x="1" y="47"/>
                    </a:cubicBezTo>
                    <a:cubicBezTo>
                      <a:pt x="3" y="30"/>
                      <a:pt x="80" y="0"/>
                      <a:pt x="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A86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îṥ1iḑê">
                <a:extLst>
                  <a:ext uri="{FF2B5EF4-FFF2-40B4-BE49-F238E27FC236}">
                    <a16:creationId xmlns:a16="http://schemas.microsoft.com/office/drawing/2014/main" id="{A52D7F66-06A1-4160-B4CA-634844AED600}"/>
                  </a:ext>
                </a:extLst>
              </p:cNvPr>
              <p:cNvSpPr/>
              <p:nvPr/>
            </p:nvSpPr>
            <p:spPr bwMode="auto">
              <a:xfrm>
                <a:off x="6388101" y="1257300"/>
                <a:ext cx="92075" cy="139700"/>
              </a:xfrm>
              <a:custGeom>
                <a:avLst/>
                <a:gdLst>
                  <a:gd name="T0" fmla="*/ 1 w 28"/>
                  <a:gd name="T1" fmla="*/ 0 h 42"/>
                  <a:gd name="T2" fmla="*/ 28 w 28"/>
                  <a:gd name="T3" fmla="*/ 29 h 42"/>
                  <a:gd name="T4" fmla="*/ 9 w 28"/>
                  <a:gd name="T5" fmla="*/ 42 h 42"/>
                  <a:gd name="T6" fmla="*/ 0 w 28"/>
                  <a:gd name="T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1" y="0"/>
                    </a:moveTo>
                    <a:cubicBezTo>
                      <a:pt x="9" y="10"/>
                      <a:pt x="18" y="20"/>
                      <a:pt x="28" y="29"/>
                    </a:cubicBezTo>
                    <a:cubicBezTo>
                      <a:pt x="22" y="33"/>
                      <a:pt x="16" y="38"/>
                      <a:pt x="9" y="42"/>
                    </a:cubicBezTo>
                    <a:cubicBezTo>
                      <a:pt x="6" y="30"/>
                      <a:pt x="3" y="17"/>
                      <a:pt x="0" y="5"/>
                    </a:cubicBezTo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iSľiḋê">
                <a:extLst>
                  <a:ext uri="{FF2B5EF4-FFF2-40B4-BE49-F238E27FC236}">
                    <a16:creationId xmlns:a16="http://schemas.microsoft.com/office/drawing/2014/main" id="{C8E7480F-F83F-4291-8577-157D9BCB05C4}"/>
                  </a:ext>
                </a:extLst>
              </p:cNvPr>
              <p:cNvSpPr/>
              <p:nvPr/>
            </p:nvSpPr>
            <p:spPr bwMode="auto">
              <a:xfrm>
                <a:off x="5926138" y="968375"/>
                <a:ext cx="485775" cy="560388"/>
              </a:xfrm>
              <a:custGeom>
                <a:avLst/>
                <a:gdLst>
                  <a:gd name="T0" fmla="*/ 139 w 147"/>
                  <a:gd name="T1" fmla="*/ 15 h 170"/>
                  <a:gd name="T2" fmla="*/ 122 w 147"/>
                  <a:gd name="T3" fmla="*/ 3 h 170"/>
                  <a:gd name="T4" fmla="*/ 121 w 147"/>
                  <a:gd name="T5" fmla="*/ 3 h 170"/>
                  <a:gd name="T6" fmla="*/ 117 w 147"/>
                  <a:gd name="T7" fmla="*/ 2 h 170"/>
                  <a:gd name="T8" fmla="*/ 75 w 147"/>
                  <a:gd name="T9" fmla="*/ 28 h 170"/>
                  <a:gd name="T10" fmla="*/ 73 w 147"/>
                  <a:gd name="T11" fmla="*/ 36 h 170"/>
                  <a:gd name="T12" fmla="*/ 24 w 147"/>
                  <a:gd name="T13" fmla="*/ 93 h 170"/>
                  <a:gd name="T14" fmla="*/ 21 w 147"/>
                  <a:gd name="T15" fmla="*/ 95 h 170"/>
                  <a:gd name="T16" fmla="*/ 9 w 147"/>
                  <a:gd name="T17" fmla="*/ 100 h 170"/>
                  <a:gd name="T18" fmla="*/ 34 w 147"/>
                  <a:gd name="T19" fmla="*/ 145 h 170"/>
                  <a:gd name="T20" fmla="*/ 34 w 147"/>
                  <a:gd name="T21" fmla="*/ 148 h 170"/>
                  <a:gd name="T22" fmla="*/ 43 w 147"/>
                  <a:gd name="T23" fmla="*/ 164 h 170"/>
                  <a:gd name="T24" fmla="*/ 77 w 147"/>
                  <a:gd name="T25" fmla="*/ 165 h 170"/>
                  <a:gd name="T26" fmla="*/ 78 w 147"/>
                  <a:gd name="T27" fmla="*/ 162 h 170"/>
                  <a:gd name="T28" fmla="*/ 69 w 147"/>
                  <a:gd name="T29" fmla="*/ 141 h 170"/>
                  <a:gd name="T30" fmla="*/ 70 w 147"/>
                  <a:gd name="T31" fmla="*/ 138 h 170"/>
                  <a:gd name="T32" fmla="*/ 78 w 147"/>
                  <a:gd name="T33" fmla="*/ 137 h 170"/>
                  <a:gd name="T34" fmla="*/ 79 w 147"/>
                  <a:gd name="T35" fmla="*/ 136 h 170"/>
                  <a:gd name="T36" fmla="*/ 80 w 147"/>
                  <a:gd name="T37" fmla="*/ 130 h 170"/>
                  <a:gd name="T38" fmla="*/ 73 w 147"/>
                  <a:gd name="T39" fmla="*/ 99 h 170"/>
                  <a:gd name="T40" fmla="*/ 145 w 147"/>
                  <a:gd name="T41" fmla="*/ 49 h 170"/>
                  <a:gd name="T42" fmla="*/ 147 w 147"/>
                  <a:gd name="T43" fmla="*/ 36 h 170"/>
                  <a:gd name="T44" fmla="*/ 139 w 147"/>
                  <a:gd name="T45" fmla="*/ 1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70">
                    <a:moveTo>
                      <a:pt x="139" y="15"/>
                    </a:moveTo>
                    <a:cubicBezTo>
                      <a:pt x="134" y="9"/>
                      <a:pt x="128" y="5"/>
                      <a:pt x="122" y="3"/>
                    </a:cubicBezTo>
                    <a:cubicBezTo>
                      <a:pt x="122" y="3"/>
                      <a:pt x="121" y="3"/>
                      <a:pt x="121" y="3"/>
                    </a:cubicBezTo>
                    <a:cubicBezTo>
                      <a:pt x="119" y="3"/>
                      <a:pt x="118" y="3"/>
                      <a:pt x="117" y="2"/>
                    </a:cubicBezTo>
                    <a:cubicBezTo>
                      <a:pt x="99" y="0"/>
                      <a:pt x="80" y="11"/>
                      <a:pt x="75" y="28"/>
                    </a:cubicBezTo>
                    <a:cubicBezTo>
                      <a:pt x="74" y="30"/>
                      <a:pt x="73" y="33"/>
                      <a:pt x="73" y="36"/>
                    </a:cubicBezTo>
                    <a:cubicBezTo>
                      <a:pt x="40" y="49"/>
                      <a:pt x="20" y="68"/>
                      <a:pt x="24" y="93"/>
                    </a:cubicBezTo>
                    <a:cubicBezTo>
                      <a:pt x="24" y="94"/>
                      <a:pt x="23" y="95"/>
                      <a:pt x="21" y="95"/>
                    </a:cubicBezTo>
                    <a:cubicBezTo>
                      <a:pt x="18" y="94"/>
                      <a:pt x="14" y="94"/>
                      <a:pt x="9" y="100"/>
                    </a:cubicBezTo>
                    <a:cubicBezTo>
                      <a:pt x="0" y="110"/>
                      <a:pt x="8" y="131"/>
                      <a:pt x="34" y="145"/>
                    </a:cubicBezTo>
                    <a:cubicBezTo>
                      <a:pt x="35" y="146"/>
                      <a:pt x="35" y="147"/>
                      <a:pt x="34" y="148"/>
                    </a:cubicBezTo>
                    <a:cubicBezTo>
                      <a:pt x="31" y="151"/>
                      <a:pt x="26" y="159"/>
                      <a:pt x="43" y="164"/>
                    </a:cubicBezTo>
                    <a:cubicBezTo>
                      <a:pt x="60" y="170"/>
                      <a:pt x="72" y="167"/>
                      <a:pt x="77" y="165"/>
                    </a:cubicBezTo>
                    <a:cubicBezTo>
                      <a:pt x="78" y="165"/>
                      <a:pt x="78" y="163"/>
                      <a:pt x="78" y="162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8" y="140"/>
                      <a:pt x="69" y="139"/>
                      <a:pt x="70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81" y="135"/>
                      <a:pt x="82" y="132"/>
                      <a:pt x="80" y="130"/>
                    </a:cubicBezTo>
                    <a:cubicBezTo>
                      <a:pt x="75" y="123"/>
                      <a:pt x="63" y="106"/>
                      <a:pt x="73" y="99"/>
                    </a:cubicBezTo>
                    <a:cubicBezTo>
                      <a:pt x="85" y="91"/>
                      <a:pt x="137" y="70"/>
                      <a:pt x="145" y="49"/>
                    </a:cubicBezTo>
                    <a:cubicBezTo>
                      <a:pt x="146" y="45"/>
                      <a:pt x="147" y="41"/>
                      <a:pt x="147" y="36"/>
                    </a:cubicBezTo>
                    <a:cubicBezTo>
                      <a:pt x="147" y="36"/>
                      <a:pt x="145" y="21"/>
                      <a:pt x="139" y="15"/>
                    </a:cubicBezTo>
                    <a:close/>
                  </a:path>
                </a:pathLst>
              </a:custGeom>
              <a:solidFill>
                <a:srgbClr val="003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ï$ľiḋe">
                <a:extLst>
                  <a:ext uri="{FF2B5EF4-FFF2-40B4-BE49-F238E27FC236}">
                    <a16:creationId xmlns:a16="http://schemas.microsoft.com/office/drawing/2014/main" id="{71CEF19C-A88B-4675-A54D-A176AFB5577D}"/>
                  </a:ext>
                </a:extLst>
              </p:cNvPr>
              <p:cNvSpPr/>
              <p:nvPr/>
            </p:nvSpPr>
            <p:spPr bwMode="auto">
              <a:xfrm>
                <a:off x="6061076" y="1336675"/>
                <a:ext cx="128588" cy="149225"/>
              </a:xfrm>
              <a:custGeom>
                <a:avLst/>
                <a:gdLst>
                  <a:gd name="T0" fmla="*/ 39 w 39"/>
                  <a:gd name="T1" fmla="*/ 29 h 45"/>
                  <a:gd name="T2" fmla="*/ 12 w 39"/>
                  <a:gd name="T3" fmla="*/ 11 h 45"/>
                  <a:gd name="T4" fmla="*/ 38 w 39"/>
                  <a:gd name="T5" fmla="*/ 44 h 45"/>
                  <a:gd name="T6" fmla="*/ 39 w 39"/>
                  <a:gd name="T7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39" y="29"/>
                    </a:moveTo>
                    <a:cubicBezTo>
                      <a:pt x="39" y="29"/>
                      <a:pt x="25" y="0"/>
                      <a:pt x="12" y="11"/>
                    </a:cubicBezTo>
                    <a:cubicBezTo>
                      <a:pt x="0" y="22"/>
                      <a:pt x="26" y="45"/>
                      <a:pt x="38" y="44"/>
                    </a:cubicBezTo>
                    <a:lnTo>
                      <a:pt x="39" y="29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iṩļïḍè">
                <a:extLst>
                  <a:ext uri="{FF2B5EF4-FFF2-40B4-BE49-F238E27FC236}">
                    <a16:creationId xmlns:a16="http://schemas.microsoft.com/office/drawing/2014/main" id="{3C050F56-FA09-42F7-8A5D-B959539474A6}"/>
                  </a:ext>
                </a:extLst>
              </p:cNvPr>
              <p:cNvSpPr/>
              <p:nvPr/>
            </p:nvSpPr>
            <p:spPr bwMode="auto">
              <a:xfrm>
                <a:off x="6361113" y="1682750"/>
                <a:ext cx="984250" cy="1143000"/>
              </a:xfrm>
              <a:custGeom>
                <a:avLst/>
                <a:gdLst>
                  <a:gd name="T0" fmla="*/ 68 w 298"/>
                  <a:gd name="T1" fmla="*/ 13 h 347"/>
                  <a:gd name="T2" fmla="*/ 176 w 298"/>
                  <a:gd name="T3" fmla="*/ 111 h 347"/>
                  <a:gd name="T4" fmla="*/ 266 w 298"/>
                  <a:gd name="T5" fmla="*/ 90 h 347"/>
                  <a:gd name="T6" fmla="*/ 298 w 298"/>
                  <a:gd name="T7" fmla="*/ 133 h 347"/>
                  <a:gd name="T8" fmla="*/ 102 w 298"/>
                  <a:gd name="T9" fmla="*/ 174 h 347"/>
                  <a:gd name="T10" fmla="*/ 69 w 298"/>
                  <a:gd name="T11" fmla="*/ 147 h 347"/>
                  <a:gd name="T12" fmla="*/ 45 w 298"/>
                  <a:gd name="T13" fmla="*/ 258 h 347"/>
                  <a:gd name="T14" fmla="*/ 53 w 298"/>
                  <a:gd name="T15" fmla="*/ 326 h 347"/>
                  <a:gd name="T16" fmla="*/ 0 w 298"/>
                  <a:gd name="T17" fmla="*/ 347 h 347"/>
                  <a:gd name="T18" fmla="*/ 24 w 298"/>
                  <a:gd name="T19" fmla="*/ 168 h 347"/>
                  <a:gd name="T20" fmla="*/ 2 w 298"/>
                  <a:gd name="T21" fmla="*/ 30 h 347"/>
                  <a:gd name="T22" fmla="*/ 9 w 298"/>
                  <a:gd name="T2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8" h="347">
                    <a:moveTo>
                      <a:pt x="68" y="13"/>
                    </a:moveTo>
                    <a:cubicBezTo>
                      <a:pt x="84" y="31"/>
                      <a:pt x="135" y="103"/>
                      <a:pt x="176" y="111"/>
                    </a:cubicBezTo>
                    <a:cubicBezTo>
                      <a:pt x="239" y="123"/>
                      <a:pt x="266" y="90"/>
                      <a:pt x="266" y="90"/>
                    </a:cubicBezTo>
                    <a:cubicBezTo>
                      <a:pt x="298" y="133"/>
                      <a:pt x="298" y="133"/>
                      <a:pt x="298" y="133"/>
                    </a:cubicBezTo>
                    <a:cubicBezTo>
                      <a:pt x="298" y="133"/>
                      <a:pt x="226" y="248"/>
                      <a:pt x="102" y="174"/>
                    </a:cubicBezTo>
                    <a:cubicBezTo>
                      <a:pt x="83" y="162"/>
                      <a:pt x="69" y="147"/>
                      <a:pt x="69" y="147"/>
                    </a:cubicBezTo>
                    <a:cubicBezTo>
                      <a:pt x="69" y="147"/>
                      <a:pt x="48" y="208"/>
                      <a:pt x="45" y="258"/>
                    </a:cubicBezTo>
                    <a:cubicBezTo>
                      <a:pt x="42" y="307"/>
                      <a:pt x="53" y="326"/>
                      <a:pt x="53" y="326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47"/>
                      <a:pt x="18" y="247"/>
                      <a:pt x="24" y="168"/>
                    </a:cubicBezTo>
                    <a:cubicBezTo>
                      <a:pt x="29" y="90"/>
                      <a:pt x="27" y="74"/>
                      <a:pt x="2" y="3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i$ľiḋê">
                <a:extLst>
                  <a:ext uri="{FF2B5EF4-FFF2-40B4-BE49-F238E27FC236}">
                    <a16:creationId xmlns:a16="http://schemas.microsoft.com/office/drawing/2014/main" id="{DC69C8CF-2F41-4D2F-87FA-73DAEF9E2362}"/>
                  </a:ext>
                </a:extLst>
              </p:cNvPr>
              <p:cNvSpPr/>
              <p:nvPr/>
            </p:nvSpPr>
            <p:spPr bwMode="auto">
              <a:xfrm>
                <a:off x="7210426" y="1958975"/>
                <a:ext cx="184150" cy="214313"/>
              </a:xfrm>
              <a:custGeom>
                <a:avLst/>
                <a:gdLst>
                  <a:gd name="T0" fmla="*/ 46 w 56"/>
                  <a:gd name="T1" fmla="*/ 65 h 65"/>
                  <a:gd name="T2" fmla="*/ 40 w 56"/>
                  <a:gd name="T3" fmla="*/ 61 h 65"/>
                  <a:gd name="T4" fmla="*/ 10 w 56"/>
                  <a:gd name="T5" fmla="*/ 23 h 65"/>
                  <a:gd name="T6" fmla="*/ 3 w 56"/>
                  <a:gd name="T7" fmla="*/ 14 h 65"/>
                  <a:gd name="T8" fmla="*/ 4 w 56"/>
                  <a:gd name="T9" fmla="*/ 3 h 65"/>
                  <a:gd name="T10" fmla="*/ 16 w 56"/>
                  <a:gd name="T11" fmla="*/ 4 h 65"/>
                  <a:gd name="T12" fmla="*/ 22 w 56"/>
                  <a:gd name="T13" fmla="*/ 12 h 65"/>
                  <a:gd name="T14" fmla="*/ 53 w 56"/>
                  <a:gd name="T15" fmla="*/ 52 h 65"/>
                  <a:gd name="T16" fmla="*/ 51 w 56"/>
                  <a:gd name="T17" fmla="*/ 63 h 65"/>
                  <a:gd name="T18" fmla="*/ 46 w 56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5">
                    <a:moveTo>
                      <a:pt x="46" y="65"/>
                    </a:moveTo>
                    <a:cubicBezTo>
                      <a:pt x="44" y="65"/>
                      <a:pt x="41" y="63"/>
                      <a:pt x="40" y="61"/>
                    </a:cubicBezTo>
                    <a:cubicBezTo>
                      <a:pt x="26" y="41"/>
                      <a:pt x="17" y="30"/>
                      <a:pt x="10" y="23"/>
                    </a:cubicBezTo>
                    <a:cubicBezTo>
                      <a:pt x="8" y="20"/>
                      <a:pt x="5" y="17"/>
                      <a:pt x="3" y="14"/>
                    </a:cubicBezTo>
                    <a:cubicBezTo>
                      <a:pt x="0" y="11"/>
                      <a:pt x="1" y="6"/>
                      <a:pt x="4" y="3"/>
                    </a:cubicBezTo>
                    <a:cubicBezTo>
                      <a:pt x="8" y="0"/>
                      <a:pt x="13" y="1"/>
                      <a:pt x="16" y="4"/>
                    </a:cubicBezTo>
                    <a:cubicBezTo>
                      <a:pt x="18" y="7"/>
                      <a:pt x="20" y="9"/>
                      <a:pt x="22" y="12"/>
                    </a:cubicBezTo>
                    <a:cubicBezTo>
                      <a:pt x="29" y="20"/>
                      <a:pt x="38" y="31"/>
                      <a:pt x="53" y="52"/>
                    </a:cubicBezTo>
                    <a:cubicBezTo>
                      <a:pt x="56" y="56"/>
                      <a:pt x="55" y="61"/>
                      <a:pt x="51" y="63"/>
                    </a:cubicBezTo>
                    <a:cubicBezTo>
                      <a:pt x="50" y="64"/>
                      <a:pt x="48" y="65"/>
                      <a:pt x="46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î$1íde">
                <a:extLst>
                  <a:ext uri="{FF2B5EF4-FFF2-40B4-BE49-F238E27FC236}">
                    <a16:creationId xmlns:a16="http://schemas.microsoft.com/office/drawing/2014/main" id="{75D296DA-81E1-4C96-9AB9-8B802224D310}"/>
                  </a:ext>
                </a:extLst>
              </p:cNvPr>
              <p:cNvSpPr/>
              <p:nvPr/>
            </p:nvSpPr>
            <p:spPr bwMode="auto">
              <a:xfrm>
                <a:off x="7354888" y="1679575"/>
                <a:ext cx="307975" cy="336550"/>
              </a:xfrm>
              <a:custGeom>
                <a:avLst/>
                <a:gdLst>
                  <a:gd name="T0" fmla="*/ 7 w 93"/>
                  <a:gd name="T1" fmla="*/ 0 h 102"/>
                  <a:gd name="T2" fmla="*/ 17 w 93"/>
                  <a:gd name="T3" fmla="*/ 10 h 102"/>
                  <a:gd name="T4" fmla="*/ 20 w 93"/>
                  <a:gd name="T5" fmla="*/ 24 h 102"/>
                  <a:gd name="T6" fmla="*/ 21 w 93"/>
                  <a:gd name="T7" fmla="*/ 47 h 102"/>
                  <a:gd name="T8" fmla="*/ 52 w 93"/>
                  <a:gd name="T9" fmla="*/ 22 h 102"/>
                  <a:gd name="T10" fmla="*/ 90 w 93"/>
                  <a:gd name="T11" fmla="*/ 17 h 102"/>
                  <a:gd name="T12" fmla="*/ 49 w 93"/>
                  <a:gd name="T13" fmla="*/ 42 h 102"/>
                  <a:gd name="T14" fmla="*/ 93 w 93"/>
                  <a:gd name="T15" fmla="*/ 30 h 102"/>
                  <a:gd name="T16" fmla="*/ 58 w 93"/>
                  <a:gd name="T17" fmla="*/ 47 h 102"/>
                  <a:gd name="T18" fmla="*/ 80 w 93"/>
                  <a:gd name="T19" fmla="*/ 41 h 102"/>
                  <a:gd name="T20" fmla="*/ 89 w 93"/>
                  <a:gd name="T21" fmla="*/ 42 h 102"/>
                  <a:gd name="T22" fmla="*/ 52 w 93"/>
                  <a:gd name="T23" fmla="*/ 62 h 102"/>
                  <a:gd name="T24" fmla="*/ 80 w 93"/>
                  <a:gd name="T25" fmla="*/ 51 h 102"/>
                  <a:gd name="T26" fmla="*/ 75 w 93"/>
                  <a:gd name="T27" fmla="*/ 60 h 102"/>
                  <a:gd name="T28" fmla="*/ 21 w 93"/>
                  <a:gd name="T29" fmla="*/ 102 h 102"/>
                  <a:gd name="T30" fmla="*/ 3 w 93"/>
                  <a:gd name="T31" fmla="*/ 61 h 102"/>
                  <a:gd name="T32" fmla="*/ 7 w 93"/>
                  <a:gd name="T3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2">
                    <a:moveTo>
                      <a:pt x="7" y="0"/>
                    </a:moveTo>
                    <a:cubicBezTo>
                      <a:pt x="11" y="1"/>
                      <a:pt x="15" y="5"/>
                      <a:pt x="17" y="10"/>
                    </a:cubicBezTo>
                    <a:cubicBezTo>
                      <a:pt x="19" y="14"/>
                      <a:pt x="20" y="19"/>
                      <a:pt x="20" y="24"/>
                    </a:cubicBezTo>
                    <a:cubicBezTo>
                      <a:pt x="20" y="32"/>
                      <a:pt x="21" y="39"/>
                      <a:pt x="21" y="47"/>
                    </a:cubicBezTo>
                    <a:cubicBezTo>
                      <a:pt x="30" y="36"/>
                      <a:pt x="40" y="28"/>
                      <a:pt x="52" y="22"/>
                    </a:cubicBezTo>
                    <a:cubicBezTo>
                      <a:pt x="63" y="16"/>
                      <a:pt x="77" y="14"/>
                      <a:pt x="90" y="17"/>
                    </a:cubicBezTo>
                    <a:cubicBezTo>
                      <a:pt x="78" y="27"/>
                      <a:pt x="64" y="36"/>
                      <a:pt x="49" y="42"/>
                    </a:cubicBezTo>
                    <a:cubicBezTo>
                      <a:pt x="61" y="32"/>
                      <a:pt x="77" y="28"/>
                      <a:pt x="93" y="30"/>
                    </a:cubicBezTo>
                    <a:cubicBezTo>
                      <a:pt x="82" y="38"/>
                      <a:pt x="70" y="44"/>
                      <a:pt x="58" y="47"/>
                    </a:cubicBezTo>
                    <a:cubicBezTo>
                      <a:pt x="65" y="45"/>
                      <a:pt x="72" y="43"/>
                      <a:pt x="80" y="41"/>
                    </a:cubicBezTo>
                    <a:cubicBezTo>
                      <a:pt x="83" y="40"/>
                      <a:pt x="87" y="39"/>
                      <a:pt x="89" y="42"/>
                    </a:cubicBezTo>
                    <a:cubicBezTo>
                      <a:pt x="77" y="49"/>
                      <a:pt x="65" y="56"/>
                      <a:pt x="52" y="62"/>
                    </a:cubicBezTo>
                    <a:cubicBezTo>
                      <a:pt x="62" y="58"/>
                      <a:pt x="71" y="55"/>
                      <a:pt x="80" y="51"/>
                    </a:cubicBezTo>
                    <a:cubicBezTo>
                      <a:pt x="82" y="54"/>
                      <a:pt x="78" y="58"/>
                      <a:pt x="75" y="60"/>
                    </a:cubicBezTo>
                    <a:cubicBezTo>
                      <a:pt x="55" y="72"/>
                      <a:pt x="37" y="86"/>
                      <a:pt x="21" y="102"/>
                    </a:cubicBezTo>
                    <a:cubicBezTo>
                      <a:pt x="9" y="84"/>
                      <a:pt x="0" y="83"/>
                      <a:pt x="3" y="61"/>
                    </a:cubicBezTo>
                    <a:cubicBezTo>
                      <a:pt x="4" y="56"/>
                      <a:pt x="9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îṣḻidé">
                <a:extLst>
                  <a:ext uri="{FF2B5EF4-FFF2-40B4-BE49-F238E27FC236}">
                    <a16:creationId xmlns:a16="http://schemas.microsoft.com/office/drawing/2014/main" id="{0109B40F-1DF3-4FC0-ACF2-DB7B05E51E9A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íš1îḍè">
                <a:extLst>
                  <a:ext uri="{FF2B5EF4-FFF2-40B4-BE49-F238E27FC236}">
                    <a16:creationId xmlns:a16="http://schemas.microsoft.com/office/drawing/2014/main" id="{EE43C661-2942-4EB6-8115-9B2101DDD409}"/>
                  </a:ext>
                </a:extLst>
              </p:cNvPr>
              <p:cNvSpPr/>
              <p:nvPr/>
            </p:nvSpPr>
            <p:spPr bwMode="auto">
              <a:xfrm>
                <a:off x="4791076" y="3198813"/>
                <a:ext cx="1131888" cy="566738"/>
              </a:xfrm>
              <a:custGeom>
                <a:avLst/>
                <a:gdLst>
                  <a:gd name="T0" fmla="*/ 665 w 713"/>
                  <a:gd name="T1" fmla="*/ 357 h 357"/>
                  <a:gd name="T2" fmla="*/ 0 w 713"/>
                  <a:gd name="T3" fmla="*/ 170 h 357"/>
                  <a:gd name="T4" fmla="*/ 47 w 713"/>
                  <a:gd name="T5" fmla="*/ 0 h 357"/>
                  <a:gd name="T6" fmla="*/ 713 w 713"/>
                  <a:gd name="T7" fmla="*/ 184 h 357"/>
                  <a:gd name="T8" fmla="*/ 665 w 713"/>
                  <a:gd name="T9" fmla="*/ 357 h 357"/>
                  <a:gd name="T10" fmla="*/ 665 w 71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3" h="357">
                    <a:moveTo>
                      <a:pt x="665" y="357"/>
                    </a:moveTo>
                    <a:lnTo>
                      <a:pt x="0" y="170"/>
                    </a:lnTo>
                    <a:lnTo>
                      <a:pt x="47" y="0"/>
                    </a:lnTo>
                    <a:lnTo>
                      <a:pt x="713" y="184"/>
                    </a:lnTo>
                    <a:lnTo>
                      <a:pt x="665" y="357"/>
                    </a:lnTo>
                    <a:lnTo>
                      <a:pt x="665" y="357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ïśḻíḍé">
                <a:extLst>
                  <a:ext uri="{FF2B5EF4-FFF2-40B4-BE49-F238E27FC236}">
                    <a16:creationId xmlns:a16="http://schemas.microsoft.com/office/drawing/2014/main" id="{5FC0973B-EE1C-4742-878E-0DBC58582369}"/>
                  </a:ext>
                </a:extLst>
              </p:cNvPr>
              <p:cNvSpPr/>
              <p:nvPr/>
            </p:nvSpPr>
            <p:spPr bwMode="auto">
              <a:xfrm>
                <a:off x="4806951" y="2954338"/>
                <a:ext cx="1171575" cy="615950"/>
              </a:xfrm>
              <a:custGeom>
                <a:avLst/>
                <a:gdLst>
                  <a:gd name="T0" fmla="*/ 344 w 355"/>
                  <a:gd name="T1" fmla="*/ 86 h 187"/>
                  <a:gd name="T2" fmla="*/ 53 w 355"/>
                  <a:gd name="T3" fmla="*/ 5 h 187"/>
                  <a:gd name="T4" fmla="*/ 51 w 355"/>
                  <a:gd name="T5" fmla="*/ 4 h 187"/>
                  <a:gd name="T6" fmla="*/ 16 w 355"/>
                  <a:gd name="T7" fmla="*/ 24 h 187"/>
                  <a:gd name="T8" fmla="*/ 3 w 355"/>
                  <a:gd name="T9" fmla="*/ 69 h 187"/>
                  <a:gd name="T10" fmla="*/ 11 w 355"/>
                  <a:gd name="T11" fmla="*/ 96 h 187"/>
                  <a:gd name="T12" fmla="*/ 23 w 355"/>
                  <a:gd name="T13" fmla="*/ 105 h 187"/>
                  <a:gd name="T14" fmla="*/ 163 w 355"/>
                  <a:gd name="T15" fmla="*/ 173 h 187"/>
                  <a:gd name="T16" fmla="*/ 318 w 355"/>
                  <a:gd name="T17" fmla="*/ 187 h 187"/>
                  <a:gd name="T18" fmla="*/ 332 w 355"/>
                  <a:gd name="T19" fmla="*/ 185 h 187"/>
                  <a:gd name="T20" fmla="*/ 352 w 355"/>
                  <a:gd name="T21" fmla="*/ 114 h 187"/>
                  <a:gd name="T22" fmla="*/ 344 w 355"/>
                  <a:gd name="T23" fmla="*/ 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187">
                    <a:moveTo>
                      <a:pt x="344" y="86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6" y="0"/>
                      <a:pt x="20" y="9"/>
                      <a:pt x="16" y="24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0" y="80"/>
                      <a:pt x="3" y="89"/>
                      <a:pt x="11" y="96"/>
                    </a:cubicBezTo>
                    <a:cubicBezTo>
                      <a:pt x="14" y="99"/>
                      <a:pt x="18" y="102"/>
                      <a:pt x="23" y="105"/>
                    </a:cubicBezTo>
                    <a:cubicBezTo>
                      <a:pt x="163" y="173"/>
                      <a:pt x="163" y="173"/>
                      <a:pt x="163" y="173"/>
                    </a:cubicBezTo>
                    <a:cubicBezTo>
                      <a:pt x="318" y="187"/>
                      <a:pt x="318" y="187"/>
                      <a:pt x="318" y="187"/>
                    </a:cubicBezTo>
                    <a:cubicBezTo>
                      <a:pt x="323" y="187"/>
                      <a:pt x="328" y="186"/>
                      <a:pt x="332" y="185"/>
                    </a:cubicBezTo>
                    <a:cubicBezTo>
                      <a:pt x="352" y="114"/>
                      <a:pt x="352" y="114"/>
                      <a:pt x="352" y="114"/>
                    </a:cubicBezTo>
                    <a:cubicBezTo>
                      <a:pt x="355" y="104"/>
                      <a:pt x="351" y="93"/>
                      <a:pt x="344" y="8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A5F"/>
                  </a:gs>
                  <a:gs pos="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iṣ1îḓè">
                <a:extLst>
                  <a:ext uri="{FF2B5EF4-FFF2-40B4-BE49-F238E27FC236}">
                    <a16:creationId xmlns:a16="http://schemas.microsoft.com/office/drawing/2014/main" id="{E92CE44E-7385-4B04-A049-E8A07E94BCDB}"/>
                  </a:ext>
                </a:extLst>
              </p:cNvPr>
              <p:cNvSpPr/>
              <p:nvPr/>
            </p:nvSpPr>
            <p:spPr bwMode="auto">
              <a:xfrm>
                <a:off x="4724401" y="3287713"/>
                <a:ext cx="1174750" cy="731838"/>
              </a:xfrm>
              <a:custGeom>
                <a:avLst/>
                <a:gdLst>
                  <a:gd name="T0" fmla="*/ 186 w 356"/>
                  <a:gd name="T1" fmla="*/ 76 h 222"/>
                  <a:gd name="T2" fmla="*/ 47 w 356"/>
                  <a:gd name="T3" fmla="*/ 8 h 222"/>
                  <a:gd name="T4" fmla="*/ 35 w 356"/>
                  <a:gd name="T5" fmla="*/ 0 h 222"/>
                  <a:gd name="T6" fmla="*/ 5 w 356"/>
                  <a:gd name="T7" fmla="*/ 109 h 222"/>
                  <a:gd name="T8" fmla="*/ 25 w 356"/>
                  <a:gd name="T9" fmla="*/ 144 h 222"/>
                  <a:gd name="T10" fmla="*/ 290 w 356"/>
                  <a:gd name="T11" fmla="*/ 218 h 222"/>
                  <a:gd name="T12" fmla="*/ 325 w 356"/>
                  <a:gd name="T13" fmla="*/ 198 h 222"/>
                  <a:gd name="T14" fmla="*/ 356 w 356"/>
                  <a:gd name="T15" fmla="*/ 88 h 222"/>
                  <a:gd name="T16" fmla="*/ 341 w 356"/>
                  <a:gd name="T17" fmla="*/ 90 h 222"/>
                  <a:gd name="T18" fmla="*/ 186 w 356"/>
                  <a:gd name="T19" fmla="*/ 7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222">
                    <a:moveTo>
                      <a:pt x="186" y="76"/>
                    </a:moveTo>
                    <a:cubicBezTo>
                      <a:pt x="47" y="8"/>
                      <a:pt x="47" y="8"/>
                      <a:pt x="47" y="8"/>
                    </a:cubicBezTo>
                    <a:cubicBezTo>
                      <a:pt x="42" y="5"/>
                      <a:pt x="38" y="3"/>
                      <a:pt x="35" y="0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0" y="124"/>
                      <a:pt x="9" y="140"/>
                      <a:pt x="25" y="144"/>
                    </a:cubicBezTo>
                    <a:cubicBezTo>
                      <a:pt x="290" y="218"/>
                      <a:pt x="290" y="218"/>
                      <a:pt x="290" y="218"/>
                    </a:cubicBezTo>
                    <a:cubicBezTo>
                      <a:pt x="305" y="222"/>
                      <a:pt x="321" y="213"/>
                      <a:pt x="325" y="198"/>
                    </a:cubicBezTo>
                    <a:cubicBezTo>
                      <a:pt x="356" y="88"/>
                      <a:pt x="356" y="88"/>
                      <a:pt x="356" y="88"/>
                    </a:cubicBezTo>
                    <a:cubicBezTo>
                      <a:pt x="351" y="90"/>
                      <a:pt x="347" y="90"/>
                      <a:pt x="341" y="90"/>
                    </a:cubicBezTo>
                    <a:cubicBezTo>
                      <a:pt x="186" y="76"/>
                      <a:pt x="186" y="76"/>
                      <a:pt x="186" y="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1E25"/>
                  </a:gs>
                  <a:gs pos="10000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íšḷîḓe">
                <a:extLst>
                  <a:ext uri="{FF2B5EF4-FFF2-40B4-BE49-F238E27FC236}">
                    <a16:creationId xmlns:a16="http://schemas.microsoft.com/office/drawing/2014/main" id="{8E4A97B4-B5EA-4508-ACE2-1CC490DBC8BA}"/>
                  </a:ext>
                </a:extLst>
              </p:cNvPr>
              <p:cNvSpPr/>
              <p:nvPr/>
            </p:nvSpPr>
            <p:spPr bwMode="auto">
              <a:xfrm>
                <a:off x="5226051" y="3402013"/>
                <a:ext cx="231775" cy="260350"/>
              </a:xfrm>
              <a:custGeom>
                <a:avLst/>
                <a:gdLst>
                  <a:gd name="T0" fmla="*/ 108 w 146"/>
                  <a:gd name="T1" fmla="*/ 164 h 164"/>
                  <a:gd name="T2" fmla="*/ 0 w 146"/>
                  <a:gd name="T3" fmla="*/ 135 h 164"/>
                  <a:gd name="T4" fmla="*/ 38 w 146"/>
                  <a:gd name="T5" fmla="*/ 0 h 164"/>
                  <a:gd name="T6" fmla="*/ 146 w 146"/>
                  <a:gd name="T7" fmla="*/ 30 h 164"/>
                  <a:gd name="T8" fmla="*/ 108 w 146"/>
                  <a:gd name="T9" fmla="*/ 164 h 164"/>
                  <a:gd name="T10" fmla="*/ 108 w 146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64">
                    <a:moveTo>
                      <a:pt x="108" y="164"/>
                    </a:moveTo>
                    <a:lnTo>
                      <a:pt x="0" y="135"/>
                    </a:lnTo>
                    <a:lnTo>
                      <a:pt x="38" y="0"/>
                    </a:lnTo>
                    <a:lnTo>
                      <a:pt x="146" y="30"/>
                    </a:lnTo>
                    <a:lnTo>
                      <a:pt x="108" y="164"/>
                    </a:lnTo>
                    <a:lnTo>
                      <a:pt x="108" y="164"/>
                    </a:lnTo>
                    <a:close/>
                  </a:path>
                </a:pathLst>
              </a:custGeom>
              <a:solidFill>
                <a:srgbClr val="FFD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ïś1iḍé">
                <a:extLst>
                  <a:ext uri="{FF2B5EF4-FFF2-40B4-BE49-F238E27FC236}">
                    <a16:creationId xmlns:a16="http://schemas.microsoft.com/office/drawing/2014/main" id="{CA653B11-7F58-4904-96E9-8ABAE21038AF}"/>
                  </a:ext>
                </a:extLst>
              </p:cNvPr>
              <p:cNvSpPr/>
              <p:nvPr/>
            </p:nvSpPr>
            <p:spPr bwMode="auto">
              <a:xfrm>
                <a:off x="5268913" y="3452813"/>
                <a:ext cx="142875" cy="160338"/>
              </a:xfrm>
              <a:custGeom>
                <a:avLst/>
                <a:gdLst>
                  <a:gd name="T0" fmla="*/ 67 w 90"/>
                  <a:gd name="T1" fmla="*/ 101 h 101"/>
                  <a:gd name="T2" fmla="*/ 0 w 90"/>
                  <a:gd name="T3" fmla="*/ 83 h 101"/>
                  <a:gd name="T4" fmla="*/ 23 w 90"/>
                  <a:gd name="T5" fmla="*/ 0 h 101"/>
                  <a:gd name="T6" fmla="*/ 90 w 90"/>
                  <a:gd name="T7" fmla="*/ 18 h 101"/>
                  <a:gd name="T8" fmla="*/ 67 w 90"/>
                  <a:gd name="T9" fmla="*/ 101 h 101"/>
                  <a:gd name="T10" fmla="*/ 67 w 9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01">
                    <a:moveTo>
                      <a:pt x="67" y="101"/>
                    </a:moveTo>
                    <a:lnTo>
                      <a:pt x="0" y="83"/>
                    </a:lnTo>
                    <a:lnTo>
                      <a:pt x="23" y="0"/>
                    </a:lnTo>
                    <a:lnTo>
                      <a:pt x="90" y="18"/>
                    </a:lnTo>
                    <a:lnTo>
                      <a:pt x="67" y="101"/>
                    </a:lnTo>
                    <a:lnTo>
                      <a:pt x="67" y="101"/>
                    </a:ln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şľiḑé">
                <a:extLst>
                  <a:ext uri="{FF2B5EF4-FFF2-40B4-BE49-F238E27FC236}">
                    <a16:creationId xmlns:a16="http://schemas.microsoft.com/office/drawing/2014/main" id="{D6306DE4-FB8B-4D49-9BE1-892DA88A4A21}"/>
                  </a:ext>
                </a:extLst>
              </p:cNvPr>
              <p:cNvSpPr/>
              <p:nvPr/>
            </p:nvSpPr>
            <p:spPr bwMode="auto">
              <a:xfrm>
                <a:off x="5246688" y="3024188"/>
                <a:ext cx="71438" cy="39688"/>
              </a:xfrm>
              <a:custGeom>
                <a:avLst/>
                <a:gdLst>
                  <a:gd name="T0" fmla="*/ 41 w 45"/>
                  <a:gd name="T1" fmla="*/ 25 h 25"/>
                  <a:gd name="T2" fmla="*/ 0 w 45"/>
                  <a:gd name="T3" fmla="*/ 12 h 25"/>
                  <a:gd name="T4" fmla="*/ 4 w 45"/>
                  <a:gd name="T5" fmla="*/ 0 h 25"/>
                  <a:gd name="T6" fmla="*/ 45 w 45"/>
                  <a:gd name="T7" fmla="*/ 12 h 25"/>
                  <a:gd name="T8" fmla="*/ 41 w 45"/>
                  <a:gd name="T9" fmla="*/ 25 h 25"/>
                  <a:gd name="T10" fmla="*/ 41 w 4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5">
                    <a:moveTo>
                      <a:pt x="41" y="25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45" y="12"/>
                    </a:lnTo>
                    <a:lnTo>
                      <a:pt x="41" y="25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íṣḷiḍê">
                <a:extLst>
                  <a:ext uri="{FF2B5EF4-FFF2-40B4-BE49-F238E27FC236}">
                    <a16:creationId xmlns:a16="http://schemas.microsoft.com/office/drawing/2014/main" id="{31C07A6D-BBCC-4234-8AF3-C71EBDAB3343}"/>
                  </a:ext>
                </a:extLst>
              </p:cNvPr>
              <p:cNvSpPr/>
              <p:nvPr/>
            </p:nvSpPr>
            <p:spPr bwMode="auto">
              <a:xfrm>
                <a:off x="5608638" y="3125788"/>
                <a:ext cx="73025" cy="36513"/>
              </a:xfrm>
              <a:custGeom>
                <a:avLst/>
                <a:gdLst>
                  <a:gd name="T0" fmla="*/ 42 w 46"/>
                  <a:gd name="T1" fmla="*/ 23 h 23"/>
                  <a:gd name="T2" fmla="*/ 0 w 46"/>
                  <a:gd name="T3" fmla="*/ 13 h 23"/>
                  <a:gd name="T4" fmla="*/ 2 w 46"/>
                  <a:gd name="T5" fmla="*/ 0 h 23"/>
                  <a:gd name="T6" fmla="*/ 46 w 46"/>
                  <a:gd name="T7" fmla="*/ 11 h 23"/>
                  <a:gd name="T8" fmla="*/ 42 w 46"/>
                  <a:gd name="T9" fmla="*/ 23 h 23"/>
                  <a:gd name="T10" fmla="*/ 42 w 4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3">
                    <a:moveTo>
                      <a:pt x="42" y="23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46" y="11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ïSḷíḍé">
                <a:extLst>
                  <a:ext uri="{FF2B5EF4-FFF2-40B4-BE49-F238E27FC236}">
                    <a16:creationId xmlns:a16="http://schemas.microsoft.com/office/drawing/2014/main" id="{7EC575C2-59C5-4031-866E-38C659D8B113}"/>
                  </a:ext>
                </a:extLst>
              </p:cNvPr>
              <p:cNvSpPr/>
              <p:nvPr/>
            </p:nvSpPr>
            <p:spPr bwMode="auto">
              <a:xfrm>
                <a:off x="5259388" y="2921000"/>
                <a:ext cx="431800" cy="222250"/>
              </a:xfrm>
              <a:custGeom>
                <a:avLst/>
                <a:gdLst>
                  <a:gd name="T0" fmla="*/ 73 w 131"/>
                  <a:gd name="T1" fmla="*/ 10 h 67"/>
                  <a:gd name="T2" fmla="*/ 0 w 131"/>
                  <a:gd name="T3" fmla="*/ 32 h 67"/>
                  <a:gd name="T4" fmla="*/ 16 w 131"/>
                  <a:gd name="T5" fmla="*/ 36 h 67"/>
                  <a:gd name="T6" fmla="*/ 71 w 131"/>
                  <a:gd name="T7" fmla="*/ 19 h 67"/>
                  <a:gd name="T8" fmla="*/ 109 w 131"/>
                  <a:gd name="T9" fmla="*/ 62 h 67"/>
                  <a:gd name="T10" fmla="*/ 125 w 131"/>
                  <a:gd name="T11" fmla="*/ 67 h 67"/>
                  <a:gd name="T12" fmla="*/ 73 w 131"/>
                  <a:gd name="T13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7">
                    <a:moveTo>
                      <a:pt x="73" y="10"/>
                    </a:moveTo>
                    <a:cubicBezTo>
                      <a:pt x="39" y="0"/>
                      <a:pt x="6" y="10"/>
                      <a:pt x="0" y="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20"/>
                      <a:pt x="45" y="12"/>
                      <a:pt x="71" y="19"/>
                    </a:cubicBezTo>
                    <a:cubicBezTo>
                      <a:pt x="97" y="27"/>
                      <a:pt x="114" y="46"/>
                      <a:pt x="109" y="62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31" y="45"/>
                      <a:pt x="108" y="19"/>
                      <a:pt x="73" y="10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iSḷîḓe">
                <a:extLst>
                  <a:ext uri="{FF2B5EF4-FFF2-40B4-BE49-F238E27FC236}">
                    <a16:creationId xmlns:a16="http://schemas.microsoft.com/office/drawing/2014/main" id="{3FFCFC02-0B6D-47DC-94C7-9D849156351C}"/>
                  </a:ext>
                </a:extLst>
              </p:cNvPr>
              <p:cNvSpPr/>
              <p:nvPr/>
            </p:nvSpPr>
            <p:spPr bwMode="auto">
              <a:xfrm>
                <a:off x="6051551" y="1627188"/>
                <a:ext cx="214313" cy="214313"/>
              </a:xfrm>
              <a:custGeom>
                <a:avLst/>
                <a:gdLst>
                  <a:gd name="T0" fmla="*/ 57 w 65"/>
                  <a:gd name="T1" fmla="*/ 65 h 65"/>
                  <a:gd name="T2" fmla="*/ 56 w 65"/>
                  <a:gd name="T3" fmla="*/ 65 h 65"/>
                  <a:gd name="T4" fmla="*/ 15 w 65"/>
                  <a:gd name="T5" fmla="*/ 52 h 65"/>
                  <a:gd name="T6" fmla="*/ 0 w 65"/>
                  <a:gd name="T7" fmla="*/ 23 h 65"/>
                  <a:gd name="T8" fmla="*/ 11 w 65"/>
                  <a:gd name="T9" fmla="*/ 2 h 65"/>
                  <a:gd name="T10" fmla="*/ 22 w 65"/>
                  <a:gd name="T11" fmla="*/ 4 h 65"/>
                  <a:gd name="T12" fmla="*/ 20 w 65"/>
                  <a:gd name="T13" fmla="*/ 15 h 65"/>
                  <a:gd name="T14" fmla="*/ 16 w 65"/>
                  <a:gd name="T15" fmla="*/ 23 h 65"/>
                  <a:gd name="T16" fmla="*/ 25 w 65"/>
                  <a:gd name="T17" fmla="*/ 40 h 65"/>
                  <a:gd name="T18" fmla="*/ 58 w 65"/>
                  <a:gd name="T19" fmla="*/ 49 h 65"/>
                  <a:gd name="T20" fmla="*/ 65 w 65"/>
                  <a:gd name="T21" fmla="*/ 58 h 65"/>
                  <a:gd name="T22" fmla="*/ 57 w 65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5">
                    <a:moveTo>
                      <a:pt x="57" y="65"/>
                    </a:moveTo>
                    <a:cubicBezTo>
                      <a:pt x="57" y="65"/>
                      <a:pt x="56" y="65"/>
                      <a:pt x="56" y="65"/>
                    </a:cubicBezTo>
                    <a:cubicBezTo>
                      <a:pt x="43" y="64"/>
                      <a:pt x="28" y="62"/>
                      <a:pt x="15" y="52"/>
                    </a:cubicBezTo>
                    <a:cubicBezTo>
                      <a:pt x="8" y="46"/>
                      <a:pt x="0" y="35"/>
                      <a:pt x="0" y="23"/>
                    </a:cubicBezTo>
                    <a:cubicBezTo>
                      <a:pt x="0" y="15"/>
                      <a:pt x="4" y="8"/>
                      <a:pt x="11" y="2"/>
                    </a:cubicBezTo>
                    <a:cubicBezTo>
                      <a:pt x="14" y="0"/>
                      <a:pt x="19" y="0"/>
                      <a:pt x="22" y="4"/>
                    </a:cubicBezTo>
                    <a:cubicBezTo>
                      <a:pt x="25" y="7"/>
                      <a:pt x="24" y="12"/>
                      <a:pt x="20" y="15"/>
                    </a:cubicBezTo>
                    <a:cubicBezTo>
                      <a:pt x="18" y="17"/>
                      <a:pt x="16" y="20"/>
                      <a:pt x="16" y="23"/>
                    </a:cubicBezTo>
                    <a:cubicBezTo>
                      <a:pt x="16" y="29"/>
                      <a:pt x="21" y="36"/>
                      <a:pt x="25" y="40"/>
                    </a:cubicBezTo>
                    <a:cubicBezTo>
                      <a:pt x="33" y="46"/>
                      <a:pt x="44" y="48"/>
                      <a:pt x="58" y="49"/>
                    </a:cubicBezTo>
                    <a:cubicBezTo>
                      <a:pt x="62" y="50"/>
                      <a:pt x="65" y="54"/>
                      <a:pt x="65" y="58"/>
                    </a:cubicBezTo>
                    <a:cubicBezTo>
                      <a:pt x="64" y="62"/>
                      <a:pt x="61" y="65"/>
                      <a:pt x="57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îṧ1iḓe">
                <a:extLst>
                  <a:ext uri="{FF2B5EF4-FFF2-40B4-BE49-F238E27FC236}">
                    <a16:creationId xmlns:a16="http://schemas.microsoft.com/office/drawing/2014/main" id="{212B0187-C20A-42BE-9F48-3712D40608F2}"/>
                  </a:ext>
                </a:extLst>
              </p:cNvPr>
              <p:cNvSpPr/>
              <p:nvPr/>
            </p:nvSpPr>
            <p:spPr bwMode="auto">
              <a:xfrm>
                <a:off x="6329363" y="1660525"/>
                <a:ext cx="88900" cy="150813"/>
              </a:xfrm>
              <a:custGeom>
                <a:avLst/>
                <a:gdLst>
                  <a:gd name="T0" fmla="*/ 9 w 27"/>
                  <a:gd name="T1" fmla="*/ 46 h 46"/>
                  <a:gd name="T2" fmla="*/ 5 w 27"/>
                  <a:gd name="T3" fmla="*/ 45 h 46"/>
                  <a:gd name="T4" fmla="*/ 3 w 27"/>
                  <a:gd name="T5" fmla="*/ 33 h 46"/>
                  <a:gd name="T6" fmla="*/ 9 w 27"/>
                  <a:gd name="T7" fmla="*/ 10 h 46"/>
                  <a:gd name="T8" fmla="*/ 15 w 27"/>
                  <a:gd name="T9" fmla="*/ 1 h 46"/>
                  <a:gd name="T10" fmla="*/ 24 w 27"/>
                  <a:gd name="T11" fmla="*/ 7 h 46"/>
                  <a:gd name="T12" fmla="*/ 16 w 27"/>
                  <a:gd name="T13" fmla="*/ 43 h 46"/>
                  <a:gd name="T14" fmla="*/ 9 w 27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6">
                    <a:moveTo>
                      <a:pt x="9" y="46"/>
                    </a:moveTo>
                    <a:cubicBezTo>
                      <a:pt x="8" y="46"/>
                      <a:pt x="6" y="46"/>
                      <a:pt x="5" y="45"/>
                    </a:cubicBezTo>
                    <a:cubicBezTo>
                      <a:pt x="1" y="42"/>
                      <a:pt x="0" y="37"/>
                      <a:pt x="3" y="33"/>
                    </a:cubicBezTo>
                    <a:cubicBezTo>
                      <a:pt x="8" y="27"/>
                      <a:pt x="10" y="18"/>
                      <a:pt x="9" y="10"/>
                    </a:cubicBezTo>
                    <a:cubicBezTo>
                      <a:pt x="8" y="6"/>
                      <a:pt x="10" y="2"/>
                      <a:pt x="15" y="1"/>
                    </a:cubicBezTo>
                    <a:cubicBezTo>
                      <a:pt x="19" y="0"/>
                      <a:pt x="23" y="3"/>
                      <a:pt x="24" y="7"/>
                    </a:cubicBezTo>
                    <a:cubicBezTo>
                      <a:pt x="27" y="20"/>
                      <a:pt x="24" y="33"/>
                      <a:pt x="16" y="43"/>
                    </a:cubicBezTo>
                    <a:cubicBezTo>
                      <a:pt x="14" y="45"/>
                      <a:pt x="12" y="46"/>
                      <a:pt x="9" y="46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íṣḻíḍè">
                <a:extLst>
                  <a:ext uri="{FF2B5EF4-FFF2-40B4-BE49-F238E27FC236}">
                    <a16:creationId xmlns:a16="http://schemas.microsoft.com/office/drawing/2014/main" id="{E54C1BE5-C1A6-40EC-BFB8-613B2C6DDF04}"/>
                  </a:ext>
                </a:extLst>
              </p:cNvPr>
              <p:cNvSpPr/>
              <p:nvPr/>
            </p:nvSpPr>
            <p:spPr bwMode="auto">
              <a:xfrm>
                <a:off x="5440363" y="2708275"/>
                <a:ext cx="314325" cy="341313"/>
              </a:xfrm>
              <a:custGeom>
                <a:avLst/>
                <a:gdLst>
                  <a:gd name="T0" fmla="*/ 95 w 95"/>
                  <a:gd name="T1" fmla="*/ 47 h 104"/>
                  <a:gd name="T2" fmla="*/ 82 w 95"/>
                  <a:gd name="T3" fmla="*/ 52 h 104"/>
                  <a:gd name="T4" fmla="*/ 68 w 95"/>
                  <a:gd name="T5" fmla="*/ 47 h 104"/>
                  <a:gd name="T6" fmla="*/ 48 w 95"/>
                  <a:gd name="T7" fmla="*/ 36 h 104"/>
                  <a:gd name="T8" fmla="*/ 54 w 95"/>
                  <a:gd name="T9" fmla="*/ 75 h 104"/>
                  <a:gd name="T10" fmla="*/ 47 w 95"/>
                  <a:gd name="T11" fmla="*/ 101 h 104"/>
                  <a:gd name="T12" fmla="*/ 40 w 95"/>
                  <a:gd name="T13" fmla="*/ 99 h 104"/>
                  <a:gd name="T14" fmla="*/ 38 w 95"/>
                  <a:gd name="T15" fmla="*/ 63 h 104"/>
                  <a:gd name="T16" fmla="*/ 29 w 95"/>
                  <a:gd name="T17" fmla="*/ 100 h 104"/>
                  <a:gd name="T18" fmla="*/ 29 w 95"/>
                  <a:gd name="T19" fmla="*/ 68 h 104"/>
                  <a:gd name="T20" fmla="*/ 24 w 95"/>
                  <a:gd name="T21" fmla="*/ 90 h 104"/>
                  <a:gd name="T22" fmla="*/ 17 w 95"/>
                  <a:gd name="T23" fmla="*/ 92 h 104"/>
                  <a:gd name="T24" fmla="*/ 19 w 95"/>
                  <a:gd name="T25" fmla="*/ 55 h 104"/>
                  <a:gd name="T26" fmla="*/ 15 w 95"/>
                  <a:gd name="T27" fmla="*/ 85 h 104"/>
                  <a:gd name="T28" fmla="*/ 10 w 95"/>
                  <a:gd name="T29" fmla="*/ 76 h 104"/>
                  <a:gd name="T30" fmla="*/ 0 w 95"/>
                  <a:gd name="T31" fmla="*/ 8 h 104"/>
                  <a:gd name="T32" fmla="*/ 45 w 95"/>
                  <a:gd name="T33" fmla="*/ 14 h 104"/>
                  <a:gd name="T34" fmla="*/ 95 w 95"/>
                  <a:gd name="T35" fmla="*/ 4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04">
                    <a:moveTo>
                      <a:pt x="95" y="47"/>
                    </a:moveTo>
                    <a:cubicBezTo>
                      <a:pt x="92" y="51"/>
                      <a:pt x="87" y="52"/>
                      <a:pt x="82" y="52"/>
                    </a:cubicBezTo>
                    <a:cubicBezTo>
                      <a:pt x="77" y="51"/>
                      <a:pt x="72" y="49"/>
                      <a:pt x="68" y="47"/>
                    </a:cubicBezTo>
                    <a:cubicBezTo>
                      <a:pt x="61" y="43"/>
                      <a:pt x="55" y="40"/>
                      <a:pt x="48" y="36"/>
                    </a:cubicBezTo>
                    <a:cubicBezTo>
                      <a:pt x="53" y="49"/>
                      <a:pt x="55" y="62"/>
                      <a:pt x="54" y="75"/>
                    </a:cubicBezTo>
                    <a:cubicBezTo>
                      <a:pt x="53" y="85"/>
                      <a:pt x="52" y="93"/>
                      <a:pt x="47" y="101"/>
                    </a:cubicBezTo>
                    <a:cubicBezTo>
                      <a:pt x="45" y="104"/>
                      <a:pt x="40" y="103"/>
                      <a:pt x="40" y="99"/>
                    </a:cubicBezTo>
                    <a:cubicBezTo>
                      <a:pt x="38" y="87"/>
                      <a:pt x="36" y="76"/>
                      <a:pt x="38" y="63"/>
                    </a:cubicBezTo>
                    <a:cubicBezTo>
                      <a:pt x="40" y="78"/>
                      <a:pt x="40" y="101"/>
                      <a:pt x="29" y="100"/>
                    </a:cubicBezTo>
                    <a:cubicBezTo>
                      <a:pt x="23" y="99"/>
                      <a:pt x="26" y="80"/>
                      <a:pt x="29" y="68"/>
                    </a:cubicBezTo>
                    <a:cubicBezTo>
                      <a:pt x="27" y="75"/>
                      <a:pt x="25" y="82"/>
                      <a:pt x="24" y="90"/>
                    </a:cubicBezTo>
                    <a:cubicBezTo>
                      <a:pt x="23" y="93"/>
                      <a:pt x="20" y="92"/>
                      <a:pt x="17" y="92"/>
                    </a:cubicBezTo>
                    <a:cubicBezTo>
                      <a:pt x="12" y="87"/>
                      <a:pt x="18" y="69"/>
                      <a:pt x="19" y="55"/>
                    </a:cubicBezTo>
                    <a:cubicBezTo>
                      <a:pt x="17" y="65"/>
                      <a:pt x="16" y="75"/>
                      <a:pt x="15" y="85"/>
                    </a:cubicBezTo>
                    <a:cubicBezTo>
                      <a:pt x="11" y="85"/>
                      <a:pt x="10" y="80"/>
                      <a:pt x="10" y="76"/>
                    </a:cubicBezTo>
                    <a:cubicBezTo>
                      <a:pt x="9" y="53"/>
                      <a:pt x="6" y="30"/>
                      <a:pt x="0" y="8"/>
                    </a:cubicBezTo>
                    <a:cubicBezTo>
                      <a:pt x="22" y="7"/>
                      <a:pt x="28" y="0"/>
                      <a:pt x="45" y="14"/>
                    </a:cubicBezTo>
                    <a:cubicBezTo>
                      <a:pt x="49" y="17"/>
                      <a:pt x="94" y="50"/>
                      <a:pt x="95" y="4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iş1îḍe">
                <a:extLst>
                  <a:ext uri="{FF2B5EF4-FFF2-40B4-BE49-F238E27FC236}">
                    <a16:creationId xmlns:a16="http://schemas.microsoft.com/office/drawing/2014/main" id="{33BDB340-EC54-4B31-BACC-519ACDB0FCC5}"/>
                  </a:ext>
                </a:extLst>
              </p:cNvPr>
              <p:cNvSpPr/>
              <p:nvPr/>
            </p:nvSpPr>
            <p:spPr bwMode="auto">
              <a:xfrm>
                <a:off x="5314951" y="2341563"/>
                <a:ext cx="274638" cy="431800"/>
              </a:xfrm>
              <a:custGeom>
                <a:avLst/>
                <a:gdLst>
                  <a:gd name="T0" fmla="*/ 79 w 83"/>
                  <a:gd name="T1" fmla="*/ 115 h 131"/>
                  <a:gd name="T2" fmla="*/ 70 w 83"/>
                  <a:gd name="T3" fmla="*/ 19 h 131"/>
                  <a:gd name="T4" fmla="*/ 21 w 83"/>
                  <a:gd name="T5" fmla="*/ 5 h 131"/>
                  <a:gd name="T6" fmla="*/ 1 w 83"/>
                  <a:gd name="T7" fmla="*/ 0 h 131"/>
                  <a:gd name="T8" fmla="*/ 35 w 83"/>
                  <a:gd name="T9" fmla="*/ 131 h 131"/>
                  <a:gd name="T10" fmla="*/ 79 w 83"/>
                  <a:gd name="T11" fmla="*/ 1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31">
                    <a:moveTo>
                      <a:pt x="79" y="115"/>
                    </a:moveTo>
                    <a:cubicBezTo>
                      <a:pt x="58" y="79"/>
                      <a:pt x="59" y="47"/>
                      <a:pt x="70" y="19"/>
                    </a:cubicBezTo>
                    <a:cubicBezTo>
                      <a:pt x="53" y="16"/>
                      <a:pt x="37" y="11"/>
                      <a:pt x="21" y="5"/>
                    </a:cubicBezTo>
                    <a:cubicBezTo>
                      <a:pt x="14" y="3"/>
                      <a:pt x="7" y="0"/>
                      <a:pt x="1" y="0"/>
                    </a:cubicBezTo>
                    <a:cubicBezTo>
                      <a:pt x="0" y="71"/>
                      <a:pt x="35" y="131"/>
                      <a:pt x="35" y="131"/>
                    </a:cubicBezTo>
                    <a:cubicBezTo>
                      <a:pt x="35" y="131"/>
                      <a:pt x="83" y="122"/>
                      <a:pt x="79" y="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íśļïḓé">
                <a:extLst>
                  <a:ext uri="{FF2B5EF4-FFF2-40B4-BE49-F238E27FC236}">
                    <a16:creationId xmlns:a16="http://schemas.microsoft.com/office/drawing/2014/main" id="{67487FA5-6BC4-44CA-A005-9242913E004A}"/>
                  </a:ext>
                </a:extLst>
              </p:cNvPr>
              <p:cNvSpPr/>
              <p:nvPr/>
            </p:nvSpPr>
            <p:spPr bwMode="auto">
              <a:xfrm>
                <a:off x="5407026" y="2684463"/>
                <a:ext cx="188913" cy="109538"/>
              </a:xfrm>
              <a:custGeom>
                <a:avLst/>
                <a:gdLst>
                  <a:gd name="T0" fmla="*/ 8 w 57"/>
                  <a:gd name="T1" fmla="*/ 33 h 33"/>
                  <a:gd name="T2" fmla="*/ 0 w 57"/>
                  <a:gd name="T3" fmla="*/ 26 h 33"/>
                  <a:gd name="T4" fmla="*/ 7 w 57"/>
                  <a:gd name="T5" fmla="*/ 17 h 33"/>
                  <a:gd name="T6" fmla="*/ 42 w 57"/>
                  <a:gd name="T7" fmla="*/ 3 h 33"/>
                  <a:gd name="T8" fmla="*/ 54 w 57"/>
                  <a:gd name="T9" fmla="*/ 4 h 33"/>
                  <a:gd name="T10" fmla="*/ 53 w 57"/>
                  <a:gd name="T11" fmla="*/ 15 h 33"/>
                  <a:gd name="T12" fmla="*/ 8 w 57"/>
                  <a:gd name="T13" fmla="*/ 33 h 33"/>
                  <a:gd name="T14" fmla="*/ 8 w 57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8" y="33"/>
                    </a:moveTo>
                    <a:cubicBezTo>
                      <a:pt x="4" y="33"/>
                      <a:pt x="0" y="30"/>
                      <a:pt x="0" y="26"/>
                    </a:cubicBezTo>
                    <a:cubicBezTo>
                      <a:pt x="0" y="21"/>
                      <a:pt x="3" y="18"/>
                      <a:pt x="7" y="17"/>
                    </a:cubicBezTo>
                    <a:cubicBezTo>
                      <a:pt x="20" y="17"/>
                      <a:pt x="33" y="11"/>
                      <a:pt x="42" y="3"/>
                    </a:cubicBezTo>
                    <a:cubicBezTo>
                      <a:pt x="46" y="0"/>
                      <a:pt x="51" y="0"/>
                      <a:pt x="54" y="4"/>
                    </a:cubicBezTo>
                    <a:cubicBezTo>
                      <a:pt x="57" y="7"/>
                      <a:pt x="56" y="12"/>
                      <a:pt x="53" y="15"/>
                    </a:cubicBezTo>
                    <a:cubicBezTo>
                      <a:pt x="41" y="26"/>
                      <a:pt x="25" y="32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4906c575-3c68-469c-8214-c5af1f1e4b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EBB7C14-8798-4E10-813C-01529BE14213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209186" y="3233892"/>
              <a:ext cx="798346" cy="800272"/>
              <a:chOff x="4241801" y="1722438"/>
              <a:chExt cx="3948113" cy="3957638"/>
            </a:xfrm>
          </p:grpSpPr>
          <p:sp>
            <p:nvSpPr>
              <p:cNvPr id="68" name="íṡḻîdè">
                <a:extLst>
                  <a:ext uri="{FF2B5EF4-FFF2-40B4-BE49-F238E27FC236}">
                    <a16:creationId xmlns:a16="http://schemas.microsoft.com/office/drawing/2014/main" id="{816F5C83-0914-4450-B804-1CA15E1D6783}"/>
                  </a:ext>
                </a:extLst>
              </p:cNvPr>
              <p:cNvSpPr/>
              <p:nvPr/>
            </p:nvSpPr>
            <p:spPr bwMode="auto">
              <a:xfrm>
                <a:off x="4241801" y="2703513"/>
                <a:ext cx="881063" cy="715963"/>
              </a:xfrm>
              <a:custGeom>
                <a:avLst/>
                <a:gdLst>
                  <a:gd name="T0" fmla="*/ 191 w 199"/>
                  <a:gd name="T1" fmla="*/ 37 h 162"/>
                  <a:gd name="T2" fmla="*/ 146 w 199"/>
                  <a:gd name="T3" fmla="*/ 59 h 162"/>
                  <a:gd name="T4" fmla="*/ 79 w 199"/>
                  <a:gd name="T5" fmla="*/ 0 h 162"/>
                  <a:gd name="T6" fmla="*/ 0 w 199"/>
                  <a:gd name="T7" fmla="*/ 158 h 162"/>
                  <a:gd name="T8" fmla="*/ 14 w 199"/>
                  <a:gd name="T9" fmla="*/ 162 h 162"/>
                  <a:gd name="T10" fmla="*/ 80 w 199"/>
                  <a:gd name="T11" fmla="*/ 28 h 162"/>
                  <a:gd name="T12" fmla="*/ 139 w 199"/>
                  <a:gd name="T13" fmla="*/ 83 h 162"/>
                  <a:gd name="T14" fmla="*/ 199 w 199"/>
                  <a:gd name="T15" fmla="*/ 52 h 162"/>
                  <a:gd name="T16" fmla="*/ 191 w 199"/>
                  <a:gd name="T17" fmla="*/ 3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2">
                    <a:moveTo>
                      <a:pt x="191" y="37"/>
                    </a:moveTo>
                    <a:cubicBezTo>
                      <a:pt x="146" y="59"/>
                      <a:pt x="146" y="59"/>
                      <a:pt x="146" y="5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4" y="162"/>
                      <a:pt x="14" y="162"/>
                      <a:pt x="14" y="162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6" y="47"/>
                      <a:pt x="193" y="42"/>
                      <a:pt x="191" y="37"/>
                    </a:cubicBez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ṥliḍé">
                <a:extLst>
                  <a:ext uri="{FF2B5EF4-FFF2-40B4-BE49-F238E27FC236}">
                    <a16:creationId xmlns:a16="http://schemas.microsoft.com/office/drawing/2014/main" id="{B69B23AE-5EDE-4B3A-99CA-1230FC464324}"/>
                  </a:ext>
                </a:extLst>
              </p:cNvPr>
              <p:cNvSpPr/>
              <p:nvPr/>
            </p:nvSpPr>
            <p:spPr bwMode="auto">
              <a:xfrm>
                <a:off x="6550026" y="2673351"/>
                <a:ext cx="1639888" cy="1136650"/>
              </a:xfrm>
              <a:custGeom>
                <a:avLst/>
                <a:gdLst>
                  <a:gd name="T0" fmla="*/ 352 w 370"/>
                  <a:gd name="T1" fmla="*/ 0 h 257"/>
                  <a:gd name="T2" fmla="*/ 191 w 370"/>
                  <a:gd name="T3" fmla="*/ 154 h 257"/>
                  <a:gd name="T4" fmla="*/ 131 w 370"/>
                  <a:gd name="T5" fmla="*/ 100 h 257"/>
                  <a:gd name="T6" fmla="*/ 25 w 370"/>
                  <a:gd name="T7" fmla="*/ 214 h 257"/>
                  <a:gd name="T8" fmla="*/ 18 w 370"/>
                  <a:gd name="T9" fmla="*/ 195 h 257"/>
                  <a:gd name="T10" fmla="*/ 0 w 370"/>
                  <a:gd name="T11" fmla="*/ 198 h 257"/>
                  <a:gd name="T12" fmla="*/ 22 w 370"/>
                  <a:gd name="T13" fmla="*/ 257 h 257"/>
                  <a:gd name="T14" fmla="*/ 132 w 370"/>
                  <a:gd name="T15" fmla="*/ 126 h 257"/>
                  <a:gd name="T16" fmla="*/ 188 w 370"/>
                  <a:gd name="T17" fmla="*/ 182 h 257"/>
                  <a:gd name="T18" fmla="*/ 370 w 370"/>
                  <a:gd name="T19" fmla="*/ 6 h 257"/>
                  <a:gd name="T20" fmla="*/ 352 w 370"/>
                  <a:gd name="T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0" h="257">
                    <a:moveTo>
                      <a:pt x="352" y="0"/>
                    </a:moveTo>
                    <a:cubicBezTo>
                      <a:pt x="191" y="154"/>
                      <a:pt x="191" y="154"/>
                      <a:pt x="191" y="154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25" y="214"/>
                      <a:pt x="25" y="214"/>
                      <a:pt x="25" y="214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2" y="197"/>
                      <a:pt x="6" y="198"/>
                      <a:pt x="0" y="198"/>
                    </a:cubicBezTo>
                    <a:cubicBezTo>
                      <a:pt x="22" y="257"/>
                      <a:pt x="22" y="257"/>
                      <a:pt x="22" y="257"/>
                    </a:cubicBezTo>
                    <a:cubicBezTo>
                      <a:pt x="132" y="126"/>
                      <a:pt x="132" y="126"/>
                      <a:pt x="132" y="126"/>
                    </a:cubicBezTo>
                    <a:cubicBezTo>
                      <a:pt x="188" y="182"/>
                      <a:pt x="188" y="182"/>
                      <a:pt x="188" y="182"/>
                    </a:cubicBezTo>
                    <a:cubicBezTo>
                      <a:pt x="370" y="6"/>
                      <a:pt x="370" y="6"/>
                      <a:pt x="370" y="6"/>
                    </a:cubicBez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í$ḻîďê">
                <a:extLst>
                  <a:ext uri="{FF2B5EF4-FFF2-40B4-BE49-F238E27FC236}">
                    <a16:creationId xmlns:a16="http://schemas.microsoft.com/office/drawing/2014/main" id="{7474C731-A4CB-43E1-97CC-E4B1343CAE1C}"/>
                  </a:ext>
                </a:extLst>
              </p:cNvPr>
              <p:cNvSpPr/>
              <p:nvPr/>
            </p:nvSpPr>
            <p:spPr bwMode="auto">
              <a:xfrm>
                <a:off x="5867401" y="3565526"/>
                <a:ext cx="501650" cy="1106488"/>
              </a:xfrm>
              <a:custGeom>
                <a:avLst/>
                <a:gdLst>
                  <a:gd name="T0" fmla="*/ 69 w 113"/>
                  <a:gd name="T1" fmla="*/ 247 h 250"/>
                  <a:gd name="T2" fmla="*/ 61 w 113"/>
                  <a:gd name="T3" fmla="*/ 248 h 250"/>
                  <a:gd name="T4" fmla="*/ 12 w 113"/>
                  <a:gd name="T5" fmla="*/ 205 h 250"/>
                  <a:gd name="T6" fmla="*/ 1 w 113"/>
                  <a:gd name="T7" fmla="*/ 51 h 250"/>
                  <a:gd name="T8" fmla="*/ 44 w 113"/>
                  <a:gd name="T9" fmla="*/ 3 h 250"/>
                  <a:gd name="T10" fmla="*/ 52 w 113"/>
                  <a:gd name="T11" fmla="*/ 2 h 250"/>
                  <a:gd name="T12" fmla="*/ 100 w 113"/>
                  <a:gd name="T13" fmla="*/ 45 h 250"/>
                  <a:gd name="T14" fmla="*/ 111 w 113"/>
                  <a:gd name="T15" fmla="*/ 199 h 250"/>
                  <a:gd name="T16" fmla="*/ 69 w 113"/>
                  <a:gd name="T17" fmla="*/ 2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250">
                    <a:moveTo>
                      <a:pt x="69" y="247"/>
                    </a:moveTo>
                    <a:cubicBezTo>
                      <a:pt x="61" y="248"/>
                      <a:pt x="61" y="248"/>
                      <a:pt x="61" y="248"/>
                    </a:cubicBezTo>
                    <a:cubicBezTo>
                      <a:pt x="36" y="250"/>
                      <a:pt x="14" y="231"/>
                      <a:pt x="12" y="20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26"/>
                      <a:pt x="19" y="4"/>
                      <a:pt x="44" y="3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77" y="0"/>
                      <a:pt x="99" y="19"/>
                      <a:pt x="100" y="45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3" y="224"/>
                      <a:pt x="94" y="246"/>
                      <a:pt x="69" y="247"/>
                    </a:cubicBezTo>
                    <a:close/>
                  </a:path>
                </a:pathLst>
              </a:custGeom>
              <a:solidFill>
                <a:srgbClr val="433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iṩḷiḋé">
                <a:extLst>
                  <a:ext uri="{FF2B5EF4-FFF2-40B4-BE49-F238E27FC236}">
                    <a16:creationId xmlns:a16="http://schemas.microsoft.com/office/drawing/2014/main" id="{A9D0192A-B4C0-4629-A7F2-F1C92D48BEAE}"/>
                  </a:ext>
                </a:extLst>
              </p:cNvPr>
              <p:cNvSpPr/>
              <p:nvPr/>
            </p:nvSpPr>
            <p:spPr bwMode="auto">
              <a:xfrm>
                <a:off x="5451476" y="3844926"/>
                <a:ext cx="1219200" cy="1255713"/>
              </a:xfrm>
              <a:custGeom>
                <a:avLst/>
                <a:gdLst>
                  <a:gd name="T0" fmla="*/ 267 w 275"/>
                  <a:gd name="T1" fmla="*/ 123 h 284"/>
                  <a:gd name="T2" fmla="*/ 245 w 275"/>
                  <a:gd name="T3" fmla="*/ 117 h 284"/>
                  <a:gd name="T4" fmla="*/ 242 w 275"/>
                  <a:gd name="T5" fmla="*/ 91 h 284"/>
                  <a:gd name="T6" fmla="*/ 223 w 275"/>
                  <a:gd name="T7" fmla="*/ 84 h 284"/>
                  <a:gd name="T8" fmla="*/ 219 w 275"/>
                  <a:gd name="T9" fmla="*/ 61 h 284"/>
                  <a:gd name="T10" fmla="*/ 216 w 275"/>
                  <a:gd name="T11" fmla="*/ 58 h 284"/>
                  <a:gd name="T12" fmla="*/ 221 w 275"/>
                  <a:gd name="T13" fmla="*/ 54 h 284"/>
                  <a:gd name="T14" fmla="*/ 223 w 275"/>
                  <a:gd name="T15" fmla="*/ 26 h 284"/>
                  <a:gd name="T16" fmla="*/ 209 w 275"/>
                  <a:gd name="T17" fmla="*/ 9 h 284"/>
                  <a:gd name="T18" fmla="*/ 181 w 275"/>
                  <a:gd name="T19" fmla="*/ 7 h 284"/>
                  <a:gd name="T20" fmla="*/ 136 w 275"/>
                  <a:gd name="T21" fmla="*/ 45 h 284"/>
                  <a:gd name="T22" fmla="*/ 103 w 275"/>
                  <a:gd name="T23" fmla="*/ 44 h 284"/>
                  <a:gd name="T24" fmla="*/ 39 w 275"/>
                  <a:gd name="T25" fmla="*/ 100 h 284"/>
                  <a:gd name="T26" fmla="*/ 33 w 275"/>
                  <a:gd name="T27" fmla="*/ 128 h 284"/>
                  <a:gd name="T28" fmla="*/ 8 w 275"/>
                  <a:gd name="T29" fmla="*/ 150 h 284"/>
                  <a:gd name="T30" fmla="*/ 6 w 275"/>
                  <a:gd name="T31" fmla="*/ 171 h 284"/>
                  <a:gd name="T32" fmla="*/ 100 w 275"/>
                  <a:gd name="T33" fmla="*/ 278 h 284"/>
                  <a:gd name="T34" fmla="*/ 122 w 275"/>
                  <a:gd name="T35" fmla="*/ 278 h 284"/>
                  <a:gd name="T36" fmla="*/ 145 w 275"/>
                  <a:gd name="T37" fmla="*/ 257 h 284"/>
                  <a:gd name="T38" fmla="*/ 158 w 275"/>
                  <a:gd name="T39" fmla="*/ 253 h 284"/>
                  <a:gd name="T40" fmla="*/ 264 w 275"/>
                  <a:gd name="T41" fmla="*/ 156 h 284"/>
                  <a:gd name="T42" fmla="*/ 267 w 275"/>
                  <a:gd name="T43" fmla="*/ 12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284">
                    <a:moveTo>
                      <a:pt x="267" y="123"/>
                    </a:moveTo>
                    <a:cubicBezTo>
                      <a:pt x="261" y="117"/>
                      <a:pt x="253" y="115"/>
                      <a:pt x="245" y="117"/>
                    </a:cubicBezTo>
                    <a:cubicBezTo>
                      <a:pt x="249" y="108"/>
                      <a:pt x="249" y="98"/>
                      <a:pt x="242" y="91"/>
                    </a:cubicBezTo>
                    <a:cubicBezTo>
                      <a:pt x="238" y="86"/>
                      <a:pt x="230" y="84"/>
                      <a:pt x="223" y="84"/>
                    </a:cubicBezTo>
                    <a:cubicBezTo>
                      <a:pt x="226" y="76"/>
                      <a:pt x="225" y="68"/>
                      <a:pt x="219" y="61"/>
                    </a:cubicBezTo>
                    <a:cubicBezTo>
                      <a:pt x="218" y="60"/>
                      <a:pt x="217" y="59"/>
                      <a:pt x="216" y="58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9" y="47"/>
                      <a:pt x="230" y="34"/>
                      <a:pt x="223" y="26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2" y="1"/>
                      <a:pt x="189" y="0"/>
                      <a:pt x="181" y="7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25" y="37"/>
                      <a:pt x="112" y="36"/>
                      <a:pt x="103" y="44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1" y="107"/>
                      <a:pt x="29" y="118"/>
                      <a:pt x="33" y="128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1" y="156"/>
                      <a:pt x="0" y="165"/>
                      <a:pt x="6" y="171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105" y="284"/>
                      <a:pt x="115" y="284"/>
                      <a:pt x="122" y="278"/>
                    </a:cubicBezTo>
                    <a:cubicBezTo>
                      <a:pt x="145" y="257"/>
                      <a:pt x="145" y="257"/>
                      <a:pt x="145" y="257"/>
                    </a:cubicBezTo>
                    <a:cubicBezTo>
                      <a:pt x="149" y="258"/>
                      <a:pt x="153" y="258"/>
                      <a:pt x="158" y="253"/>
                    </a:cubicBezTo>
                    <a:cubicBezTo>
                      <a:pt x="264" y="156"/>
                      <a:pt x="264" y="156"/>
                      <a:pt x="264" y="156"/>
                    </a:cubicBezTo>
                    <a:cubicBezTo>
                      <a:pt x="274" y="147"/>
                      <a:pt x="275" y="133"/>
                      <a:pt x="267" y="123"/>
                    </a:cubicBezTo>
                    <a:close/>
                  </a:path>
                </a:pathLst>
              </a:custGeom>
              <a:solidFill>
                <a:srgbClr val="E0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íṩļîdè">
                <a:extLst>
                  <a:ext uri="{FF2B5EF4-FFF2-40B4-BE49-F238E27FC236}">
                    <a16:creationId xmlns:a16="http://schemas.microsoft.com/office/drawing/2014/main" id="{04DF41A4-E194-4FDB-B511-7089DEB3A2EB}"/>
                  </a:ext>
                </a:extLst>
              </p:cNvPr>
              <p:cNvSpPr/>
              <p:nvPr/>
            </p:nvSpPr>
            <p:spPr bwMode="auto">
              <a:xfrm>
                <a:off x="4981576" y="4411663"/>
                <a:ext cx="1085850" cy="1096963"/>
              </a:xfrm>
              <a:custGeom>
                <a:avLst/>
                <a:gdLst>
                  <a:gd name="T0" fmla="*/ 324 w 684"/>
                  <a:gd name="T1" fmla="*/ 0 h 691"/>
                  <a:gd name="T2" fmla="*/ 684 w 684"/>
                  <a:gd name="T3" fmla="*/ 406 h 691"/>
                  <a:gd name="T4" fmla="*/ 360 w 684"/>
                  <a:gd name="T5" fmla="*/ 691 h 691"/>
                  <a:gd name="T6" fmla="*/ 0 w 684"/>
                  <a:gd name="T7" fmla="*/ 287 h 691"/>
                  <a:gd name="T8" fmla="*/ 324 w 684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691">
                    <a:moveTo>
                      <a:pt x="324" y="0"/>
                    </a:moveTo>
                    <a:lnTo>
                      <a:pt x="684" y="406"/>
                    </a:lnTo>
                    <a:lnTo>
                      <a:pt x="360" y="691"/>
                    </a:lnTo>
                    <a:lnTo>
                      <a:pt x="0" y="28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433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îş1îḓè">
                <a:extLst>
                  <a:ext uri="{FF2B5EF4-FFF2-40B4-BE49-F238E27FC236}">
                    <a16:creationId xmlns:a16="http://schemas.microsoft.com/office/drawing/2014/main" id="{B3133A71-AC28-47D8-BC30-DBBBE639554D}"/>
                  </a:ext>
                </a:extLst>
              </p:cNvPr>
              <p:cNvSpPr/>
              <p:nvPr/>
            </p:nvSpPr>
            <p:spPr bwMode="auto">
              <a:xfrm>
                <a:off x="4786313" y="4437063"/>
                <a:ext cx="1231900" cy="1243013"/>
              </a:xfrm>
              <a:custGeom>
                <a:avLst/>
                <a:gdLst>
                  <a:gd name="T0" fmla="*/ 380 w 776"/>
                  <a:gd name="T1" fmla="*/ 0 h 783"/>
                  <a:gd name="T2" fmla="*/ 776 w 776"/>
                  <a:gd name="T3" fmla="*/ 443 h 783"/>
                  <a:gd name="T4" fmla="*/ 397 w 776"/>
                  <a:gd name="T5" fmla="*/ 783 h 783"/>
                  <a:gd name="T6" fmla="*/ 0 w 776"/>
                  <a:gd name="T7" fmla="*/ 337 h 783"/>
                  <a:gd name="T8" fmla="*/ 380 w 776"/>
                  <a:gd name="T9" fmla="*/ 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783">
                    <a:moveTo>
                      <a:pt x="380" y="0"/>
                    </a:moveTo>
                    <a:lnTo>
                      <a:pt x="776" y="443"/>
                    </a:lnTo>
                    <a:lnTo>
                      <a:pt x="397" y="783"/>
                    </a:lnTo>
                    <a:lnTo>
                      <a:pt x="0" y="337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EBC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ŝľîḑê">
                <a:extLst>
                  <a:ext uri="{FF2B5EF4-FFF2-40B4-BE49-F238E27FC236}">
                    <a16:creationId xmlns:a16="http://schemas.microsoft.com/office/drawing/2014/main" id="{62998297-86AF-4F9C-806C-B6695701E51C}"/>
                  </a:ext>
                </a:extLst>
              </p:cNvPr>
              <p:cNvSpPr/>
              <p:nvPr/>
            </p:nvSpPr>
            <p:spPr bwMode="auto">
              <a:xfrm>
                <a:off x="5291138" y="4622801"/>
                <a:ext cx="76200" cy="80963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şļíḋe">
                <a:extLst>
                  <a:ext uri="{FF2B5EF4-FFF2-40B4-BE49-F238E27FC236}">
                    <a16:creationId xmlns:a16="http://schemas.microsoft.com/office/drawing/2014/main" id="{9304A39A-E5B0-4A29-8346-8E097EDF24F1}"/>
                  </a:ext>
                </a:extLst>
              </p:cNvPr>
              <p:cNvSpPr/>
              <p:nvPr/>
            </p:nvSpPr>
            <p:spPr bwMode="auto">
              <a:xfrm>
                <a:off x="5181601" y="4729163"/>
                <a:ext cx="74613" cy="76200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iŝľîḓè">
                <a:extLst>
                  <a:ext uri="{FF2B5EF4-FFF2-40B4-BE49-F238E27FC236}">
                    <a16:creationId xmlns:a16="http://schemas.microsoft.com/office/drawing/2014/main" id="{BBD3C969-517B-4391-8177-42FED5381A43}"/>
                  </a:ext>
                </a:extLst>
              </p:cNvPr>
              <p:cNvSpPr/>
              <p:nvPr/>
            </p:nvSpPr>
            <p:spPr bwMode="auto">
              <a:xfrm>
                <a:off x="5083176" y="1774826"/>
                <a:ext cx="1919288" cy="1919288"/>
              </a:xfrm>
              <a:custGeom>
                <a:avLst/>
                <a:gdLst>
                  <a:gd name="T0" fmla="*/ 88 w 433"/>
                  <a:gd name="T1" fmla="*/ 71 h 434"/>
                  <a:gd name="T2" fmla="*/ 362 w 433"/>
                  <a:gd name="T3" fmla="*/ 88 h 434"/>
                  <a:gd name="T4" fmla="*/ 345 w 433"/>
                  <a:gd name="T5" fmla="*/ 363 h 434"/>
                  <a:gd name="T6" fmla="*/ 71 w 433"/>
                  <a:gd name="T7" fmla="*/ 346 h 434"/>
                  <a:gd name="T8" fmla="*/ 88 w 433"/>
                  <a:gd name="T9" fmla="*/ 7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434">
                    <a:moveTo>
                      <a:pt x="88" y="71"/>
                    </a:moveTo>
                    <a:cubicBezTo>
                      <a:pt x="168" y="0"/>
                      <a:pt x="291" y="8"/>
                      <a:pt x="362" y="88"/>
                    </a:cubicBezTo>
                    <a:cubicBezTo>
                      <a:pt x="433" y="169"/>
                      <a:pt x="426" y="292"/>
                      <a:pt x="345" y="363"/>
                    </a:cubicBezTo>
                    <a:cubicBezTo>
                      <a:pt x="265" y="434"/>
                      <a:pt x="142" y="426"/>
                      <a:pt x="71" y="346"/>
                    </a:cubicBezTo>
                    <a:cubicBezTo>
                      <a:pt x="0" y="265"/>
                      <a:pt x="7" y="142"/>
                      <a:pt x="88" y="71"/>
                    </a:cubicBezTo>
                    <a:close/>
                  </a:path>
                </a:pathLst>
              </a:custGeom>
              <a:solidFill>
                <a:srgbClr val="E0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ïs1ídé">
                <a:extLst>
                  <a:ext uri="{FF2B5EF4-FFF2-40B4-BE49-F238E27FC236}">
                    <a16:creationId xmlns:a16="http://schemas.microsoft.com/office/drawing/2014/main" id="{525878F9-781F-488B-8766-9829442325AB}"/>
                  </a:ext>
                </a:extLst>
              </p:cNvPr>
              <p:cNvSpPr/>
              <p:nvPr/>
            </p:nvSpPr>
            <p:spPr bwMode="auto">
              <a:xfrm>
                <a:off x="5167313" y="1982788"/>
                <a:ext cx="1427163" cy="1562100"/>
              </a:xfrm>
              <a:custGeom>
                <a:avLst/>
                <a:gdLst>
                  <a:gd name="T0" fmla="*/ 322 w 322"/>
                  <a:gd name="T1" fmla="*/ 332 h 353"/>
                  <a:gd name="T2" fmla="*/ 250 w 322"/>
                  <a:gd name="T3" fmla="*/ 0 h 353"/>
                  <a:gd name="T4" fmla="*/ 118 w 322"/>
                  <a:gd name="T5" fmla="*/ 270 h 353"/>
                  <a:gd name="T6" fmla="*/ 51 w 322"/>
                  <a:gd name="T7" fmla="*/ 135 h 353"/>
                  <a:gd name="T8" fmla="*/ 0 w 322"/>
                  <a:gd name="T9" fmla="*/ 174 h 353"/>
                  <a:gd name="T10" fmla="*/ 3 w 322"/>
                  <a:gd name="T11" fmla="*/ 204 h 353"/>
                  <a:gd name="T12" fmla="*/ 41 w 322"/>
                  <a:gd name="T13" fmla="*/ 174 h 353"/>
                  <a:gd name="T14" fmla="*/ 120 w 322"/>
                  <a:gd name="T15" fmla="*/ 347 h 353"/>
                  <a:gd name="T16" fmla="*/ 242 w 322"/>
                  <a:gd name="T17" fmla="*/ 65 h 353"/>
                  <a:gd name="T18" fmla="*/ 305 w 322"/>
                  <a:gd name="T19" fmla="*/ 353 h 353"/>
                  <a:gd name="T20" fmla="*/ 322 w 322"/>
                  <a:gd name="T21" fmla="*/ 33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" h="353">
                    <a:moveTo>
                      <a:pt x="322" y="332"/>
                    </a:moveTo>
                    <a:cubicBezTo>
                      <a:pt x="250" y="0"/>
                      <a:pt x="250" y="0"/>
                      <a:pt x="250" y="0"/>
                    </a:cubicBezTo>
                    <a:cubicBezTo>
                      <a:pt x="118" y="270"/>
                      <a:pt x="118" y="270"/>
                      <a:pt x="118" y="270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4"/>
                      <a:pt x="2" y="194"/>
                      <a:pt x="3" y="204"/>
                    </a:cubicBezTo>
                    <a:cubicBezTo>
                      <a:pt x="41" y="174"/>
                      <a:pt x="41" y="174"/>
                      <a:pt x="41" y="174"/>
                    </a:cubicBezTo>
                    <a:cubicBezTo>
                      <a:pt x="120" y="347"/>
                      <a:pt x="120" y="347"/>
                      <a:pt x="120" y="347"/>
                    </a:cubicBezTo>
                    <a:cubicBezTo>
                      <a:pt x="242" y="65"/>
                      <a:pt x="242" y="65"/>
                      <a:pt x="242" y="65"/>
                    </a:cubicBez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9" y="345"/>
                      <a:pt x="315" y="339"/>
                      <a:pt x="322" y="332"/>
                    </a:cubicBez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$ľïḑè">
                <a:extLst>
                  <a:ext uri="{FF2B5EF4-FFF2-40B4-BE49-F238E27FC236}">
                    <a16:creationId xmlns:a16="http://schemas.microsoft.com/office/drawing/2014/main" id="{820626EC-FA72-4581-A0E7-3024D3179DC6}"/>
                  </a:ext>
                </a:extLst>
              </p:cNvPr>
              <p:cNvSpPr/>
              <p:nvPr/>
            </p:nvSpPr>
            <p:spPr bwMode="auto">
              <a:xfrm>
                <a:off x="5026026" y="1722438"/>
                <a:ext cx="2033588" cy="2011363"/>
              </a:xfrm>
              <a:custGeom>
                <a:avLst/>
                <a:gdLst>
                  <a:gd name="T0" fmla="*/ 230 w 459"/>
                  <a:gd name="T1" fmla="*/ 455 h 455"/>
                  <a:gd name="T2" fmla="*/ 215 w 459"/>
                  <a:gd name="T3" fmla="*/ 454 h 455"/>
                  <a:gd name="T4" fmla="*/ 60 w 459"/>
                  <a:gd name="T5" fmla="*/ 378 h 455"/>
                  <a:gd name="T6" fmla="*/ 4 w 459"/>
                  <a:gd name="T7" fmla="*/ 215 h 455"/>
                  <a:gd name="T8" fmla="*/ 80 w 459"/>
                  <a:gd name="T9" fmla="*/ 60 h 455"/>
                  <a:gd name="T10" fmla="*/ 80 w 459"/>
                  <a:gd name="T11" fmla="*/ 60 h 455"/>
                  <a:gd name="T12" fmla="*/ 244 w 459"/>
                  <a:gd name="T13" fmla="*/ 4 h 455"/>
                  <a:gd name="T14" fmla="*/ 399 w 459"/>
                  <a:gd name="T15" fmla="*/ 79 h 455"/>
                  <a:gd name="T16" fmla="*/ 455 w 459"/>
                  <a:gd name="T17" fmla="*/ 243 h 455"/>
                  <a:gd name="T18" fmla="*/ 379 w 459"/>
                  <a:gd name="T19" fmla="*/ 398 h 455"/>
                  <a:gd name="T20" fmla="*/ 230 w 459"/>
                  <a:gd name="T21" fmla="*/ 455 h 455"/>
                  <a:gd name="T22" fmla="*/ 105 w 459"/>
                  <a:gd name="T23" fmla="*/ 88 h 455"/>
                  <a:gd name="T24" fmla="*/ 88 w 459"/>
                  <a:gd name="T25" fmla="*/ 354 h 455"/>
                  <a:gd name="T26" fmla="*/ 218 w 459"/>
                  <a:gd name="T27" fmla="*/ 417 h 455"/>
                  <a:gd name="T28" fmla="*/ 230 w 459"/>
                  <a:gd name="T29" fmla="*/ 417 h 455"/>
                  <a:gd name="T30" fmla="*/ 354 w 459"/>
                  <a:gd name="T31" fmla="*/ 370 h 455"/>
                  <a:gd name="T32" fmla="*/ 418 w 459"/>
                  <a:gd name="T33" fmla="*/ 241 h 455"/>
                  <a:gd name="T34" fmla="*/ 371 w 459"/>
                  <a:gd name="T35" fmla="*/ 104 h 455"/>
                  <a:gd name="T36" fmla="*/ 105 w 459"/>
                  <a:gd name="T37" fmla="*/ 88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9" h="455">
                    <a:moveTo>
                      <a:pt x="230" y="455"/>
                    </a:moveTo>
                    <a:cubicBezTo>
                      <a:pt x="225" y="455"/>
                      <a:pt x="220" y="455"/>
                      <a:pt x="215" y="454"/>
                    </a:cubicBezTo>
                    <a:cubicBezTo>
                      <a:pt x="155" y="451"/>
                      <a:pt x="100" y="424"/>
                      <a:pt x="60" y="378"/>
                    </a:cubicBezTo>
                    <a:cubicBezTo>
                      <a:pt x="20" y="333"/>
                      <a:pt x="0" y="275"/>
                      <a:pt x="4" y="215"/>
                    </a:cubicBezTo>
                    <a:cubicBezTo>
                      <a:pt x="8" y="155"/>
                      <a:pt x="35" y="10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125" y="20"/>
                      <a:pt x="183" y="0"/>
                      <a:pt x="244" y="4"/>
                    </a:cubicBezTo>
                    <a:cubicBezTo>
                      <a:pt x="304" y="7"/>
                      <a:pt x="359" y="34"/>
                      <a:pt x="399" y="79"/>
                    </a:cubicBezTo>
                    <a:cubicBezTo>
                      <a:pt x="439" y="125"/>
                      <a:pt x="459" y="183"/>
                      <a:pt x="455" y="243"/>
                    </a:cubicBezTo>
                    <a:cubicBezTo>
                      <a:pt x="451" y="303"/>
                      <a:pt x="424" y="358"/>
                      <a:pt x="379" y="398"/>
                    </a:cubicBezTo>
                    <a:cubicBezTo>
                      <a:pt x="337" y="435"/>
                      <a:pt x="285" y="455"/>
                      <a:pt x="230" y="455"/>
                    </a:cubicBezTo>
                    <a:close/>
                    <a:moveTo>
                      <a:pt x="105" y="88"/>
                    </a:moveTo>
                    <a:cubicBezTo>
                      <a:pt x="27" y="156"/>
                      <a:pt x="19" y="276"/>
                      <a:pt x="88" y="354"/>
                    </a:cubicBezTo>
                    <a:cubicBezTo>
                      <a:pt x="121" y="391"/>
                      <a:pt x="168" y="414"/>
                      <a:pt x="218" y="417"/>
                    </a:cubicBezTo>
                    <a:cubicBezTo>
                      <a:pt x="222" y="417"/>
                      <a:pt x="226" y="417"/>
                      <a:pt x="230" y="417"/>
                    </a:cubicBezTo>
                    <a:cubicBezTo>
                      <a:pt x="276" y="417"/>
                      <a:pt x="320" y="401"/>
                      <a:pt x="354" y="370"/>
                    </a:cubicBezTo>
                    <a:cubicBezTo>
                      <a:pt x="392" y="337"/>
                      <a:pt x="415" y="291"/>
                      <a:pt x="418" y="241"/>
                    </a:cubicBezTo>
                    <a:cubicBezTo>
                      <a:pt x="421" y="190"/>
                      <a:pt x="404" y="142"/>
                      <a:pt x="371" y="104"/>
                    </a:cubicBezTo>
                    <a:cubicBezTo>
                      <a:pt x="302" y="26"/>
                      <a:pt x="183" y="19"/>
                      <a:pt x="105" y="88"/>
                    </a:cubicBezTo>
                    <a:close/>
                  </a:path>
                </a:pathLst>
              </a:custGeom>
              <a:solidFill>
                <a:srgbClr val="2B44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eb219325-f972-4cdf-aff3-1d0d720cc8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68D9ED13-7209-44F2-81E8-D40D9ACB3C07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331066" y="4969757"/>
              <a:ext cx="1134749" cy="921588"/>
              <a:chOff x="3251201" y="1119188"/>
              <a:chExt cx="5695950" cy="4625975"/>
            </a:xfrm>
          </p:grpSpPr>
          <p:sp>
            <p:nvSpPr>
              <p:cNvPr id="62" name="îšļîḍe">
                <a:extLst>
                  <a:ext uri="{FF2B5EF4-FFF2-40B4-BE49-F238E27FC236}">
                    <a16:creationId xmlns:a16="http://schemas.microsoft.com/office/drawing/2014/main" id="{C3C04EDB-7AB7-4F75-BE29-589FBFD6AE12}"/>
                  </a:ext>
                </a:extLst>
              </p:cNvPr>
              <p:cNvSpPr/>
              <p:nvPr/>
            </p:nvSpPr>
            <p:spPr bwMode="auto">
              <a:xfrm>
                <a:off x="3268663" y="3856038"/>
                <a:ext cx="5672138" cy="1889125"/>
              </a:xfrm>
              <a:custGeom>
                <a:avLst/>
                <a:gdLst>
                  <a:gd name="T0" fmla="*/ 207 w 957"/>
                  <a:gd name="T1" fmla="*/ 1 h 319"/>
                  <a:gd name="T2" fmla="*/ 851 w 957"/>
                  <a:gd name="T3" fmla="*/ 14 h 319"/>
                  <a:gd name="T4" fmla="*/ 932 w 957"/>
                  <a:gd name="T5" fmla="*/ 108 h 319"/>
                  <a:gd name="T6" fmla="*/ 841 w 957"/>
                  <a:gd name="T7" fmla="*/ 272 h 319"/>
                  <a:gd name="T8" fmla="*/ 745 w 957"/>
                  <a:gd name="T9" fmla="*/ 319 h 319"/>
                  <a:gd name="T10" fmla="*/ 105 w 957"/>
                  <a:gd name="T11" fmla="*/ 307 h 319"/>
                  <a:gd name="T12" fmla="*/ 23 w 957"/>
                  <a:gd name="T13" fmla="*/ 214 h 319"/>
                  <a:gd name="T14" fmla="*/ 109 w 957"/>
                  <a:gd name="T15" fmla="*/ 49 h 319"/>
                  <a:gd name="T16" fmla="*/ 207 w 957"/>
                  <a:gd name="T17" fmla="*/ 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7" h="319">
                    <a:moveTo>
                      <a:pt x="207" y="1"/>
                    </a:moveTo>
                    <a:cubicBezTo>
                      <a:pt x="851" y="14"/>
                      <a:pt x="851" y="14"/>
                      <a:pt x="851" y="14"/>
                    </a:cubicBezTo>
                    <a:cubicBezTo>
                      <a:pt x="916" y="15"/>
                      <a:pt x="957" y="63"/>
                      <a:pt x="932" y="108"/>
                    </a:cubicBezTo>
                    <a:cubicBezTo>
                      <a:pt x="841" y="272"/>
                      <a:pt x="841" y="272"/>
                      <a:pt x="841" y="272"/>
                    </a:cubicBezTo>
                    <a:cubicBezTo>
                      <a:pt x="825" y="300"/>
                      <a:pt x="786" y="319"/>
                      <a:pt x="745" y="319"/>
                    </a:cubicBezTo>
                    <a:cubicBezTo>
                      <a:pt x="105" y="307"/>
                      <a:pt x="105" y="307"/>
                      <a:pt x="105" y="307"/>
                    </a:cubicBezTo>
                    <a:cubicBezTo>
                      <a:pt x="41" y="306"/>
                      <a:pt x="0" y="259"/>
                      <a:pt x="23" y="214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25" y="20"/>
                      <a:pt x="164" y="0"/>
                      <a:pt x="207" y="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ṥḻïdè">
                <a:extLst>
                  <a:ext uri="{FF2B5EF4-FFF2-40B4-BE49-F238E27FC236}">
                    <a16:creationId xmlns:a16="http://schemas.microsoft.com/office/drawing/2014/main" id="{71F1065D-47AF-4655-9582-D577272A2E7F}"/>
                  </a:ext>
                </a:extLst>
              </p:cNvPr>
              <p:cNvSpPr/>
              <p:nvPr/>
            </p:nvSpPr>
            <p:spPr bwMode="auto">
              <a:xfrm>
                <a:off x="3251201" y="3836988"/>
                <a:ext cx="5695950" cy="1658938"/>
              </a:xfrm>
              <a:custGeom>
                <a:avLst/>
                <a:gdLst>
                  <a:gd name="T0" fmla="*/ 210 w 961"/>
                  <a:gd name="T1" fmla="*/ 0 h 280"/>
                  <a:gd name="T2" fmla="*/ 855 w 961"/>
                  <a:gd name="T3" fmla="*/ 6 h 280"/>
                  <a:gd name="T4" fmla="*/ 935 w 961"/>
                  <a:gd name="T5" fmla="*/ 89 h 280"/>
                  <a:gd name="T6" fmla="*/ 843 w 961"/>
                  <a:gd name="T7" fmla="*/ 236 h 280"/>
                  <a:gd name="T8" fmla="*/ 746 w 961"/>
                  <a:gd name="T9" fmla="*/ 279 h 280"/>
                  <a:gd name="T10" fmla="*/ 105 w 961"/>
                  <a:gd name="T11" fmla="*/ 275 h 280"/>
                  <a:gd name="T12" fmla="*/ 24 w 961"/>
                  <a:gd name="T13" fmla="*/ 193 h 280"/>
                  <a:gd name="T14" fmla="*/ 112 w 961"/>
                  <a:gd name="T15" fmla="*/ 45 h 280"/>
                  <a:gd name="T16" fmla="*/ 210 w 961"/>
                  <a:gd name="T1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1" h="280">
                    <a:moveTo>
                      <a:pt x="210" y="0"/>
                    </a:moveTo>
                    <a:cubicBezTo>
                      <a:pt x="855" y="6"/>
                      <a:pt x="855" y="6"/>
                      <a:pt x="855" y="6"/>
                    </a:cubicBezTo>
                    <a:cubicBezTo>
                      <a:pt x="920" y="6"/>
                      <a:pt x="961" y="49"/>
                      <a:pt x="935" y="89"/>
                    </a:cubicBezTo>
                    <a:cubicBezTo>
                      <a:pt x="843" y="236"/>
                      <a:pt x="843" y="236"/>
                      <a:pt x="843" y="236"/>
                    </a:cubicBezTo>
                    <a:cubicBezTo>
                      <a:pt x="826" y="262"/>
                      <a:pt x="787" y="280"/>
                      <a:pt x="746" y="279"/>
                    </a:cubicBezTo>
                    <a:cubicBezTo>
                      <a:pt x="105" y="275"/>
                      <a:pt x="105" y="275"/>
                      <a:pt x="105" y="275"/>
                    </a:cubicBezTo>
                    <a:cubicBezTo>
                      <a:pt x="41" y="275"/>
                      <a:pt x="0" y="234"/>
                      <a:pt x="24" y="193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28" y="18"/>
                      <a:pt x="168" y="0"/>
                      <a:pt x="21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slíḍè">
                <a:extLst>
                  <a:ext uri="{FF2B5EF4-FFF2-40B4-BE49-F238E27FC236}">
                    <a16:creationId xmlns:a16="http://schemas.microsoft.com/office/drawing/2014/main" id="{31CC866A-93B6-40AF-A83C-E5C3026AA102}"/>
                  </a:ext>
                </a:extLst>
              </p:cNvPr>
              <p:cNvSpPr/>
              <p:nvPr/>
            </p:nvSpPr>
            <p:spPr bwMode="auto">
              <a:xfrm>
                <a:off x="5319713" y="4305301"/>
                <a:ext cx="1719263" cy="7112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ïşlïḑé">
                <a:extLst>
                  <a:ext uri="{FF2B5EF4-FFF2-40B4-BE49-F238E27FC236}">
                    <a16:creationId xmlns:a16="http://schemas.microsoft.com/office/drawing/2014/main" id="{4286267F-F63A-4347-B1F1-A3172253E04D}"/>
                  </a:ext>
                </a:extLst>
              </p:cNvPr>
              <p:cNvSpPr/>
              <p:nvPr/>
            </p:nvSpPr>
            <p:spPr bwMode="auto">
              <a:xfrm>
                <a:off x="4951413" y="1119188"/>
                <a:ext cx="2246313" cy="3595688"/>
              </a:xfrm>
              <a:custGeom>
                <a:avLst/>
                <a:gdLst>
                  <a:gd name="T0" fmla="*/ 368 w 379"/>
                  <a:gd name="T1" fmla="*/ 253 h 607"/>
                  <a:gd name="T2" fmla="*/ 368 w 379"/>
                  <a:gd name="T3" fmla="*/ 253 h 607"/>
                  <a:gd name="T4" fmla="*/ 379 w 379"/>
                  <a:gd name="T5" fmla="*/ 190 h 607"/>
                  <a:gd name="T6" fmla="*/ 189 w 379"/>
                  <a:gd name="T7" fmla="*/ 0 h 607"/>
                  <a:gd name="T8" fmla="*/ 0 w 379"/>
                  <a:gd name="T9" fmla="*/ 190 h 607"/>
                  <a:gd name="T10" fmla="*/ 17 w 379"/>
                  <a:gd name="T11" fmla="*/ 269 h 607"/>
                  <a:gd name="T12" fmla="*/ 15 w 379"/>
                  <a:gd name="T13" fmla="*/ 269 h 607"/>
                  <a:gd name="T14" fmla="*/ 191 w 379"/>
                  <a:gd name="T15" fmla="*/ 594 h 607"/>
                  <a:gd name="T16" fmla="*/ 224 w 379"/>
                  <a:gd name="T17" fmla="*/ 592 h 607"/>
                  <a:gd name="T18" fmla="*/ 358 w 379"/>
                  <a:gd name="T19" fmla="*/ 277 h 607"/>
                  <a:gd name="T20" fmla="*/ 359 w 379"/>
                  <a:gd name="T21" fmla="*/ 276 h 607"/>
                  <a:gd name="T22" fmla="*/ 368 w 379"/>
                  <a:gd name="T23" fmla="*/ 253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9" h="607">
                    <a:moveTo>
                      <a:pt x="368" y="253"/>
                    </a:moveTo>
                    <a:cubicBezTo>
                      <a:pt x="368" y="253"/>
                      <a:pt x="368" y="253"/>
                      <a:pt x="368" y="253"/>
                    </a:cubicBezTo>
                    <a:cubicBezTo>
                      <a:pt x="375" y="233"/>
                      <a:pt x="379" y="212"/>
                      <a:pt x="379" y="190"/>
                    </a:cubicBezTo>
                    <a:cubicBezTo>
                      <a:pt x="379" y="85"/>
                      <a:pt x="294" y="0"/>
                      <a:pt x="189" y="0"/>
                    </a:cubicBezTo>
                    <a:cubicBezTo>
                      <a:pt x="85" y="0"/>
                      <a:pt x="0" y="85"/>
                      <a:pt x="0" y="190"/>
                    </a:cubicBezTo>
                    <a:cubicBezTo>
                      <a:pt x="0" y="218"/>
                      <a:pt x="6" y="245"/>
                      <a:pt x="17" y="269"/>
                    </a:cubicBezTo>
                    <a:cubicBezTo>
                      <a:pt x="15" y="269"/>
                      <a:pt x="15" y="269"/>
                      <a:pt x="15" y="269"/>
                    </a:cubicBezTo>
                    <a:cubicBezTo>
                      <a:pt x="191" y="594"/>
                      <a:pt x="191" y="594"/>
                      <a:pt x="191" y="594"/>
                    </a:cubicBezTo>
                    <a:cubicBezTo>
                      <a:pt x="198" y="607"/>
                      <a:pt x="218" y="606"/>
                      <a:pt x="224" y="592"/>
                    </a:cubicBezTo>
                    <a:cubicBezTo>
                      <a:pt x="358" y="277"/>
                      <a:pt x="358" y="277"/>
                      <a:pt x="358" y="277"/>
                    </a:cubicBezTo>
                    <a:cubicBezTo>
                      <a:pt x="358" y="277"/>
                      <a:pt x="358" y="276"/>
                      <a:pt x="359" y="276"/>
                    </a:cubicBezTo>
                    <a:cubicBezTo>
                      <a:pt x="362" y="269"/>
                      <a:pt x="366" y="261"/>
                      <a:pt x="368" y="253"/>
                    </a:cubicBezTo>
                    <a:close/>
                  </a:path>
                </a:pathLst>
              </a:custGeom>
              <a:solidFill>
                <a:srgbClr val="264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šļïḓè">
                <a:extLst>
                  <a:ext uri="{FF2B5EF4-FFF2-40B4-BE49-F238E27FC236}">
                    <a16:creationId xmlns:a16="http://schemas.microsoft.com/office/drawing/2014/main" id="{22FC57A7-5384-4689-9B64-C802943CC994}"/>
                  </a:ext>
                </a:extLst>
              </p:cNvPr>
              <p:cNvSpPr/>
              <p:nvPr/>
            </p:nvSpPr>
            <p:spPr bwMode="auto">
              <a:xfrm>
                <a:off x="5278438" y="1433513"/>
                <a:ext cx="1593850" cy="1592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ṡľiḓè">
                <a:extLst>
                  <a:ext uri="{FF2B5EF4-FFF2-40B4-BE49-F238E27FC236}">
                    <a16:creationId xmlns:a16="http://schemas.microsoft.com/office/drawing/2014/main" id="{DE110B20-2BE7-41F0-B1D9-F8654352F316}"/>
                  </a:ext>
                </a:extLst>
              </p:cNvPr>
              <p:cNvSpPr/>
              <p:nvPr/>
            </p:nvSpPr>
            <p:spPr bwMode="auto">
              <a:xfrm>
                <a:off x="5668963" y="1824038"/>
                <a:ext cx="812800" cy="811213"/>
              </a:xfrm>
              <a:prstGeom prst="ellipse">
                <a:avLst/>
              </a:prstGeom>
              <a:solidFill>
                <a:srgbClr val="264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43" name="Rectangle 47"/>
          <p:cNvSpPr/>
          <p:nvPr/>
        </p:nvSpPr>
        <p:spPr>
          <a:xfrm>
            <a:off x="3810440" y="10949322"/>
            <a:ext cx="12611950" cy="1771574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ru-RU" sz="3000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РИС </a:t>
            </a:r>
            <a:r>
              <a:rPr lang="ru-RU" sz="3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как </a:t>
            </a:r>
            <a:r>
              <a:rPr lang="ru-RU" sz="3000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единое цифровое пространство управления закупками субъекта</a:t>
            </a:r>
          </a:p>
        </p:txBody>
      </p:sp>
    </p:spTree>
    <p:extLst>
      <p:ext uri="{BB962C8B-B14F-4D97-AF65-F5344CB8AC3E}">
        <p14:creationId xmlns:p14="http://schemas.microsoft.com/office/powerpoint/2010/main" val="2194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Text Box17"/>
          <p:cNvSpPr txBox="1"/>
          <p:nvPr/>
        </p:nvSpPr>
        <p:spPr>
          <a:xfrm>
            <a:off x="461046" y="449288"/>
            <a:ext cx="22319387" cy="956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4400" dirty="0">
              <a:solidFill>
                <a:srgbClr val="404041"/>
              </a:solidFill>
              <a:latin typeface="Arial Narrow" panose="020B0606020202030204" pitchFamily="34" charset="0"/>
            </a:endParaRPr>
          </a:p>
          <a:p>
            <a:pPr>
              <a:lnSpc>
                <a:spcPts val="7122"/>
              </a:lnSpc>
            </a:pPr>
            <a:r>
              <a:rPr lang="ru-RU" altLang="zh-CN" sz="4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МЕТОДИЧЕСКОЕ ОБЕСПЕЧЕНИЕ ДЕЯТЕЛЬНОСТИ ЗАКАЗЧИКОВ при работе в РИС ЗАКУПКИ ПК</a:t>
            </a:r>
            <a:endParaRPr lang="en-US" altLang="zh-CN" sz="4400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509" y="-1583"/>
            <a:ext cx="678445" cy="1011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5153" b="2419"/>
          <a:stretch/>
        </p:blipFill>
        <p:spPr>
          <a:xfrm>
            <a:off x="461046" y="1889830"/>
            <a:ext cx="23119086" cy="10728809"/>
          </a:xfrm>
          <a:prstGeom prst="rect">
            <a:avLst/>
          </a:prstGeom>
        </p:spPr>
      </p:pic>
      <p:sp>
        <p:nvSpPr>
          <p:cNvPr id="6" name="Path660"/>
          <p:cNvSpPr/>
          <p:nvPr/>
        </p:nvSpPr>
        <p:spPr>
          <a:xfrm>
            <a:off x="461046" y="1297848"/>
            <a:ext cx="22856908" cy="303568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Path660"/>
          <p:cNvSpPr/>
          <p:nvPr/>
        </p:nvSpPr>
        <p:spPr>
          <a:xfrm>
            <a:off x="1042207" y="6591155"/>
            <a:ext cx="22275748" cy="254000"/>
          </a:xfrm>
          <a:custGeom>
            <a:avLst/>
            <a:gdLst/>
            <a:ahLst/>
            <a:cxnLst/>
            <a:rect l="l" t="t" r="r" b="b"/>
            <a:pathLst>
              <a:path w="22275748" h="254000">
                <a:moveTo>
                  <a:pt x="0" y="254000"/>
                </a:moveTo>
                <a:lnTo>
                  <a:pt x="22275748" y="254000"/>
                </a:lnTo>
                <a:lnTo>
                  <a:pt x="22275748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D0D2D3">
              <a:alpha val="100000"/>
            </a:srgbClr>
          </a:solidFill>
          <a:ln w="0" cap="sq">
            <a:solidFill>
              <a:srgbClr val="D0D2D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207" y="4553744"/>
            <a:ext cx="22275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     </a:t>
            </a:r>
            <a:r>
              <a:rPr lang="ru-RU" sz="9600" b="1" dirty="0" smtClean="0">
                <a:solidFill>
                  <a:srgbClr val="108AC9"/>
                </a:solidFill>
                <a:latin typeface="Arial Narrow" panose="020B0606020202030204" pitchFamily="34" charset="0"/>
                <a:ea typeface="Arial"/>
                <a:cs typeface="Arial"/>
              </a:rPr>
              <a:t>СПАСИБО за ВНИМАНИЕ</a:t>
            </a:r>
            <a:endParaRPr lang="ru-RU" sz="9600" b="1" dirty="0">
              <a:solidFill>
                <a:srgbClr val="108AC9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pic>
        <p:nvPicPr>
          <p:cNvPr id="5" name="Рисунок 4" descr="https://www.wemontreal.com/wp-content/uploads/2018/07/ordinateu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r="5406"/>
          <a:stretch/>
        </p:blipFill>
        <p:spPr bwMode="auto">
          <a:xfrm>
            <a:off x="9299228" y="7556408"/>
            <a:ext cx="6139482" cy="5050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502" y="-1583"/>
            <a:ext cx="750453" cy="111832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542" y="8298845"/>
            <a:ext cx="360040" cy="67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6560"/>
          <a:stretch/>
        </p:blipFill>
        <p:spPr>
          <a:xfrm>
            <a:off x="11369754" y="8298845"/>
            <a:ext cx="1620653" cy="23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06c575-3c68-469c-8214-c5af1f1e4ba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b219325-f972-4cdf-aff3-1d0d720cc80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8AC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5000</TotalTime>
  <Words>766</Words>
  <Application>Microsoft Office PowerPoint</Application>
  <PresentationFormat>Произвольный</PresentationFormat>
  <Paragraphs>200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宋体</vt:lpstr>
      <vt:lpstr>Arial</vt:lpstr>
      <vt:lpstr>Arial Narrow</vt:lpstr>
      <vt:lpstr>Calibri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user</cp:lastModifiedBy>
  <cp:revision>572</cp:revision>
  <cp:lastPrinted>2019-12-19T13:07:50Z</cp:lastPrinted>
  <dcterms:created xsi:type="dcterms:W3CDTF">2017-10-23T09:06:44Z</dcterms:created>
  <dcterms:modified xsi:type="dcterms:W3CDTF">2023-05-17T03:45:57Z</dcterms:modified>
</cp:coreProperties>
</file>