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9" r:id="rId4"/>
    <p:sldId id="263" r:id="rId5"/>
    <p:sldId id="262" r:id="rId6"/>
    <p:sldId id="270" r:id="rId7"/>
    <p:sldId id="275" r:id="rId8"/>
    <p:sldId id="258" r:id="rId9"/>
    <p:sldId id="269" r:id="rId10"/>
    <p:sldId id="271" r:id="rId11"/>
    <p:sldId id="261" r:id="rId12"/>
    <p:sldId id="268" r:id="rId13"/>
    <p:sldId id="264" r:id="rId14"/>
    <p:sldId id="266" r:id="rId15"/>
    <p:sldId id="272" r:id="rId16"/>
    <p:sldId id="273" r:id="rId17"/>
    <p:sldId id="278" r:id="rId18"/>
    <p:sldId id="274" r:id="rId19"/>
    <p:sldId id="277" r:id="rId20"/>
    <p:sldId id="285" r:id="rId21"/>
    <p:sldId id="281" r:id="rId22"/>
    <p:sldId id="283" r:id="rId23"/>
    <p:sldId id="28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aterina sukhanova" initials="Es" lastIdx="1" clrIdx="0">
    <p:extLst>
      <p:ext uri="{19B8F6BF-5375-455C-9EA6-DF929625EA0E}">
        <p15:presenceInfo xmlns:p15="http://schemas.microsoft.com/office/powerpoint/2012/main" userId="73c82f16c57b32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8000"/>
    <a:srgbClr val="3333FF"/>
    <a:srgbClr val="CC0066"/>
    <a:srgbClr val="9933FF"/>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12" autoAdjust="0"/>
  </p:normalViewPr>
  <p:slideViewPr>
    <p:cSldViewPr snapToGrid="0">
      <p:cViewPr varScale="1">
        <p:scale>
          <a:sx n="110" d="100"/>
          <a:sy n="11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65BCE-6350-4127-AE8E-A9583AAC076F}" type="doc">
      <dgm:prSet loTypeId="urn:microsoft.com/office/officeart/2005/8/layout/arrow2" loCatId="process" qsTypeId="urn:microsoft.com/office/officeart/2005/8/quickstyle/simple1" qsCatId="simple" csTypeId="urn:microsoft.com/office/officeart/2005/8/colors/accent1_2" csCatId="accent1" phldr="1"/>
      <dgm:spPr/>
    </dgm:pt>
    <dgm:pt modelId="{5AE3F462-7D7A-4641-9D05-74A178F4AF6F}">
      <dgm:prSet phldrT="[Текст]" custT="1"/>
      <dgm:spPr/>
      <dgm:t>
        <a:bodyPr/>
        <a:lstStyle/>
        <a:p>
          <a:r>
            <a:rPr lang="ru-RU" sz="1800" b="0" dirty="0">
              <a:latin typeface="Bahnschrift SemiLight Condensed" panose="020B0502040204020203" pitchFamily="34" charset="0"/>
            </a:rPr>
            <a:t>Определение потребности (предмет закупки</a:t>
          </a:r>
          <a:r>
            <a:rPr lang="ru-RU" sz="1200" b="0" dirty="0">
              <a:latin typeface="Bahnschrift SemiLight Condensed" panose="020B0502040204020203" pitchFamily="34" charset="0"/>
            </a:rPr>
            <a:t>)</a:t>
          </a:r>
        </a:p>
      </dgm:t>
    </dgm:pt>
    <dgm:pt modelId="{E0537B80-6523-49AE-A34B-9A4E485C7915}" type="parTrans" cxnId="{563B18DA-9FD2-4B9B-9026-1B015B22C566}">
      <dgm:prSet/>
      <dgm:spPr/>
      <dgm:t>
        <a:bodyPr/>
        <a:lstStyle/>
        <a:p>
          <a:endParaRPr lang="ru-RU"/>
        </a:p>
      </dgm:t>
    </dgm:pt>
    <dgm:pt modelId="{57196308-75BC-4AEC-BFAA-68B3F7659FDE}" type="sibTrans" cxnId="{563B18DA-9FD2-4B9B-9026-1B015B22C566}">
      <dgm:prSet/>
      <dgm:spPr/>
      <dgm:t>
        <a:bodyPr/>
        <a:lstStyle/>
        <a:p>
          <a:endParaRPr lang="ru-RU"/>
        </a:p>
      </dgm:t>
    </dgm:pt>
    <dgm:pt modelId="{8E067CB1-C0A8-4515-A32E-D836A918CB9C}">
      <dgm:prSet phldrT="[Текст]" custT="1"/>
      <dgm:spPr/>
      <dgm:t>
        <a:bodyPr/>
        <a:lstStyle/>
        <a:p>
          <a:r>
            <a:rPr lang="ru-RU" sz="1800" dirty="0">
              <a:latin typeface="Bahnschrift SemiLight Condensed" panose="020B0502040204020203" pitchFamily="34" charset="0"/>
            </a:rPr>
            <a:t>Требования к участнику закупки</a:t>
          </a:r>
          <a:endParaRPr lang="ru-RU" sz="1800" dirty="0"/>
        </a:p>
      </dgm:t>
    </dgm:pt>
    <dgm:pt modelId="{FEAFCEE6-7292-49DD-B2E7-357BE06EF857}" type="parTrans" cxnId="{798CECFE-9CA0-4EEB-9ACC-528228CF31F6}">
      <dgm:prSet/>
      <dgm:spPr/>
      <dgm:t>
        <a:bodyPr/>
        <a:lstStyle/>
        <a:p>
          <a:endParaRPr lang="ru-RU"/>
        </a:p>
      </dgm:t>
    </dgm:pt>
    <dgm:pt modelId="{8FC78D1A-4485-4CAC-91A6-F829D9FFE6FD}" type="sibTrans" cxnId="{798CECFE-9CA0-4EEB-9ACC-528228CF31F6}">
      <dgm:prSet/>
      <dgm:spPr/>
      <dgm:t>
        <a:bodyPr/>
        <a:lstStyle/>
        <a:p>
          <a:endParaRPr lang="ru-RU"/>
        </a:p>
      </dgm:t>
    </dgm:pt>
    <dgm:pt modelId="{88AEE470-2557-4E63-A7C5-AE205C42A18D}">
      <dgm:prSet phldrT="[Текст]" custT="1"/>
      <dgm:spPr/>
      <dgm:t>
        <a:bodyPr/>
        <a:lstStyle/>
        <a:p>
          <a:r>
            <a:rPr lang="ru-RU" sz="1800" dirty="0">
              <a:latin typeface="Bahnschrift SemiLight Condensed" panose="020B0502040204020203" pitchFamily="34" charset="0"/>
            </a:rPr>
            <a:t>Законодательные ограничения</a:t>
          </a:r>
        </a:p>
      </dgm:t>
    </dgm:pt>
    <dgm:pt modelId="{15B607D5-0AD8-4D89-99D3-EF240355BE9E}" type="parTrans" cxnId="{14370081-A318-4B52-A416-6E79388B70BC}">
      <dgm:prSet/>
      <dgm:spPr/>
      <dgm:t>
        <a:bodyPr/>
        <a:lstStyle/>
        <a:p>
          <a:endParaRPr lang="ru-RU"/>
        </a:p>
      </dgm:t>
    </dgm:pt>
    <dgm:pt modelId="{FD1F4026-68DE-4004-89FF-65C5CC4D0E98}" type="sibTrans" cxnId="{14370081-A318-4B52-A416-6E79388B70BC}">
      <dgm:prSet/>
      <dgm:spPr/>
      <dgm:t>
        <a:bodyPr/>
        <a:lstStyle/>
        <a:p>
          <a:endParaRPr lang="ru-RU"/>
        </a:p>
      </dgm:t>
    </dgm:pt>
    <dgm:pt modelId="{D29EC4C7-F4D2-4FE4-89FF-8452E29A827B}" type="pres">
      <dgm:prSet presAssocID="{70665BCE-6350-4127-AE8E-A9583AAC076F}" presName="arrowDiagram" presStyleCnt="0">
        <dgm:presLayoutVars>
          <dgm:chMax val="5"/>
          <dgm:dir/>
          <dgm:resizeHandles val="exact"/>
        </dgm:presLayoutVars>
      </dgm:prSet>
      <dgm:spPr/>
    </dgm:pt>
    <dgm:pt modelId="{365A108A-BF27-43C3-A4AE-DCA725692A65}" type="pres">
      <dgm:prSet presAssocID="{70665BCE-6350-4127-AE8E-A9583AAC076F}" presName="arrow" presStyleLbl="bgShp" presStyleIdx="0" presStyleCnt="1" custLinFactNeighborY="-15106"/>
      <dgm:spPr>
        <a:solidFill>
          <a:srgbClr val="7030A0"/>
        </a:solidFill>
      </dgm:spPr>
    </dgm:pt>
    <dgm:pt modelId="{EE284FA3-4B75-47F4-8E15-25CD66DAE58E}" type="pres">
      <dgm:prSet presAssocID="{70665BCE-6350-4127-AE8E-A9583AAC076F}" presName="arrowDiagram3" presStyleCnt="0"/>
      <dgm:spPr/>
    </dgm:pt>
    <dgm:pt modelId="{1EDEB02E-641D-46E0-8166-09BF0334D0A8}" type="pres">
      <dgm:prSet presAssocID="{5AE3F462-7D7A-4641-9D05-74A178F4AF6F}" presName="bullet3a" presStyleLbl="node1" presStyleIdx="0" presStyleCnt="3"/>
      <dgm:spPr/>
    </dgm:pt>
    <dgm:pt modelId="{BABEB062-38E7-4316-897D-55353751565E}" type="pres">
      <dgm:prSet presAssocID="{5AE3F462-7D7A-4641-9D05-74A178F4AF6F}" presName="textBox3a" presStyleLbl="revTx" presStyleIdx="0" presStyleCnt="3" custScaleX="169360" custLinFactNeighborX="31489" custLinFactNeighborY="12036">
        <dgm:presLayoutVars>
          <dgm:bulletEnabled val="1"/>
        </dgm:presLayoutVars>
      </dgm:prSet>
      <dgm:spPr/>
      <dgm:t>
        <a:bodyPr/>
        <a:lstStyle/>
        <a:p>
          <a:endParaRPr lang="ru-RU"/>
        </a:p>
      </dgm:t>
    </dgm:pt>
    <dgm:pt modelId="{AB8849CD-9801-483C-9173-212F84928678}" type="pres">
      <dgm:prSet presAssocID="{8E067CB1-C0A8-4515-A32E-D836A918CB9C}" presName="bullet3b" presStyleLbl="node1" presStyleIdx="1" presStyleCnt="3"/>
      <dgm:spPr/>
    </dgm:pt>
    <dgm:pt modelId="{46CE8891-40DE-4610-9C88-82D88AB9EACD}" type="pres">
      <dgm:prSet presAssocID="{8E067CB1-C0A8-4515-A32E-D836A918CB9C}" presName="textBox3b" presStyleLbl="revTx" presStyleIdx="1" presStyleCnt="3" custScaleX="122283" custScaleY="48459" custLinFactNeighborX="3397" custLinFactNeighborY="-5595">
        <dgm:presLayoutVars>
          <dgm:bulletEnabled val="1"/>
        </dgm:presLayoutVars>
      </dgm:prSet>
      <dgm:spPr/>
      <dgm:t>
        <a:bodyPr/>
        <a:lstStyle/>
        <a:p>
          <a:endParaRPr lang="ru-RU"/>
        </a:p>
      </dgm:t>
    </dgm:pt>
    <dgm:pt modelId="{E4094665-8B7E-4BB5-A46C-4641309C0680}" type="pres">
      <dgm:prSet presAssocID="{88AEE470-2557-4E63-A7C5-AE205C42A18D}" presName="bullet3c" presStyleLbl="node1" presStyleIdx="2" presStyleCnt="3"/>
      <dgm:spPr/>
    </dgm:pt>
    <dgm:pt modelId="{4BE59BA3-A8C7-484C-8CA6-E09CF3922059}" type="pres">
      <dgm:prSet presAssocID="{88AEE470-2557-4E63-A7C5-AE205C42A18D}" presName="textBox3c" presStyleLbl="revTx" presStyleIdx="2" presStyleCnt="3" custScaleX="150931" custScaleY="38027" custLinFactNeighborX="15250" custLinFactNeighborY="-11080">
        <dgm:presLayoutVars>
          <dgm:bulletEnabled val="1"/>
        </dgm:presLayoutVars>
      </dgm:prSet>
      <dgm:spPr/>
      <dgm:t>
        <a:bodyPr/>
        <a:lstStyle/>
        <a:p>
          <a:endParaRPr lang="ru-RU"/>
        </a:p>
      </dgm:t>
    </dgm:pt>
  </dgm:ptLst>
  <dgm:cxnLst>
    <dgm:cxn modelId="{5B24F0FA-1ADD-4640-9A7E-C3757FB2D18F}" type="presOf" srcId="{5AE3F462-7D7A-4641-9D05-74A178F4AF6F}" destId="{BABEB062-38E7-4316-897D-55353751565E}" srcOrd="0" destOrd="0" presId="urn:microsoft.com/office/officeart/2005/8/layout/arrow2"/>
    <dgm:cxn modelId="{798CECFE-9CA0-4EEB-9ACC-528228CF31F6}" srcId="{70665BCE-6350-4127-AE8E-A9583AAC076F}" destId="{8E067CB1-C0A8-4515-A32E-D836A918CB9C}" srcOrd="1" destOrd="0" parTransId="{FEAFCEE6-7292-49DD-B2E7-357BE06EF857}" sibTransId="{8FC78D1A-4485-4CAC-91A6-F829D9FFE6FD}"/>
    <dgm:cxn modelId="{88A1D200-C0F0-4B71-9936-11CF292B7205}" type="presOf" srcId="{88AEE470-2557-4E63-A7C5-AE205C42A18D}" destId="{4BE59BA3-A8C7-484C-8CA6-E09CF3922059}" srcOrd="0" destOrd="0" presId="urn:microsoft.com/office/officeart/2005/8/layout/arrow2"/>
    <dgm:cxn modelId="{563B18DA-9FD2-4B9B-9026-1B015B22C566}" srcId="{70665BCE-6350-4127-AE8E-A9583AAC076F}" destId="{5AE3F462-7D7A-4641-9D05-74A178F4AF6F}" srcOrd="0" destOrd="0" parTransId="{E0537B80-6523-49AE-A34B-9A4E485C7915}" sibTransId="{57196308-75BC-4AEC-BFAA-68B3F7659FDE}"/>
    <dgm:cxn modelId="{14370081-A318-4B52-A416-6E79388B70BC}" srcId="{70665BCE-6350-4127-AE8E-A9583AAC076F}" destId="{88AEE470-2557-4E63-A7C5-AE205C42A18D}" srcOrd="2" destOrd="0" parTransId="{15B607D5-0AD8-4D89-99D3-EF240355BE9E}" sibTransId="{FD1F4026-68DE-4004-89FF-65C5CC4D0E98}"/>
    <dgm:cxn modelId="{0EA5322F-0546-4B1B-9073-62D26DF09AA9}" type="presOf" srcId="{70665BCE-6350-4127-AE8E-A9583AAC076F}" destId="{D29EC4C7-F4D2-4FE4-89FF-8452E29A827B}" srcOrd="0" destOrd="0" presId="urn:microsoft.com/office/officeart/2005/8/layout/arrow2"/>
    <dgm:cxn modelId="{D936241B-A976-42AD-92F9-492772CC9648}" type="presOf" srcId="{8E067CB1-C0A8-4515-A32E-D836A918CB9C}" destId="{46CE8891-40DE-4610-9C88-82D88AB9EACD}" srcOrd="0" destOrd="0" presId="urn:microsoft.com/office/officeart/2005/8/layout/arrow2"/>
    <dgm:cxn modelId="{DEA932F8-2566-4DA3-8D02-5E0C7C3DBAAF}" type="presParOf" srcId="{D29EC4C7-F4D2-4FE4-89FF-8452E29A827B}" destId="{365A108A-BF27-43C3-A4AE-DCA725692A65}" srcOrd="0" destOrd="0" presId="urn:microsoft.com/office/officeart/2005/8/layout/arrow2"/>
    <dgm:cxn modelId="{18D7DAD8-9257-4653-9948-B3004DCAF894}" type="presParOf" srcId="{D29EC4C7-F4D2-4FE4-89FF-8452E29A827B}" destId="{EE284FA3-4B75-47F4-8E15-25CD66DAE58E}" srcOrd="1" destOrd="0" presId="urn:microsoft.com/office/officeart/2005/8/layout/arrow2"/>
    <dgm:cxn modelId="{45B0049D-F203-4CA0-96C9-0DBC08162B78}" type="presParOf" srcId="{EE284FA3-4B75-47F4-8E15-25CD66DAE58E}" destId="{1EDEB02E-641D-46E0-8166-09BF0334D0A8}" srcOrd="0" destOrd="0" presId="urn:microsoft.com/office/officeart/2005/8/layout/arrow2"/>
    <dgm:cxn modelId="{0636FA98-B956-405E-B0AF-9E6D0B58DF05}" type="presParOf" srcId="{EE284FA3-4B75-47F4-8E15-25CD66DAE58E}" destId="{BABEB062-38E7-4316-897D-55353751565E}" srcOrd="1" destOrd="0" presId="urn:microsoft.com/office/officeart/2005/8/layout/arrow2"/>
    <dgm:cxn modelId="{83376D65-9C7C-4B57-8B44-240C1DD41660}" type="presParOf" srcId="{EE284FA3-4B75-47F4-8E15-25CD66DAE58E}" destId="{AB8849CD-9801-483C-9173-212F84928678}" srcOrd="2" destOrd="0" presId="urn:microsoft.com/office/officeart/2005/8/layout/arrow2"/>
    <dgm:cxn modelId="{5BB78A77-5C08-4BDF-8C45-87B845E2F204}" type="presParOf" srcId="{EE284FA3-4B75-47F4-8E15-25CD66DAE58E}" destId="{46CE8891-40DE-4610-9C88-82D88AB9EACD}" srcOrd="3" destOrd="0" presId="urn:microsoft.com/office/officeart/2005/8/layout/arrow2"/>
    <dgm:cxn modelId="{7F73B9DB-B729-4F05-80AE-E0E75CAD18A1}" type="presParOf" srcId="{EE284FA3-4B75-47F4-8E15-25CD66DAE58E}" destId="{E4094665-8B7E-4BB5-A46C-4641309C0680}" srcOrd="4" destOrd="0" presId="urn:microsoft.com/office/officeart/2005/8/layout/arrow2"/>
    <dgm:cxn modelId="{345AF782-5822-480B-8471-F8527ED08566}" type="presParOf" srcId="{EE284FA3-4B75-47F4-8E15-25CD66DAE58E}" destId="{4BE59BA3-A8C7-484C-8CA6-E09CF392205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108A-BF27-43C3-A4AE-DCA725692A65}">
      <dsp:nvSpPr>
        <dsp:cNvPr id="0" name=""/>
        <dsp:cNvSpPr/>
      </dsp:nvSpPr>
      <dsp:spPr>
        <a:xfrm>
          <a:off x="0" y="0"/>
          <a:ext cx="5903496" cy="3689685"/>
        </a:xfrm>
        <a:prstGeom prst="swooshArrow">
          <a:avLst>
            <a:gd name="adj1" fmla="val 25000"/>
            <a:gd name="adj2" fmla="val 25000"/>
          </a:avLst>
        </a:prstGeom>
        <a:solidFill>
          <a:srgbClr val="7030A0"/>
        </a:solidFill>
        <a:ln>
          <a:noFill/>
        </a:ln>
        <a:effectLst/>
      </dsp:spPr>
      <dsp:style>
        <a:lnRef idx="0">
          <a:scrgbClr r="0" g="0" b="0"/>
        </a:lnRef>
        <a:fillRef idx="1">
          <a:scrgbClr r="0" g="0" b="0"/>
        </a:fillRef>
        <a:effectRef idx="0">
          <a:scrgbClr r="0" g="0" b="0"/>
        </a:effectRef>
        <a:fontRef idx="minor"/>
      </dsp:style>
    </dsp:sp>
    <dsp:sp modelId="{1EDEB02E-641D-46E0-8166-09BF0334D0A8}">
      <dsp:nvSpPr>
        <dsp:cNvPr id="0" name=""/>
        <dsp:cNvSpPr/>
      </dsp:nvSpPr>
      <dsp:spPr>
        <a:xfrm>
          <a:off x="749743" y="2622917"/>
          <a:ext cx="153490" cy="1534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B062-38E7-4316-897D-55353751565E}">
      <dsp:nvSpPr>
        <dsp:cNvPr id="0" name=""/>
        <dsp:cNvSpPr/>
      </dsp:nvSpPr>
      <dsp:spPr>
        <a:xfrm>
          <a:off x="782596" y="2775960"/>
          <a:ext cx="2329571" cy="10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32" tIns="0" rIns="0" bIns="0" numCol="1" spcCol="1270" anchor="t" anchorCtr="0">
          <a:noAutofit/>
        </a:bodyPr>
        <a:lstStyle/>
        <a:p>
          <a:pPr lvl="0" algn="l" defTabSz="800100">
            <a:lnSpc>
              <a:spcPct val="90000"/>
            </a:lnSpc>
            <a:spcBef>
              <a:spcPct val="0"/>
            </a:spcBef>
            <a:spcAft>
              <a:spcPct val="35000"/>
            </a:spcAft>
          </a:pPr>
          <a:r>
            <a:rPr lang="ru-RU" sz="1800" b="0" kern="1200" dirty="0">
              <a:latin typeface="Bahnschrift SemiLight Condensed" panose="020B0502040204020203" pitchFamily="34" charset="0"/>
            </a:rPr>
            <a:t>Определение потребности (предмет закупки</a:t>
          </a:r>
          <a:r>
            <a:rPr lang="ru-RU" sz="1200" b="0" kern="1200" dirty="0">
              <a:latin typeface="Bahnschrift SemiLight Condensed" panose="020B0502040204020203" pitchFamily="34" charset="0"/>
            </a:rPr>
            <a:t>)</a:t>
          </a:r>
        </a:p>
      </dsp:txBody>
      <dsp:txXfrm>
        <a:off x="782596" y="2775960"/>
        <a:ext cx="2329571" cy="1066318"/>
      </dsp:txXfrm>
    </dsp:sp>
    <dsp:sp modelId="{AB8849CD-9801-483C-9173-212F84928678}">
      <dsp:nvSpPr>
        <dsp:cNvPr id="0" name=""/>
        <dsp:cNvSpPr/>
      </dsp:nvSpPr>
      <dsp:spPr>
        <a:xfrm>
          <a:off x="2104596" y="1620061"/>
          <a:ext cx="277464" cy="2774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E8891-40DE-4610-9C88-82D88AB9EACD}">
      <dsp:nvSpPr>
        <dsp:cNvPr id="0" name=""/>
        <dsp:cNvSpPr/>
      </dsp:nvSpPr>
      <dsp:spPr>
        <a:xfrm>
          <a:off x="2133601" y="2163753"/>
          <a:ext cx="1732553" cy="972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23" tIns="0" rIns="0" bIns="0" numCol="1" spcCol="1270" anchor="t" anchorCtr="0">
          <a:noAutofit/>
        </a:bodyPr>
        <a:lstStyle/>
        <a:p>
          <a:pPr lvl="0" algn="l" defTabSz="800100">
            <a:lnSpc>
              <a:spcPct val="90000"/>
            </a:lnSpc>
            <a:spcBef>
              <a:spcPct val="0"/>
            </a:spcBef>
            <a:spcAft>
              <a:spcPct val="35000"/>
            </a:spcAft>
          </a:pPr>
          <a:r>
            <a:rPr lang="ru-RU" sz="1800" kern="1200" dirty="0">
              <a:latin typeface="Bahnschrift SemiLight Condensed" panose="020B0502040204020203" pitchFamily="34" charset="0"/>
            </a:rPr>
            <a:t>Требования к участнику закупки</a:t>
          </a:r>
          <a:endParaRPr lang="ru-RU" sz="1800" kern="1200" dirty="0"/>
        </a:p>
      </dsp:txBody>
      <dsp:txXfrm>
        <a:off x="2133601" y="2163753"/>
        <a:ext cx="1732553" cy="972663"/>
      </dsp:txXfrm>
    </dsp:sp>
    <dsp:sp modelId="{E4094665-8B7E-4BB5-A46C-4641309C0680}">
      <dsp:nvSpPr>
        <dsp:cNvPr id="0" name=""/>
        <dsp:cNvSpPr/>
      </dsp:nvSpPr>
      <dsp:spPr>
        <a:xfrm>
          <a:off x="3733961" y="1009787"/>
          <a:ext cx="383727" cy="383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59BA3-A8C7-484C-8CA6-E09CF3922059}">
      <dsp:nvSpPr>
        <dsp:cNvPr id="0" name=""/>
        <dsp:cNvSpPr/>
      </dsp:nvSpPr>
      <dsp:spPr>
        <a:xfrm>
          <a:off x="3765046" y="1712119"/>
          <a:ext cx="2138449" cy="97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9" tIns="0" rIns="0" bIns="0" numCol="1" spcCol="1270" anchor="t" anchorCtr="0">
          <a:noAutofit/>
        </a:bodyPr>
        <a:lstStyle/>
        <a:p>
          <a:pPr lvl="0" algn="l" defTabSz="800100">
            <a:lnSpc>
              <a:spcPct val="90000"/>
            </a:lnSpc>
            <a:spcBef>
              <a:spcPct val="0"/>
            </a:spcBef>
            <a:spcAft>
              <a:spcPct val="35000"/>
            </a:spcAft>
          </a:pPr>
          <a:r>
            <a:rPr lang="ru-RU" sz="1800" kern="1200" dirty="0">
              <a:latin typeface="Bahnschrift SemiLight Condensed" panose="020B0502040204020203" pitchFamily="34" charset="0"/>
            </a:rPr>
            <a:t>Законодательные ограничения</a:t>
          </a:r>
        </a:p>
      </dsp:txBody>
      <dsp:txXfrm>
        <a:off x="3765046" y="1712119"/>
        <a:ext cx="2138449" cy="9751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24910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21421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71696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213629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9787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26C5DDF-C3A7-4DEC-8BE6-4AF7262D9787}" type="datetimeFigureOut">
              <a:rPr lang="ru-RU" smtClean="0"/>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45672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26C5DDF-C3A7-4DEC-8BE6-4AF7262D9787}" type="datetimeFigureOut">
              <a:rPr lang="ru-RU" smtClean="0"/>
              <a:t>09.05.2023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48448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26C5DDF-C3A7-4DEC-8BE6-4AF7262D9787}" type="datetimeFigureOut">
              <a:rPr lang="ru-RU" smtClean="0"/>
              <a:t>09.05.2023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4723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C5DDF-C3A7-4DEC-8BE6-4AF7262D9787}" type="datetimeFigureOut">
              <a:rPr lang="ru-RU" smtClean="0"/>
              <a:t>09.05.2023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48962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26C5DDF-C3A7-4DEC-8BE6-4AF7262D9787}" type="datetimeFigureOut">
              <a:rPr lang="ru-RU" smtClean="0"/>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87208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26C5DDF-C3A7-4DEC-8BE6-4AF7262D9787}" type="datetimeFigureOut">
              <a:rPr lang="ru-RU" smtClean="0"/>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272482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5DDF-C3A7-4DEC-8BE6-4AF7262D9787}" type="datetimeFigureOut">
              <a:rPr lang="ru-RU" smtClean="0"/>
              <a:t>09.05.2023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00854-8835-4159-8DD8-68835D6D4842}" type="slidenum">
              <a:rPr lang="ru-RU" smtClean="0"/>
              <a:t>‹#›</a:t>
            </a:fld>
            <a:endParaRPr lang="ru-RU"/>
          </a:p>
        </p:txBody>
      </p:sp>
    </p:spTree>
    <p:extLst>
      <p:ext uri="{BB962C8B-B14F-4D97-AF65-F5344CB8AC3E}">
        <p14:creationId xmlns:p14="http://schemas.microsoft.com/office/powerpoint/2010/main" val="2896200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7018" y="418750"/>
            <a:ext cx="10087112" cy="2006175"/>
          </a:xfrm>
          <a:effectLst>
            <a:innerShdw blurRad="863600" dist="1104900" dir="9000000">
              <a:prstClr val="black">
                <a:alpha val="38000"/>
              </a:prstClr>
            </a:innerShdw>
            <a:softEdge rad="508000"/>
          </a:effectLst>
        </p:spPr>
        <p:txBody>
          <a:bodyPr>
            <a:noAutofit/>
          </a:bodyPr>
          <a:lstStyle/>
          <a:p>
            <a:r>
              <a:rPr lang="ru-RU" sz="5400" b="1" dirty="0" smtClean="0">
                <a:solidFill>
                  <a:schemeClr val="accent5">
                    <a:lumMod val="75000"/>
                  </a:schemeClr>
                </a:solidFill>
                <a:effectLst>
                  <a:outerShdw blurRad="38100" dist="38100" dir="2700000" algn="tl">
                    <a:srgbClr val="000000">
                      <a:alpha val="43137"/>
                    </a:srgbClr>
                  </a:outerShdw>
                </a:effectLst>
                <a:latin typeface="Book Antiqua" panose="02040602050305030304" pitchFamily="18" charset="0"/>
              </a:rPr>
              <a:t>Определение поставщика по </a:t>
            </a:r>
            <a:r>
              <a:rPr lang="ru-RU" sz="5400" b="1" dirty="0">
                <a:solidFill>
                  <a:schemeClr val="accent5">
                    <a:lumMod val="75000"/>
                  </a:schemeClr>
                </a:solidFill>
                <a:effectLst>
                  <a:outerShdw blurRad="38100" dist="38100" dir="2700000" algn="tl">
                    <a:srgbClr val="000000">
                      <a:alpha val="43137"/>
                    </a:srgbClr>
                  </a:outerShdw>
                </a:effectLst>
                <a:latin typeface="Book Antiqua" panose="02040602050305030304" pitchFamily="18" charset="0"/>
              </a:rPr>
              <a:t>223-ФЗ. </a:t>
            </a:r>
            <a:r>
              <a:rPr lang="ru-RU" sz="5400" b="1" dirty="0" smtClean="0">
                <a:solidFill>
                  <a:schemeClr val="accent5">
                    <a:lumMod val="75000"/>
                  </a:schemeClr>
                </a:solidFill>
                <a:effectLst>
                  <a:outerShdw blurRad="38100" dist="38100" dir="2700000" algn="tl">
                    <a:srgbClr val="000000">
                      <a:alpha val="43137"/>
                    </a:srgbClr>
                  </a:outerShdw>
                </a:effectLst>
                <a:latin typeface="Book Antiqua" panose="02040602050305030304" pitchFamily="18" charset="0"/>
              </a:rPr>
              <a:t>Новая практика и подходы к критериям отбора</a:t>
            </a:r>
            <a:endParaRPr lang="ru-RU" sz="5400" b="1" dirty="0">
              <a:solidFill>
                <a:schemeClr val="accent5">
                  <a:lumMod val="75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3" name="Подзаголовок 2"/>
          <p:cNvSpPr>
            <a:spLocks noGrp="1"/>
          </p:cNvSpPr>
          <p:nvPr>
            <p:ph type="subTitle" idx="1"/>
          </p:nvPr>
        </p:nvSpPr>
        <p:spPr>
          <a:xfrm>
            <a:off x="7157349" y="5965615"/>
            <a:ext cx="4469970" cy="709505"/>
          </a:xfrm>
        </p:spPr>
        <p:txBody>
          <a:bodyPr>
            <a:normAutofit/>
          </a:bodyPr>
          <a:lstStyle/>
          <a:p>
            <a:pPr algn="just">
              <a:spcBef>
                <a:spcPts val="0"/>
              </a:spcBef>
            </a:pPr>
            <a:r>
              <a:rPr lang="ru-RU" sz="2000" dirty="0" smtClean="0">
                <a:solidFill>
                  <a:schemeClr val="bg1"/>
                </a:solidFill>
                <a:latin typeface="Bahnschrift SemiLight Condensed" panose="020B0502040204020203" pitchFamily="34" charset="0"/>
              </a:rPr>
              <a:t>Суханова </a:t>
            </a:r>
            <a:r>
              <a:rPr lang="ru-RU" sz="2000" dirty="0">
                <a:solidFill>
                  <a:schemeClr val="bg1"/>
                </a:solidFill>
                <a:latin typeface="Bahnschrift SemiLight Condensed" panose="020B0502040204020203" pitchFamily="34" charset="0"/>
              </a:rPr>
              <a:t>Екатерина Юрьевна</a:t>
            </a:r>
          </a:p>
          <a:p>
            <a:pPr algn="just">
              <a:spcBef>
                <a:spcPts val="0"/>
              </a:spcBef>
            </a:pPr>
            <a:r>
              <a:rPr lang="ru-RU" sz="2000" dirty="0" smtClean="0">
                <a:solidFill>
                  <a:schemeClr val="bg1"/>
                </a:solidFill>
                <a:latin typeface="Bahnschrift SemiLight Condensed" panose="020B0502040204020203" pitchFamily="34" charset="0"/>
              </a:rPr>
              <a:t>Квалифицированный </a:t>
            </a:r>
            <a:r>
              <a:rPr lang="ru-RU" sz="2000" dirty="0">
                <a:solidFill>
                  <a:schemeClr val="bg1"/>
                </a:solidFill>
                <a:latin typeface="Bahnschrift SemiLight Condensed" panose="020B0502040204020203" pitchFamily="34" charset="0"/>
              </a:rPr>
              <a:t>эксперт в сфере закупок</a:t>
            </a:r>
          </a:p>
        </p:txBody>
      </p:sp>
    </p:spTree>
    <p:extLst>
      <p:ext uri="{BB962C8B-B14F-4D97-AF65-F5344CB8AC3E}">
        <p14:creationId xmlns:p14="http://schemas.microsoft.com/office/powerpoint/2010/main" val="73171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366252" y="1356854"/>
            <a:ext cx="11353800" cy="4030155"/>
          </a:xfrm>
        </p:spPr>
        <p:txBody>
          <a:bodyPr>
            <a:noAutofit/>
          </a:bodyPr>
          <a:lstStyle/>
          <a:p>
            <a:pPr>
              <a:spcBef>
                <a:spcPts val="0"/>
              </a:spcBef>
            </a:pPr>
            <a:r>
              <a:rPr lang="ru-RU" sz="2200" dirty="0">
                <a:latin typeface="Bahnschrift SemiLight Condensed" panose="020B0502040204020203" pitchFamily="34" charset="0"/>
              </a:rPr>
              <a:t>Для оценки заявок по неценовым критериям/подкритериям оценки заказчик вправе установить предельно необходимое минимальное и (или) максимальное предельное количественное значение качественных, функциональных и квалификационных характеристик, которые подлежат оценке в рамках указанных критериев/подкритериев.</a:t>
            </a:r>
          </a:p>
          <a:p>
            <a:pPr>
              <a:spcBef>
                <a:spcPts val="0"/>
              </a:spcBef>
            </a:pPr>
            <a:r>
              <a:rPr lang="ru-RU" sz="2200" dirty="0">
                <a:latin typeface="Bahnschrift SemiLight Condensed" panose="020B0502040204020203" pitchFamily="34" charset="0"/>
              </a:rPr>
              <a:t>Заказчик в документации о закупке вправе установить значимость (коэффициент значимости) в отношении </a:t>
            </a:r>
            <a:r>
              <a:rPr lang="ru-RU" sz="2200" dirty="0">
                <a:solidFill>
                  <a:srgbClr val="7030A0"/>
                </a:solidFill>
                <a:latin typeface="Bahnschrift SemiLight Condensed" panose="020B0502040204020203" pitchFamily="34" charset="0"/>
              </a:rPr>
              <a:t>каждой единицы продукции, </a:t>
            </a:r>
            <a:r>
              <a:rPr lang="ru-RU" sz="2200" dirty="0">
                <a:latin typeface="Bahnschrift SemiLight Condensed" panose="020B0502040204020203" pitchFamily="34" charset="0"/>
              </a:rPr>
              <a:t>если предусмотрена подача ценовых предложений в отношении отдельных единиц продукции, либо указать на то, что участник процедуры закупки должен предложить одинаковый размер (процент) снижения в отношении перечня единиц продукции.</a:t>
            </a:r>
          </a:p>
          <a:p>
            <a:pPr>
              <a:spcBef>
                <a:spcPts val="0"/>
              </a:spcBef>
            </a:pPr>
            <a:r>
              <a:rPr lang="ru-RU" altLang="ru-RU" sz="2200" dirty="0">
                <a:latin typeface="Bahnschrift SemiLight Condensed" panose="020B0502040204020203" pitchFamily="34" charset="0"/>
                <a:ea typeface="Times New Roman" panose="02020603050405020304" pitchFamily="18" charset="0"/>
                <a:cs typeface="Times New Roman" panose="02020603050405020304" pitchFamily="18" charset="0"/>
              </a:rPr>
              <a:t>При проведении отдельных процедур закупки (к примеру, в отношении сложного, инновационного предмета закупки), заказчик вправе установить запрет на подачу участниками закупки предложений о цене за единицу продукции равных или меньше нуля.</a:t>
            </a:r>
          </a:p>
          <a:p>
            <a:pPr>
              <a:spcBef>
                <a:spcPts val="0"/>
              </a:spcBef>
            </a:pPr>
            <a:r>
              <a:rPr lang="ru-RU" altLang="ru-RU" sz="2200" dirty="0">
                <a:latin typeface="Bahnschrift SemiLight Condensed" panose="020B0502040204020203" pitchFamily="34" charset="0"/>
                <a:cs typeface="Times New Roman" panose="02020603050405020304" pitchFamily="18" charset="0"/>
              </a:rPr>
              <a:t>Оценка заявок по </a:t>
            </a:r>
            <a:r>
              <a:rPr lang="ru-RU" altLang="ru-RU" sz="2200" dirty="0" err="1">
                <a:latin typeface="Bahnschrift SemiLight Condensed" panose="020B0502040204020203" pitchFamily="34" charset="0"/>
                <a:cs typeface="Times New Roman" panose="02020603050405020304" pitchFamily="18" charset="0"/>
              </a:rPr>
              <a:t>нестоимостным</a:t>
            </a:r>
            <a:r>
              <a:rPr lang="ru-RU" altLang="ru-RU" sz="2200" dirty="0">
                <a:latin typeface="Bahnschrift SemiLight Condensed" panose="020B0502040204020203" pitchFamily="34" charset="0"/>
                <a:cs typeface="Times New Roman" panose="02020603050405020304" pitchFamily="18" charset="0"/>
              </a:rPr>
              <a:t> критериям на конкурс и запрос предложений, участниками которой могут быть только </a:t>
            </a:r>
            <a:r>
              <a:rPr lang="ru-RU" altLang="ru-RU" sz="2200" dirty="0">
                <a:solidFill>
                  <a:srgbClr val="7030A0"/>
                </a:solidFill>
                <a:latin typeface="Bahnschrift SemiLight Condensed" panose="020B0502040204020203" pitchFamily="34" charset="0"/>
                <a:cs typeface="Times New Roman" panose="02020603050405020304" pitchFamily="18" charset="0"/>
              </a:rPr>
              <a:t>субъекты МСП,  осуществляется исключительно в соответствии с п.1 или п. 2 ч. 4 ст. 3.2. 223-ФЗ!</a:t>
            </a:r>
          </a:p>
          <a:p>
            <a:pPr>
              <a:spcBef>
                <a:spcPts val="0"/>
              </a:spcBef>
            </a:pPr>
            <a:r>
              <a:rPr lang="ru-RU" altLang="ru-RU" sz="2200" dirty="0">
                <a:latin typeface="Bahnschrift SemiLight Condensed" panose="020B0502040204020203" pitchFamily="34" charset="0"/>
                <a:cs typeface="Times New Roman" panose="02020603050405020304" pitchFamily="18" charset="0"/>
              </a:rPr>
              <a:t>Порядок оценки заявок (частей заявок) участников </a:t>
            </a:r>
            <a:r>
              <a:rPr lang="ru-RU" altLang="ru-RU" sz="2200" dirty="0">
                <a:solidFill>
                  <a:srgbClr val="7030A0"/>
                </a:solidFill>
                <a:latin typeface="Bahnschrift SemiLight Condensed" panose="020B0502040204020203" pitchFamily="34" charset="0"/>
                <a:cs typeface="Times New Roman" panose="02020603050405020304" pitchFamily="18" charset="0"/>
              </a:rPr>
              <a:t>не должен содержать избыточных требований</a:t>
            </a:r>
            <a:r>
              <a:rPr lang="ru-RU" altLang="ru-RU" sz="2200" dirty="0">
                <a:latin typeface="Bahnschrift SemiLight Condensed" panose="020B0502040204020203" pitchFamily="34" charset="0"/>
                <a:cs typeface="Times New Roman" panose="02020603050405020304" pitchFamily="18" charset="0"/>
              </a:rPr>
              <a:t>, изменять условия проекта договора, при этом,  должен устанавливать понятия сопоставимости информации и сведений в отношении объекта оценки и точный перечень информации, предоставляемой в составе заявки (части заявки) участником.</a:t>
            </a:r>
            <a:endParaRPr lang="ru-RU" altLang="ru-RU" sz="2200" dirty="0">
              <a:latin typeface="Bahnschrift SemiLight Condensed" panose="020B0502040204020203" pitchFamily="34" charset="0"/>
            </a:endParaRPr>
          </a:p>
          <a:p>
            <a:pPr marL="0" indent="0">
              <a:spcBef>
                <a:spcPts val="0"/>
              </a:spcBef>
              <a:buNone/>
            </a:pPr>
            <a:endParaRPr lang="ru-RU" sz="2200" dirty="0">
              <a:latin typeface="Bahnschrift SemiLight Condensed" panose="020B0502040204020203" pitchFamily="34" charset="0"/>
            </a:endParaRPr>
          </a:p>
        </p:txBody>
      </p:sp>
    </p:spTree>
    <p:extLst>
      <p:ext uri="{BB962C8B-B14F-4D97-AF65-F5344CB8AC3E}">
        <p14:creationId xmlns:p14="http://schemas.microsoft.com/office/powerpoint/2010/main" val="311423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graphicFrame>
        <p:nvGraphicFramePr>
          <p:cNvPr id="6" name="Схема 5"/>
          <p:cNvGraphicFramePr/>
          <p:nvPr>
            <p:extLst>
              <p:ext uri="{D42A27DB-BD31-4B8C-83A1-F6EECF244321}">
                <p14:modId xmlns:p14="http://schemas.microsoft.com/office/powerpoint/2010/main" val="4237494406"/>
              </p:ext>
            </p:extLst>
          </p:nvPr>
        </p:nvGraphicFramePr>
        <p:xfrm>
          <a:off x="272715" y="1563910"/>
          <a:ext cx="5903496" cy="384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6087449" y="1974023"/>
            <a:ext cx="5407249" cy="2985433"/>
          </a:xfrm>
          <a:prstGeom prst="rect">
            <a:avLst/>
          </a:prstGeom>
        </p:spPr>
        <p:txBody>
          <a:bodyPr wrap="none">
            <a:spAutoFit/>
          </a:bodyPr>
          <a:lstStyle/>
          <a:p>
            <a:pPr algn="ctr"/>
            <a:r>
              <a:rPr lang="ru-RU" sz="4400" b="1" dirty="0">
                <a:solidFill>
                  <a:srgbClr val="7030A0"/>
                </a:solidFill>
                <a:latin typeface="Bahnschrift SemiLight Condensed" panose="020B0502040204020203" pitchFamily="34" charset="0"/>
              </a:rPr>
              <a:t>Критерии оценки </a:t>
            </a:r>
          </a:p>
          <a:p>
            <a:endParaRPr lang="ru-RU" sz="3600" dirty="0">
              <a:latin typeface="Bahnschrift SemiLight Condensed" panose="020B0502040204020203" pitchFamily="34" charset="0"/>
            </a:endParaRPr>
          </a:p>
          <a:p>
            <a:endParaRPr lang="ru-RU" sz="3600" dirty="0">
              <a:latin typeface="Bahnschrift SemiLight Condensed" panose="020B0502040204020203" pitchFamily="34" charset="0"/>
            </a:endParaRPr>
          </a:p>
          <a:p>
            <a:endParaRPr lang="ru-RU" sz="3600" dirty="0">
              <a:latin typeface="Bahnschrift SemiLight Condensed" panose="020B0502040204020203" pitchFamily="34" charset="0"/>
            </a:endParaRPr>
          </a:p>
          <a:p>
            <a:r>
              <a:rPr lang="ru-RU" sz="3600" dirty="0">
                <a:latin typeface="Bahnschrift SemiLight Condensed" panose="020B0502040204020203" pitchFamily="34" charset="0"/>
              </a:rPr>
              <a:t>стоимостные 	 </a:t>
            </a:r>
            <a:r>
              <a:rPr lang="ru-RU" sz="3600" dirty="0" err="1">
                <a:latin typeface="Bahnschrift SemiLight Condensed" panose="020B0502040204020203" pitchFamily="34" charset="0"/>
              </a:rPr>
              <a:t>нестоимостные</a:t>
            </a:r>
            <a:endParaRPr lang="ru-RU" sz="3600" dirty="0">
              <a:solidFill>
                <a:srgbClr val="7030A0"/>
              </a:solidFill>
              <a:latin typeface="Bahnschrift SemiLight Condensed" panose="020B0502040204020203" pitchFamily="34" charset="0"/>
            </a:endParaRPr>
          </a:p>
        </p:txBody>
      </p:sp>
      <p:cxnSp>
        <p:nvCxnSpPr>
          <p:cNvPr id="10" name="Прямая со стрелкой 9"/>
          <p:cNvCxnSpPr/>
          <p:nvPr/>
        </p:nvCxnSpPr>
        <p:spPr>
          <a:xfrm flipH="1">
            <a:off x="7065771" y="2723049"/>
            <a:ext cx="1443790" cy="1524000"/>
          </a:xfrm>
          <a:prstGeom prst="straightConnector1">
            <a:avLst/>
          </a:prstGeom>
          <a:ln w="50800" cap="rnd" cmpd="tri">
            <a:solidFill>
              <a:srgbClr val="FF66FF"/>
            </a:solidFill>
            <a:headEnd type="oval"/>
            <a:tailEnd type="stealth" w="lg" len="lg"/>
          </a:ln>
          <a:effectLst>
            <a:outerShdw blurRad="50800" dist="50800" dir="5400000" algn="ctr" rotWithShape="0">
              <a:srgbClr val="7030A0"/>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588995" y="2723049"/>
            <a:ext cx="1620252" cy="1524000"/>
          </a:xfrm>
          <a:prstGeom prst="straightConnector1">
            <a:avLst/>
          </a:prstGeom>
          <a:ln w="50800" cmpd="tri">
            <a:solidFill>
              <a:srgbClr val="7030A0"/>
            </a:solidFill>
            <a:round/>
            <a:headEnd type="oval"/>
            <a:tailEnd type="stealth" w="lg" len="lg"/>
          </a:ln>
          <a:effectLst>
            <a:outerShdw blurRad="50800" dist="50800" dir="5400000" algn="ctr" rotWithShape="0">
              <a:srgbClr val="7030A0"/>
            </a:outerShdw>
          </a:effectLst>
          <a:scene3d>
            <a:camera prst="orthographicFront"/>
            <a:lightRig rig="threePt" dir="t"/>
          </a:scene3d>
          <a:sp3d extrusionH="76200" contourW="12700">
            <a:extrusionClr>
              <a:srgbClr val="002060"/>
            </a:extrusionClr>
            <a:contourClr>
              <a:srgbClr val="FF66F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3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sp>
        <p:nvSpPr>
          <p:cNvPr id="3" name="Объект 2"/>
          <p:cNvSpPr>
            <a:spLocks noGrp="1"/>
          </p:cNvSpPr>
          <p:nvPr>
            <p:ph idx="1"/>
          </p:nvPr>
        </p:nvSpPr>
        <p:spPr>
          <a:xfrm>
            <a:off x="838200" y="1317524"/>
            <a:ext cx="10734368" cy="5540476"/>
          </a:xfrm>
        </p:spPr>
        <p:txBody>
          <a:bodyPr>
            <a:normAutofit/>
          </a:bodyPr>
          <a:lstStyle/>
          <a:p>
            <a:pPr marL="0" indent="0">
              <a:buNone/>
            </a:pPr>
            <a:r>
              <a:rPr lang="ru-RU" sz="2400" dirty="0">
                <a:latin typeface="Bahnschrift SemiLight Condensed" panose="020B0502040204020203" pitchFamily="34" charset="0"/>
              </a:rPr>
              <a:t>	К стоимостным критериям относятся:</a:t>
            </a:r>
            <a:endParaRPr lang="ru-RU" sz="2400" dirty="0"/>
          </a:p>
          <a:p>
            <a:pPr lvl="0"/>
            <a:r>
              <a:rPr lang="ru-RU" sz="2400" dirty="0">
                <a:solidFill>
                  <a:srgbClr val="7030A0"/>
                </a:solidFill>
                <a:latin typeface="Bahnschrift SemiLight Condensed" panose="020B0502040204020203" pitchFamily="34" charset="0"/>
              </a:rPr>
              <a:t>цена договора</a:t>
            </a:r>
            <a:r>
              <a:rPr lang="ru-RU" sz="2400" dirty="0">
                <a:latin typeface="Bahnschrift SemiLight Condensed" panose="020B0502040204020203" pitchFamily="34" charset="0"/>
              </a:rPr>
              <a:t> (лота), </a:t>
            </a:r>
            <a:r>
              <a:rPr lang="ru-RU" sz="2400" dirty="0">
                <a:solidFill>
                  <a:srgbClr val="7030A0"/>
                </a:solidFill>
                <a:latin typeface="Bahnschrift SemiLight Condensed" panose="020B0502040204020203" pitchFamily="34" charset="0"/>
              </a:rPr>
              <a:t>цена (стоимость) единицы</a:t>
            </a:r>
            <a:r>
              <a:rPr lang="ru-RU" sz="2400" dirty="0">
                <a:latin typeface="Bahnschrift SemiLight Condensed" panose="020B0502040204020203" pitchFamily="34" charset="0"/>
              </a:rPr>
              <a:t> продукции, </a:t>
            </a:r>
            <a:r>
              <a:rPr lang="ru-RU" sz="2400" dirty="0">
                <a:solidFill>
                  <a:srgbClr val="7030A0"/>
                </a:solidFill>
                <a:latin typeface="Bahnschrift SemiLight Condensed" panose="020B0502040204020203" pitchFamily="34" charset="0"/>
              </a:rPr>
              <a:t>сумма цен единиц </a:t>
            </a:r>
            <a:r>
              <a:rPr lang="ru-RU" sz="2400" dirty="0">
                <a:latin typeface="Bahnschrift SemiLight Condensed" panose="020B0502040204020203" pitchFamily="34" charset="0"/>
              </a:rPr>
              <a:t>продукции;</a:t>
            </a:r>
          </a:p>
          <a:p>
            <a:pPr lvl="0"/>
            <a:r>
              <a:rPr lang="ru-RU" sz="2400" dirty="0">
                <a:solidFill>
                  <a:srgbClr val="7030A0"/>
                </a:solidFill>
                <a:latin typeface="Bahnschrift SemiLight Condensed" panose="020B0502040204020203" pitchFamily="34" charset="0"/>
              </a:rPr>
              <a:t>стоимость владения продукцией </a:t>
            </a:r>
            <a:r>
              <a:rPr lang="ru-RU" sz="2400" dirty="0">
                <a:latin typeface="Bahnschrift SemiLight Condensed" panose="020B0502040204020203" pitchFamily="34" charset="0"/>
              </a:rPr>
              <a:t>(стоимость приобретения, расходы на содержание, эксплуатацию и ремонт продукции, использование результатов работ);</a:t>
            </a:r>
          </a:p>
          <a:p>
            <a:pPr lvl="0"/>
            <a:r>
              <a:rPr lang="ru-RU" sz="2400" dirty="0">
                <a:solidFill>
                  <a:srgbClr val="7030A0"/>
                </a:solidFill>
                <a:latin typeface="Bahnschrift SemiLight Condensed" panose="020B0502040204020203" pitchFamily="34" charset="0"/>
              </a:rPr>
              <a:t>стоимость жизненного цикла продукции</a:t>
            </a:r>
            <a:r>
              <a:rPr lang="ru-RU" sz="2400" dirty="0">
                <a:latin typeface="Bahnschrift SemiLight Condensed" panose="020B0502040204020203" pitchFamily="34" charset="0"/>
              </a:rPr>
              <a:t> при проведении закупки на заключение договора жизненного цикла;</a:t>
            </a:r>
          </a:p>
          <a:p>
            <a:pPr lvl="0"/>
            <a:r>
              <a:rPr lang="ru-RU" sz="2400" dirty="0">
                <a:solidFill>
                  <a:srgbClr val="7030A0"/>
                </a:solidFill>
                <a:latin typeface="Bahnschrift SemiLight Condensed" panose="020B0502040204020203" pitchFamily="34" charset="0"/>
              </a:rPr>
              <a:t>процент гарантированной скидки от стоимости </a:t>
            </a:r>
            <a:r>
              <a:rPr lang="ru-RU" sz="2400" dirty="0">
                <a:latin typeface="Bahnschrift SemiLight Condensed" panose="020B0502040204020203" pitchFamily="34" charset="0"/>
              </a:rPr>
              <a:t>закупаемой продукции, предложение об экономии. Заказчик вправе установить в документации о закупке минимальный процент гарантированной скидки от стоимости (в том числе от тарифов, установленных в процентах) закупаемой продукции. При этом порядок оценки заявок на участие в конкурентной закупке по ценовому критерию и другие особенности осуществления такой закупки устанавливаются в документации о закупке. </a:t>
            </a:r>
          </a:p>
          <a:p>
            <a:pPr marL="0" indent="0">
              <a:buNone/>
            </a:pPr>
            <a:endParaRPr lang="ru-RU" sz="2400" dirty="0">
              <a:solidFill>
                <a:schemeClr val="bg1">
                  <a:lumMod val="50000"/>
                </a:schemeClr>
              </a:solidFill>
              <a:latin typeface="Bahnschrift SemiLight Condensed" panose="020B0502040204020203" pitchFamily="34" charset="0"/>
            </a:endParaRPr>
          </a:p>
        </p:txBody>
      </p:sp>
    </p:spTree>
    <p:extLst>
      <p:ext uri="{BB962C8B-B14F-4D97-AF65-F5344CB8AC3E}">
        <p14:creationId xmlns:p14="http://schemas.microsoft.com/office/powerpoint/2010/main" val="51302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закупок </a:t>
            </a:r>
          </a:p>
        </p:txBody>
      </p:sp>
      <p:sp>
        <p:nvSpPr>
          <p:cNvPr id="3" name="Объект 2"/>
          <p:cNvSpPr>
            <a:spLocks noGrp="1"/>
          </p:cNvSpPr>
          <p:nvPr>
            <p:ph idx="1"/>
          </p:nvPr>
        </p:nvSpPr>
        <p:spPr>
          <a:xfrm>
            <a:off x="703729" y="860324"/>
            <a:ext cx="10734368" cy="5540476"/>
          </a:xfrm>
        </p:spPr>
        <p:txBody>
          <a:bodyPr>
            <a:normAutofit fontScale="92500" lnSpcReduction="20000"/>
          </a:bodyPr>
          <a:lstStyle/>
          <a:p>
            <a:pPr marL="0" indent="0">
              <a:buNone/>
            </a:pPr>
            <a:r>
              <a:rPr lang="ru-RU" sz="2400" dirty="0">
                <a:latin typeface="Bahnschrift SemiLight Condensed" panose="020B0502040204020203" pitchFamily="34" charset="0"/>
              </a:rPr>
              <a:t>	Особые закупочные ситуации: НДС</a:t>
            </a:r>
          </a:p>
          <a:p>
            <a:pPr marL="0" indent="0">
              <a:buNone/>
            </a:pPr>
            <a:r>
              <a:rPr lang="ru-RU" sz="2400" dirty="0">
                <a:latin typeface="Bahnschrift SemiLight Condensed" panose="020B0502040204020203" pitchFamily="34" charset="0"/>
              </a:rPr>
              <a:t>Условия оценки заявок не должны предоставлять преимущества отдельным участникам или группам участников товарного рынка, в том числе не могут зависеть от режима налогообложения участника!</a:t>
            </a:r>
          </a:p>
          <a:p>
            <a:pPr marL="0" indent="0">
              <a:buNone/>
            </a:pPr>
            <a:r>
              <a:rPr lang="ru-RU" sz="2400" dirty="0">
                <a:solidFill>
                  <a:srgbClr val="C00000"/>
                </a:solidFill>
                <a:latin typeface="Bahnschrift SemiLight Condensed" panose="020B0502040204020203" pitchFamily="34" charset="0"/>
              </a:rPr>
              <a:t>Неправомерно</a:t>
            </a:r>
            <a:r>
              <a:rPr lang="ru-RU" sz="2400" dirty="0">
                <a:latin typeface="Bahnschrift SemiLight Condensed" panose="020B0502040204020203" pitchFamily="34" charset="0"/>
              </a:rPr>
              <a:t> приведение ценовых предложений к единому базису оценки без учета НДС. (Заказчик вычитает НДС из ценовых предложений Участника закупок на ОСНО) приводит к нарушению п. 2 ч. 1 ,  ч. 6 ст. 3 223-ФЗ и ограничению конкуренции согласно п. 2  ч. 1 ст. 17  135-ФЗ</a:t>
            </a:r>
          </a:p>
          <a:p>
            <a:pPr marL="0" indent="0">
              <a:buNone/>
            </a:pPr>
            <a:r>
              <a:rPr lang="ru-RU" sz="2400" dirty="0">
                <a:solidFill>
                  <a:schemeClr val="bg1">
                    <a:lumMod val="65000"/>
                  </a:schemeClr>
                </a:solidFill>
                <a:latin typeface="Bahnschrift SemiLight Condensed" panose="020B0502040204020203" pitchFamily="34" charset="0"/>
              </a:rPr>
              <a:t>Где смотреть? Определение ВС РФ от 02.11.2020 № 304-ЭС20-17548 по делу № А46-6096/2019, Постановление Арбитражного суда Московского округа от 18 января 2022 г. по делу N А40-67325/2021, Письмо ФАС России от 22.8.2018№ АД/66562/18</a:t>
            </a:r>
          </a:p>
          <a:p>
            <a:pPr marL="0" indent="0">
              <a:buNone/>
            </a:pPr>
            <a:r>
              <a:rPr lang="ru-RU" sz="2400" dirty="0">
                <a:latin typeface="Bahnschrift SemiLight Condensed" panose="020B0502040204020203" pitchFamily="34" charset="0"/>
              </a:rPr>
              <a:t>Условия оценки заявок должны учитывать условия предоставления приоритета продукции российского происхождения в рамках 925-ПП, включенного в соответствующие государственные реестры. </a:t>
            </a:r>
            <a:endParaRPr lang="en-US" sz="2400" dirty="0">
              <a:latin typeface="Bahnschrift SemiLight Condensed" panose="020B0502040204020203" pitchFamily="34" charset="0"/>
            </a:endParaRPr>
          </a:p>
          <a:p>
            <a:pPr marL="0" indent="0">
              <a:buNone/>
            </a:pPr>
            <a:r>
              <a:rPr lang="ru-RU" sz="2400" dirty="0">
                <a:solidFill>
                  <a:schemeClr val="bg1">
                    <a:lumMod val="65000"/>
                  </a:schemeClr>
                </a:solidFill>
                <a:latin typeface="Bahnschrift SemiLight Condensed" panose="020B0502040204020203" pitchFamily="34" charset="0"/>
              </a:rPr>
              <a:t>Где смотреть? Постановление Правительства РФ от 16.09.2016 N 925 (ред. от 16.05.2022) "О приоритете товаров российского происхождения, работ, услуг, выполняемых, оказываемых российскими лицами, по отношению к товарам, происходящим из иностранного государства, работам, услугам, выполняемым, оказываемым иностранными лицами», письмо ФАС России от 22.11.2019 г. № ИА/102692/19 </a:t>
            </a:r>
          </a:p>
          <a:p>
            <a:pPr marL="0" indent="0">
              <a:buNone/>
            </a:pPr>
            <a:endParaRPr lang="ru-RU" sz="2400" dirty="0">
              <a:latin typeface="Bahnschrift SemiLight Condensed" panose="020B0502040204020203" pitchFamily="34" charset="0"/>
            </a:endParaRPr>
          </a:p>
          <a:p>
            <a:pPr marL="0" indent="0">
              <a:buNone/>
            </a:pPr>
            <a:endParaRPr lang="ru-RU" sz="2400" dirty="0"/>
          </a:p>
          <a:p>
            <a:pPr marL="0" lvl="0" indent="0">
              <a:buNone/>
            </a:pPr>
            <a:r>
              <a:rPr lang="ru-RU" sz="2400" dirty="0">
                <a:solidFill>
                  <a:schemeClr val="bg1">
                    <a:lumMod val="50000"/>
                  </a:schemeClr>
                </a:solidFill>
                <a:latin typeface="Bahnschrift SemiLight Condensed" panose="020B0502040204020203" pitchFamily="34" charset="0"/>
              </a:rPr>
              <a:t>	</a:t>
            </a:r>
          </a:p>
        </p:txBody>
      </p:sp>
    </p:spTree>
    <p:extLst>
      <p:ext uri="{BB962C8B-B14F-4D97-AF65-F5344CB8AC3E}">
        <p14:creationId xmlns:p14="http://schemas.microsoft.com/office/powerpoint/2010/main" val="43867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504" y="148402"/>
            <a:ext cx="10515600" cy="844243"/>
          </a:xfrm>
        </p:spPr>
        <p:txBody>
          <a:bodyPr>
            <a:normAutofit fontScale="90000"/>
          </a:bodyPr>
          <a:lstStyle/>
          <a:p>
            <a:pPr algn="r"/>
            <a:r>
              <a:rPr lang="ru-RU" sz="3600" dirty="0" err="1" smtClean="0">
                <a:latin typeface="Bahnschrift SemiLight Condensed" panose="020B0502040204020203" pitchFamily="34" charset="0"/>
              </a:rPr>
              <a:t>Антидемпинг</a:t>
            </a:r>
            <a:r>
              <a:rPr lang="ru-RU" sz="3600" dirty="0" smtClean="0">
                <a:latin typeface="Bahnschrift SemiLight Condensed" panose="020B0502040204020203" pitchFamily="34" charset="0"/>
              </a:rPr>
              <a:t> при </a:t>
            </a:r>
            <a:r>
              <a:rPr lang="ru-RU" sz="3600" dirty="0" err="1" smtClean="0">
                <a:latin typeface="Bahnschrift SemiLight Condensed" panose="020B0502040204020203" pitchFamily="34" charset="0"/>
              </a:rPr>
              <a:t>рейтинговании</a:t>
            </a:r>
            <a:r>
              <a:rPr lang="ru-RU" sz="3600" dirty="0" smtClean="0">
                <a:latin typeface="Bahnschrift SemiLight Condensed" panose="020B0502040204020203" pitchFamily="34" charset="0"/>
              </a:rPr>
              <a:t> по стоимостным критериям </a:t>
            </a:r>
            <a:r>
              <a:rPr lang="ru-RU" sz="3600" dirty="0">
                <a:latin typeface="Bahnschrift SemiLight Condensed" panose="020B0502040204020203" pitchFamily="34" charset="0"/>
              </a:rPr>
              <a:t>оценки</a:t>
            </a:r>
          </a:p>
        </p:txBody>
      </p:sp>
      <mc:AlternateContent xmlns:mc="http://schemas.openxmlformats.org/markup-compatibility/2006">
        <mc:Choice xmlns:a14="http://schemas.microsoft.com/office/drawing/2010/main" Requires="a14">
          <p:sp>
            <p:nvSpPr>
              <p:cNvPr id="9" name="Прямоугольник 8"/>
              <p:cNvSpPr/>
              <p:nvPr/>
            </p:nvSpPr>
            <p:spPr>
              <a:xfrm>
                <a:off x="426719" y="915348"/>
                <a:ext cx="11246163" cy="5942652"/>
              </a:xfrm>
              <a:prstGeom prst="rect">
                <a:avLst/>
              </a:prstGeom>
            </p:spPr>
            <p:txBody>
              <a:bodyPr wrap="square">
                <a:spAutoFit/>
              </a:bodyPr>
              <a:lstStyle/>
              <a:p>
                <a:r>
                  <a:rPr lang="ru-RU" altLang="ru-RU" sz="2000" dirty="0">
                    <a:latin typeface="Bahnschrift SemiLight Condensed" panose="020B0502040204020203" pitchFamily="34" charset="0"/>
                    <a:ea typeface="Times New Roman" panose="02020603050405020304" pitchFamily="18" charset="0"/>
                    <a:cs typeface="Times New Roman" panose="02020603050405020304" pitchFamily="18" charset="0"/>
                  </a:rPr>
                  <a:t>Критерий оценки "цена договора" и "стоимость жизненного цикла" (</a:t>
                </a:r>
                <a:r>
                  <a:rPr lang="ru-RU" altLang="ru-RU" sz="2000" dirty="0" err="1">
                    <a:latin typeface="Bahnschrift SemiLight Condensed" panose="020B0502040204020203" pitchFamily="34" charset="0"/>
                    <a:ea typeface="Times New Roman" panose="02020603050405020304" pitchFamily="18" charset="0"/>
                    <a:cs typeface="Times New Roman" panose="02020603050405020304" pitchFamily="18" charset="0"/>
                  </a:rPr>
                  <a:t>ЦБ</a:t>
                </a:r>
                <a:r>
                  <a:rPr lang="ru-RU" altLang="ru-RU" sz="2000" baseline="-30000" dirty="0" err="1">
                    <a:latin typeface="Bahnschrift SemiLight Condensed" panose="020B0502040204020203" pitchFamily="34" charset="0"/>
                    <a:ea typeface="Times New Roman" panose="02020603050405020304" pitchFamily="18" charset="0"/>
                    <a:cs typeface="Times New Roman" panose="02020603050405020304" pitchFamily="18" charset="0"/>
                  </a:rPr>
                  <a:t>i</a:t>
                </a:r>
                <a:r>
                  <a:rPr lang="ru-RU" altLang="ru-RU" sz="2000" dirty="0">
                    <a:latin typeface="Bahnschrift SemiLight Condensed" panose="020B0502040204020203" pitchFamily="34" charset="0"/>
                    <a:ea typeface="Times New Roman" panose="02020603050405020304" pitchFamily="18" charset="0"/>
                    <a:cs typeface="Times New Roman" panose="02020603050405020304" pitchFamily="18" charset="0"/>
                  </a:rPr>
                  <a:t>),  также может определяться по формуле </a:t>
                </a:r>
                <a:r>
                  <a:rPr lang="ru-RU" sz="2000" dirty="0">
                    <a:latin typeface="Bahnschrift SemiLight Condensed" panose="020B0502040204020203" pitchFamily="34" charset="0"/>
                  </a:rPr>
                  <a:t>:</a:t>
                </a:r>
              </a:p>
              <a:p>
                <a:r>
                  <a:rPr lang="ru-RU" sz="2000" dirty="0">
                    <a:latin typeface="Bahnschrift SemiLight Condensed" panose="020B0502040204020203" pitchFamily="34" charset="0"/>
                  </a:rPr>
                  <a:t>               </a:t>
                </a:r>
              </a:p>
              <a:p>
                <a:r>
                  <a:rPr lang="ru-RU" sz="2000" dirty="0">
                    <a:solidFill>
                      <a:srgbClr val="7030A0"/>
                    </a:solidFill>
                    <a:latin typeface="Bahnschrift SemiLight Condensed" panose="020B0502040204020203" pitchFamily="34" charset="0"/>
                  </a:rPr>
                  <a:t>	РЗКЦ</a:t>
                </a:r>
                <a:r>
                  <a:rPr lang="en-US" sz="2000" baseline="-25000" dirty="0" err="1">
                    <a:solidFill>
                      <a:srgbClr val="7030A0"/>
                    </a:solidFill>
                    <a:latin typeface="Bahnschrift SemiLight Condensed" panose="020B0502040204020203" pitchFamily="34" charset="0"/>
                  </a:rPr>
                  <a:t>i</a:t>
                </a:r>
                <a:r>
                  <a:rPr lang="ru-RU" sz="2000" dirty="0">
                    <a:solidFill>
                      <a:srgbClr val="7030A0"/>
                    </a:solidFill>
                    <a:latin typeface="Bahnschrift SemiLight Condensed" panose="020B0502040204020203" pitchFamily="34" charset="0"/>
                  </a:rPr>
                  <a:t> =</a:t>
                </a:r>
                <a:r>
                  <a:rPr lang="ru-RU" sz="2000" dirty="0">
                    <a:latin typeface="Bahnschrift SemiLight Condensed" panose="020B0502040204020203" pitchFamily="34" charset="0"/>
                  </a:rPr>
                  <a:t> </a:t>
                </a:r>
                <a:r>
                  <a:rPr lang="ru-RU" sz="2000" dirty="0">
                    <a:solidFill>
                      <a:srgbClr val="7030A0"/>
                    </a:solidFill>
                    <a:latin typeface="Bahnschrift SemiLight Condensed" panose="020B0502040204020203" pitchFamily="34" charset="0"/>
                  </a:rPr>
                  <a:t>(</a:t>
                </a:r>
                <a14:m>
                  <m:oMath xmlns:m="http://schemas.openxmlformats.org/officeDocument/2006/math">
                    <m:f>
                      <m:fPr>
                        <m:ctrlPr>
                          <a:rPr lang="ru-RU" sz="2000" i="1">
                            <a:solidFill>
                              <a:srgbClr val="7030A0"/>
                            </a:solidFill>
                            <a:latin typeface="Cambria Math" panose="02040503050406030204" pitchFamily="18" charset="0"/>
                          </a:rPr>
                        </m:ctrlPr>
                      </m:fPr>
                      <m:num>
                        <m:r>
                          <a:rPr lang="ru-RU" sz="2000">
                            <a:solidFill>
                              <a:srgbClr val="7030A0"/>
                            </a:solidFill>
                            <a:latin typeface="Cambria Math" panose="02040503050406030204" pitchFamily="18" charset="0"/>
                          </a:rPr>
                          <m:t>Цнмцк</m:t>
                        </m:r>
                        <m:r>
                          <a:rPr lang="ru-RU" sz="2000" i="1">
                            <a:solidFill>
                              <a:srgbClr val="7030A0"/>
                            </a:solidFill>
                            <a:latin typeface="Cambria Math" panose="02040503050406030204" pitchFamily="18" charset="0"/>
                          </a:rPr>
                          <m:t>−</m:t>
                        </m:r>
                        <m:r>
                          <a:rPr lang="ru-RU" sz="2000">
                            <a:solidFill>
                              <a:srgbClr val="7030A0"/>
                            </a:solidFill>
                            <a:latin typeface="Cambria Math" panose="02040503050406030204" pitchFamily="18" charset="0"/>
                          </a:rPr>
                          <m:t>Ц</m:t>
                        </m:r>
                        <m:r>
                          <m:rPr>
                            <m:sty m:val="p"/>
                          </m:rPr>
                          <a:rPr lang="ru-RU" sz="2000" baseline="-25000">
                            <a:solidFill>
                              <a:srgbClr val="7030A0"/>
                            </a:solidFill>
                            <a:latin typeface="Cambria Math" panose="02040503050406030204" pitchFamily="18" charset="0"/>
                          </a:rPr>
                          <m:t>i</m:t>
                        </m:r>
                        <m:r>
                          <a:rPr lang="ru-RU" sz="2000">
                            <a:solidFill>
                              <a:srgbClr val="7030A0"/>
                            </a:solidFill>
                            <a:latin typeface="Cambria Math" panose="02040503050406030204" pitchFamily="18" charset="0"/>
                          </a:rPr>
                          <m:t> </m:t>
                        </m:r>
                      </m:num>
                      <m:den>
                        <m:r>
                          <a:rPr lang="ru-RU" sz="2000">
                            <a:solidFill>
                              <a:srgbClr val="7030A0"/>
                            </a:solidFill>
                            <a:latin typeface="Cambria Math" panose="02040503050406030204" pitchFamily="18" charset="0"/>
                          </a:rPr>
                          <m:t>Цнмцк</m:t>
                        </m:r>
                        <m:r>
                          <a:rPr lang="ru-RU" sz="2000" i="1">
                            <a:solidFill>
                              <a:srgbClr val="7030A0"/>
                            </a:solidFill>
                            <a:latin typeface="Cambria Math" panose="02040503050406030204" pitchFamily="18" charset="0"/>
                          </a:rPr>
                          <m:t>−</m:t>
                        </m:r>
                        <m:r>
                          <a:rPr lang="ru-RU" sz="2000">
                            <a:solidFill>
                              <a:srgbClr val="7030A0"/>
                            </a:solidFill>
                            <a:latin typeface="Cambria Math" panose="02040503050406030204" pitchFamily="18" charset="0"/>
                          </a:rPr>
                          <m:t>Ц</m:t>
                        </m:r>
                        <m:r>
                          <m:rPr>
                            <m:sty m:val="p"/>
                          </m:rPr>
                          <a:rPr lang="ru-RU" sz="2000" baseline="-25000">
                            <a:solidFill>
                              <a:srgbClr val="7030A0"/>
                            </a:solidFill>
                            <a:latin typeface="Cambria Math" panose="02040503050406030204" pitchFamily="18" charset="0"/>
                          </a:rPr>
                          <m:t>min</m:t>
                        </m:r>
                        <m:r>
                          <a:rPr lang="ru-RU" sz="2000">
                            <a:solidFill>
                              <a:srgbClr val="7030A0"/>
                            </a:solidFill>
                            <a:latin typeface="Cambria Math" panose="02040503050406030204" pitchFamily="18" charset="0"/>
                          </a:rPr>
                          <m:t> </m:t>
                        </m:r>
                      </m:den>
                    </m:f>
                    <m:r>
                      <a:rPr lang="ru-RU" sz="2000" i="1">
                        <a:solidFill>
                          <a:srgbClr val="7030A0"/>
                        </a:solidFill>
                        <a:latin typeface="Cambria Math" panose="02040503050406030204" pitchFamily="18" charset="0"/>
                      </a:rPr>
                      <m:t>)×100×КЗКЦ</m:t>
                    </m:r>
                  </m:oMath>
                </a14:m>
                <a:r>
                  <a:rPr lang="ru-RU" sz="2000" dirty="0">
                    <a:latin typeface="Bahnschrift SemiLight Condensed" panose="020B0502040204020203" pitchFamily="34" charset="0"/>
                  </a:rPr>
                  <a:t>, где:</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РЗКЦi</a:t>
                </a:r>
                <a:r>
                  <a:rPr lang="ru-RU" sz="2000" dirty="0">
                    <a:latin typeface="Bahnschrift SemiLight Condensed" panose="020B0502040204020203" pitchFamily="34" charset="0"/>
                  </a:rPr>
                  <a:t> – рейтинг заявки по критерию «Цена договора или цена за единицу продукции»;</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Цmin</a:t>
                </a:r>
                <a:r>
                  <a:rPr lang="ru-RU" sz="2000" dirty="0">
                    <a:latin typeface="Bahnschrift SemiLight Condensed" panose="020B0502040204020203" pitchFamily="34" charset="0"/>
                  </a:rPr>
                  <a:t> – минимальное предложение о цене за единицу продукции из предложенных участниками закупки;</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Цi</a:t>
                </a:r>
                <a:r>
                  <a:rPr lang="ru-RU" sz="2000" dirty="0">
                    <a:latin typeface="Bahnschrift SemiLight Condensed" panose="020B0502040204020203" pitchFamily="34" charset="0"/>
                  </a:rPr>
                  <a:t> – предложение участника закупки, заявка которого оценивается.</a:t>
                </a:r>
              </a:p>
              <a:p>
                <a:r>
                  <a:rPr lang="ru-RU" sz="2000" dirty="0">
                    <a:latin typeface="Bahnschrift SemiLight Condensed" panose="020B0502040204020203" pitchFamily="34" charset="0"/>
                  </a:rPr>
                  <a:t>  КЗКЦ – коэффициент значимости критерия «Цена договора или цена за единицу продукции».</a:t>
                </a:r>
              </a:p>
              <a:p>
                <a:r>
                  <a:rPr lang="ru-RU" sz="2000" dirty="0">
                    <a:solidFill>
                      <a:srgbClr val="FF5050"/>
                    </a:solidFill>
                    <a:latin typeface="Bahnschrift SemiLight Condensed" panose="020B0502040204020203" pitchFamily="34" charset="0"/>
                  </a:rPr>
                  <a:t>       При этом,  в случае если </a:t>
                </a:r>
                <a:r>
                  <a:rPr lang="ru-RU" sz="2000" dirty="0" err="1">
                    <a:solidFill>
                      <a:srgbClr val="FF5050"/>
                    </a:solidFill>
                    <a:latin typeface="Bahnschrift SemiLight Condensed" panose="020B0502040204020203" pitchFamily="34" charset="0"/>
                  </a:rPr>
                  <a:t>Цmin</a:t>
                </a:r>
                <a:r>
                  <a:rPr lang="ru-RU" sz="2000" dirty="0">
                    <a:solidFill>
                      <a:srgbClr val="FF5050"/>
                    </a:solidFill>
                    <a:latin typeface="Bahnschrift SemiLight Condensed" panose="020B0502040204020203" pitchFamily="34" charset="0"/>
                  </a:rPr>
                  <a:t> ≤ </a:t>
                </a:r>
                <a:r>
                  <a:rPr lang="ru-RU" sz="2000" dirty="0" err="1">
                    <a:solidFill>
                      <a:srgbClr val="FF5050"/>
                    </a:solidFill>
                    <a:latin typeface="Bahnschrift SemiLight Condensed" panose="020B0502040204020203" pitchFamily="34" charset="0"/>
                  </a:rPr>
                  <a:t>Цнмц</a:t>
                </a:r>
                <a:r>
                  <a:rPr lang="ru-RU" sz="2000" dirty="0">
                    <a:solidFill>
                      <a:srgbClr val="FF5050"/>
                    </a:solidFill>
                    <a:latin typeface="Bahnschrift SemiLight Condensed" panose="020B0502040204020203" pitchFamily="34" charset="0"/>
                  </a:rPr>
                  <a:t> х 0,85,    </a:t>
                </a:r>
              </a:p>
              <a:p>
                <a:r>
                  <a:rPr lang="ru-RU" sz="2000" dirty="0">
                    <a:solidFill>
                      <a:srgbClr val="7030A0"/>
                    </a:solidFill>
                    <a:latin typeface="Bahnschrift SemiLight Condensed" panose="020B0502040204020203" pitchFamily="34" charset="0"/>
                  </a:rPr>
                  <a:t>              </a:t>
                </a:r>
              </a:p>
              <a:p>
                <a:r>
                  <a:rPr lang="ru-RU" sz="2000" dirty="0">
                    <a:solidFill>
                      <a:srgbClr val="7030A0"/>
                    </a:solidFill>
                    <a:latin typeface="Bahnschrift SemiLight Condensed" panose="020B0502040204020203" pitchFamily="34" charset="0"/>
                  </a:rPr>
                  <a:t>	 РЗКЦ</a:t>
                </a:r>
                <a:r>
                  <a:rPr lang="en-US" sz="2000" baseline="-25000" dirty="0" err="1">
                    <a:solidFill>
                      <a:srgbClr val="7030A0"/>
                    </a:solidFill>
                    <a:latin typeface="Bahnschrift SemiLight Condensed" panose="020B0502040204020203" pitchFamily="34" charset="0"/>
                  </a:rPr>
                  <a:t>i</a:t>
                </a:r>
                <a:r>
                  <a:rPr lang="ru-RU" sz="2000" dirty="0">
                    <a:solidFill>
                      <a:srgbClr val="7030A0"/>
                    </a:solidFill>
                    <a:latin typeface="Bahnschrift SemiLight Condensed" panose="020B0502040204020203" pitchFamily="34" charset="0"/>
                  </a:rPr>
                  <a:t> = </a:t>
                </a:r>
                <a14:m>
                  <m:oMath xmlns:m="http://schemas.openxmlformats.org/officeDocument/2006/math">
                    <m:sSup>
                      <m:sSupPr>
                        <m:ctrlPr>
                          <a:rPr lang="ru-RU" sz="3200" i="1">
                            <a:solidFill>
                              <a:srgbClr val="7030A0"/>
                            </a:solidFill>
                            <a:latin typeface="Cambria Math" panose="02040503050406030204" pitchFamily="18" charset="0"/>
                          </a:rPr>
                        </m:ctrlPr>
                      </m:sSupPr>
                      <m:e>
                        <m:r>
                          <a:rPr lang="ru-RU" sz="3200">
                            <a:solidFill>
                              <a:srgbClr val="7030A0"/>
                            </a:solidFill>
                            <a:latin typeface="Cambria Math" panose="02040503050406030204" pitchFamily="18" charset="0"/>
                          </a:rPr>
                          <m:t>(</m:t>
                        </m:r>
                        <m:f>
                          <m:fPr>
                            <m:ctrlPr>
                              <a:rPr lang="ru-RU" sz="3200" i="1">
                                <a:solidFill>
                                  <a:srgbClr val="7030A0"/>
                                </a:solidFill>
                                <a:latin typeface="Cambria Math" panose="02040503050406030204" pitchFamily="18" charset="0"/>
                              </a:rPr>
                            </m:ctrlPr>
                          </m:fPr>
                          <m:num>
                            <m:r>
                              <a:rPr lang="ru-RU" sz="3200">
                                <a:solidFill>
                                  <a:srgbClr val="7030A0"/>
                                </a:solidFill>
                                <a:latin typeface="Cambria Math" panose="02040503050406030204" pitchFamily="18" charset="0"/>
                              </a:rPr>
                              <m:t>Цнмцк</m:t>
                            </m:r>
                            <m:r>
                              <a:rPr lang="ru-RU" sz="3200" i="1">
                                <a:solidFill>
                                  <a:srgbClr val="7030A0"/>
                                </a:solidFill>
                                <a:latin typeface="Cambria Math" panose="02040503050406030204" pitchFamily="18" charset="0"/>
                              </a:rPr>
                              <m:t>−</m:t>
                            </m:r>
                            <m:r>
                              <a:rPr lang="ru-RU" sz="3200">
                                <a:solidFill>
                                  <a:srgbClr val="7030A0"/>
                                </a:solidFill>
                                <a:latin typeface="Cambria Math" panose="02040503050406030204" pitchFamily="18" charset="0"/>
                              </a:rPr>
                              <m:t>Ц</m:t>
                            </m:r>
                            <m:r>
                              <m:rPr>
                                <m:sty m:val="p"/>
                              </m:rPr>
                              <a:rPr lang="ru-RU" sz="3200" baseline="-25000">
                                <a:solidFill>
                                  <a:srgbClr val="7030A0"/>
                                </a:solidFill>
                                <a:latin typeface="Cambria Math" panose="02040503050406030204" pitchFamily="18" charset="0"/>
                              </a:rPr>
                              <m:t>i</m:t>
                            </m:r>
                            <m:r>
                              <a:rPr lang="ru-RU" sz="3200">
                                <a:solidFill>
                                  <a:srgbClr val="7030A0"/>
                                </a:solidFill>
                                <a:latin typeface="Cambria Math" panose="02040503050406030204" pitchFamily="18" charset="0"/>
                              </a:rPr>
                              <m:t> </m:t>
                            </m:r>
                          </m:num>
                          <m:den>
                            <m:r>
                              <a:rPr lang="ru-RU" sz="3200">
                                <a:solidFill>
                                  <a:srgbClr val="7030A0"/>
                                </a:solidFill>
                                <a:latin typeface="Cambria Math" panose="02040503050406030204" pitchFamily="18" charset="0"/>
                              </a:rPr>
                              <m:t>Цнмцк</m:t>
                            </m:r>
                            <m:r>
                              <a:rPr lang="ru-RU" sz="3200" i="1">
                                <a:solidFill>
                                  <a:srgbClr val="7030A0"/>
                                </a:solidFill>
                                <a:latin typeface="Cambria Math" panose="02040503050406030204" pitchFamily="18" charset="0"/>
                              </a:rPr>
                              <m:t>−</m:t>
                            </m:r>
                            <m:r>
                              <a:rPr lang="ru-RU" sz="3200">
                                <a:solidFill>
                                  <a:srgbClr val="7030A0"/>
                                </a:solidFill>
                                <a:latin typeface="Cambria Math" panose="02040503050406030204" pitchFamily="18" charset="0"/>
                              </a:rPr>
                              <m:t>Ц</m:t>
                            </m:r>
                            <m:r>
                              <m:rPr>
                                <m:sty m:val="p"/>
                              </m:rPr>
                              <a:rPr lang="ru-RU" sz="3200" baseline="-25000">
                                <a:solidFill>
                                  <a:srgbClr val="7030A0"/>
                                </a:solidFill>
                                <a:latin typeface="Cambria Math" panose="02040503050406030204" pitchFamily="18" charset="0"/>
                              </a:rPr>
                              <m:t>min</m:t>
                            </m:r>
                            <m:r>
                              <a:rPr lang="ru-RU" sz="3200">
                                <a:solidFill>
                                  <a:srgbClr val="7030A0"/>
                                </a:solidFill>
                                <a:latin typeface="Cambria Math" panose="02040503050406030204" pitchFamily="18" charset="0"/>
                              </a:rPr>
                              <m:t> </m:t>
                            </m:r>
                          </m:den>
                        </m:f>
                        <m:r>
                          <a:rPr lang="ru-RU" sz="3200" i="1">
                            <a:solidFill>
                              <a:srgbClr val="7030A0"/>
                            </a:solidFill>
                            <a:latin typeface="Cambria Math" panose="02040503050406030204" pitchFamily="18" charset="0"/>
                          </a:rPr>
                          <m:t>)</m:t>
                        </m:r>
                      </m:e>
                      <m:sup>
                        <m:r>
                          <a:rPr lang="ru-RU" sz="3200" b="1" i="1" smtClean="0">
                            <a:solidFill>
                              <a:srgbClr val="FF5050"/>
                            </a:solidFill>
                            <a:latin typeface="Cambria Math" panose="02040503050406030204" pitchFamily="18" charset="0"/>
                          </a:rPr>
                          <m:t>𝒌</m:t>
                        </m:r>
                      </m:sup>
                    </m:sSup>
                    <m:r>
                      <a:rPr lang="ru-RU" sz="3200" i="1">
                        <a:solidFill>
                          <a:srgbClr val="7030A0"/>
                        </a:solidFill>
                        <a:latin typeface="Cambria Math" panose="02040503050406030204" pitchFamily="18" charset="0"/>
                      </a:rPr>
                      <m:t>×100×КЗКЦ</m:t>
                    </m:r>
                  </m:oMath>
                </a14:m>
                <a:r>
                  <a:rPr lang="ru-RU" sz="2000" dirty="0">
                    <a:latin typeface="Bahnschrift SemiLight Condensed" panose="020B0502040204020203" pitchFamily="34" charset="0"/>
                  </a:rPr>
                  <a:t>, где:</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РЗКЦi</a:t>
                </a:r>
                <a:r>
                  <a:rPr lang="ru-RU" sz="2000" dirty="0">
                    <a:latin typeface="Bahnschrift SemiLight Condensed" panose="020B0502040204020203" pitchFamily="34" charset="0"/>
                  </a:rPr>
                  <a:t> – рейтинг заявки по критерию «Цена договора или цена за единицу продукции»;</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Цmin</a:t>
                </a:r>
                <a:r>
                  <a:rPr lang="ru-RU" sz="2000" dirty="0">
                    <a:latin typeface="Bahnschrift SemiLight Condensed" panose="020B0502040204020203" pitchFamily="34" charset="0"/>
                  </a:rPr>
                  <a:t> – минимальное предложение о цене, цене за единицу продукции из предложенных участниками закупки;</a:t>
                </a:r>
              </a:p>
              <a:p>
                <a:r>
                  <a:rPr lang="ru-RU" sz="2000" dirty="0">
                    <a:latin typeface="Bahnschrift SemiLight Condensed" panose="020B0502040204020203" pitchFamily="34" charset="0"/>
                  </a:rPr>
                  <a:t>   </a:t>
                </a:r>
                <a:r>
                  <a:rPr lang="ru-RU" sz="2000" dirty="0" err="1">
                    <a:latin typeface="Bahnschrift SemiLight Condensed" panose="020B0502040204020203" pitchFamily="34" charset="0"/>
                  </a:rPr>
                  <a:t>Цi</a:t>
                </a:r>
                <a:r>
                  <a:rPr lang="ru-RU" sz="2000" dirty="0">
                    <a:latin typeface="Bahnschrift SemiLight Condensed" panose="020B0502040204020203" pitchFamily="34" charset="0"/>
                  </a:rPr>
                  <a:t> – предложение участника закупки, заявка которого оценивается;</a:t>
                </a:r>
              </a:p>
              <a:p>
                <a:r>
                  <a:rPr lang="ru-RU" sz="2000" dirty="0">
                    <a:solidFill>
                      <a:srgbClr val="FF5050"/>
                    </a:solidFill>
                    <a:latin typeface="Bahnschrift SemiLight Condensed" panose="020B0502040204020203" pitchFamily="34" charset="0"/>
                  </a:rPr>
                  <a:t>    k = 0,1  антидемпинговый коэффициент</a:t>
                </a:r>
                <a:r>
                  <a:rPr lang="ru-RU" sz="2000" dirty="0" smtClean="0">
                    <a:solidFill>
                      <a:srgbClr val="FF5050"/>
                    </a:solidFill>
                    <a:latin typeface="Bahnschrift SemiLight Condensed" panose="020B0502040204020203" pitchFamily="34" charset="0"/>
                  </a:rPr>
                  <a:t>; </a:t>
                </a:r>
                <a:r>
                  <a:rPr lang="ru-RU" sz="2000" dirty="0" smtClean="0">
                    <a:solidFill>
                      <a:schemeClr val="bg1">
                        <a:lumMod val="65000"/>
                      </a:schemeClr>
                    </a:solidFill>
                    <a:latin typeface="Bahnschrift SemiLight Condensed" panose="020B0502040204020203" pitchFamily="34" charset="0"/>
                  </a:rPr>
                  <a:t>(Где смотреть? Закупка с реестровым номером </a:t>
                </a:r>
                <a:r>
                  <a:rPr lang="ru-RU" sz="2000" dirty="0">
                    <a:solidFill>
                      <a:schemeClr val="bg1">
                        <a:lumMod val="65000"/>
                      </a:schemeClr>
                    </a:solidFill>
                    <a:latin typeface="Bahnschrift SemiLight Condensed" panose="020B0502040204020203" pitchFamily="34" charset="0"/>
                  </a:rPr>
                  <a:t>32009420186</a:t>
                </a:r>
                <a:endParaRPr lang="ru-RU" sz="2000" dirty="0">
                  <a:solidFill>
                    <a:schemeClr val="bg1">
                      <a:lumMod val="65000"/>
                    </a:schemeClr>
                  </a:solidFill>
                  <a:latin typeface="Bahnschrift SemiLight Condensed" panose="020B0502040204020203" pitchFamily="34" charset="0"/>
                </a:endParaRPr>
              </a:p>
              <a:p>
                <a:r>
                  <a:rPr lang="ru-RU" sz="2000" dirty="0">
                    <a:solidFill>
                      <a:srgbClr val="FF5050"/>
                    </a:solidFill>
                    <a:latin typeface="Bahnschrift SemiLight Condensed" panose="020B0502040204020203" pitchFamily="34" charset="0"/>
                  </a:rPr>
                  <a:t> </a:t>
                </a:r>
              </a:p>
              <a:p>
                <a:r>
                  <a:rPr lang="ru-RU" sz="2000" dirty="0">
                    <a:solidFill>
                      <a:schemeClr val="bg1">
                        <a:lumMod val="65000"/>
                      </a:schemeClr>
                    </a:solidFill>
                    <a:latin typeface="Bahnschrift SemiLight Condensed" panose="020B0502040204020203" pitchFamily="34" charset="0"/>
                  </a:rPr>
                  <a:t>Важно! Оценочная стоимость применяется только для целей оценки заявок на участие в закупке и не оказывает влияния на цену заключаемого договора. </a:t>
                </a:r>
              </a:p>
            </p:txBody>
          </p:sp>
        </mc:Choice>
        <mc:Fallback>
          <p:sp>
            <p:nvSpPr>
              <p:cNvPr id="9" name="Прямоугольник 8"/>
              <p:cNvSpPr>
                <a:spLocks noRot="1" noChangeAspect="1" noMove="1" noResize="1" noEditPoints="1" noAdjustHandles="1" noChangeArrowheads="1" noChangeShapeType="1" noTextEdit="1"/>
              </p:cNvSpPr>
              <p:nvPr/>
            </p:nvSpPr>
            <p:spPr>
              <a:xfrm>
                <a:off x="426719" y="915348"/>
                <a:ext cx="11246163" cy="5942652"/>
              </a:xfrm>
              <a:prstGeom prst="rect">
                <a:avLst/>
              </a:prstGeom>
              <a:blipFill rotWithShape="0">
                <a:blip r:embed="rId2"/>
                <a:stretch>
                  <a:fillRect l="-542" t="-513" b="-923"/>
                </a:stretch>
              </a:blipFill>
            </p:spPr>
            <p:txBody>
              <a:bodyPr/>
              <a:lstStyle/>
              <a:p>
                <a:r>
                  <a:rPr lang="ru-RU">
                    <a:noFill/>
                  </a:rPr>
                  <a:t> </a:t>
                </a:r>
              </a:p>
            </p:txBody>
          </p:sp>
        </mc:Fallback>
      </mc:AlternateContent>
    </p:spTree>
    <p:extLst>
      <p:ext uri="{BB962C8B-B14F-4D97-AF65-F5344CB8AC3E}">
        <p14:creationId xmlns:p14="http://schemas.microsoft.com/office/powerpoint/2010/main" val="222510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34297" y="703032"/>
            <a:ext cx="11464413" cy="6278642"/>
          </a:xfrm>
          <a:prstGeom prst="rect">
            <a:avLst/>
          </a:prstGeom>
        </p:spPr>
        <p:txBody>
          <a:bodyPr wrap="square">
            <a:spAutoFit/>
          </a:bodyPr>
          <a:lstStyle/>
          <a:p>
            <a:pPr algn="ctr"/>
            <a:r>
              <a:rPr lang="ru-RU" sz="2200" dirty="0">
                <a:latin typeface="Bahnschrift SemiLight Condensed" panose="020B0502040204020203" pitchFamily="34" charset="0"/>
              </a:rPr>
              <a:t>К </a:t>
            </a:r>
            <a:r>
              <a:rPr lang="ru-RU" sz="2200" dirty="0" err="1">
                <a:latin typeface="Bahnschrift SemiLight Condensed" panose="020B0502040204020203" pitchFamily="34" charset="0"/>
              </a:rPr>
              <a:t>нестоимостным</a:t>
            </a:r>
            <a:r>
              <a:rPr lang="ru-RU" sz="2200" dirty="0">
                <a:latin typeface="Bahnschrift SemiLight Condensed" panose="020B0502040204020203" pitchFamily="34" charset="0"/>
              </a:rPr>
              <a:t> критериям оценки заявок участников относятся:</a:t>
            </a:r>
          </a:p>
          <a:p>
            <a:pPr defTabSz="354013"/>
            <a:r>
              <a:rPr lang="ru-RU" sz="2200" dirty="0">
                <a:latin typeface="Bahnschrift SemiLight Condensed" panose="020B0502040204020203" pitchFamily="34" charset="0"/>
              </a:rPr>
              <a:t>а)	</a:t>
            </a:r>
            <a:r>
              <a:rPr lang="ru-RU" sz="2200" dirty="0">
                <a:solidFill>
                  <a:srgbClr val="7030A0"/>
                </a:solidFill>
                <a:latin typeface="Bahnschrift SemiLight Condensed" panose="020B0502040204020203" pitchFamily="34" charset="0"/>
              </a:rPr>
              <a:t>квалификация участников закупки</a:t>
            </a:r>
            <a:r>
              <a:rPr lang="ru-RU" sz="2200" dirty="0">
                <a:latin typeface="Bahnschrift SemiLight Condensed" panose="020B0502040204020203" pitchFamily="34" charset="0"/>
              </a:rPr>
              <a:t>, в том числе наличие у них финансовых ресурсов и / или финансовой устойчивости, наличие на праве собственности или ином законном основании оборудования и других материальных ресурсов, наличие опыта работы, связанного или сопоставимого с предметом закупки, и деловой репутации, специалистов и иных работников определенного уровня квалификации</a:t>
            </a:r>
          </a:p>
          <a:p>
            <a:pPr defTabSz="354013"/>
            <a:r>
              <a:rPr lang="ru-RU" sz="2200" dirty="0">
                <a:latin typeface="Bahnschrift SemiLight Condensed" panose="020B0502040204020203" pitchFamily="34" charset="0"/>
              </a:rPr>
              <a:t>б)	</a:t>
            </a:r>
            <a:r>
              <a:rPr lang="ru-RU" sz="2200" dirty="0">
                <a:solidFill>
                  <a:srgbClr val="7030A0"/>
                </a:solidFill>
                <a:latin typeface="Bahnschrift SemiLight Condensed" panose="020B0502040204020203" pitchFamily="34" charset="0"/>
              </a:rPr>
              <a:t>качественные, функциональные и экологические характеристики объекта закупки</a:t>
            </a:r>
            <a:r>
              <a:rPr lang="ru-RU" sz="2200" dirty="0">
                <a:latin typeface="Bahnschrift SemiLight Condensed" panose="020B0502040204020203" pitchFamily="34" charset="0"/>
              </a:rPr>
              <a:t>;</a:t>
            </a:r>
          </a:p>
          <a:p>
            <a:pPr defTabSz="354013"/>
            <a:r>
              <a:rPr lang="ru-RU" sz="2200" dirty="0">
                <a:latin typeface="Bahnschrift SemiLight Condensed" panose="020B0502040204020203" pitchFamily="34" charset="0"/>
              </a:rPr>
              <a:t>в)	</a:t>
            </a:r>
            <a:r>
              <a:rPr lang="ru-RU" sz="2200" dirty="0">
                <a:solidFill>
                  <a:srgbClr val="7030A0"/>
                </a:solidFill>
                <a:latin typeface="Bahnschrift SemiLight Condensed" panose="020B0502040204020203" pitchFamily="34" charset="0"/>
              </a:rPr>
              <a:t>условия исполнения обязательств (договора), </a:t>
            </a:r>
            <a:r>
              <a:rPr lang="ru-RU" sz="2200" dirty="0">
                <a:latin typeface="Bahnschrift SemiLight Condensed" panose="020B0502040204020203" pitchFamily="34" charset="0"/>
              </a:rPr>
              <a:t>в т. ч.</a:t>
            </a:r>
          </a:p>
          <a:p>
            <a:r>
              <a:rPr lang="ru-RU" sz="2200" dirty="0">
                <a:latin typeface="Bahnschrift SemiLight Condensed" panose="020B0502040204020203" pitchFamily="34" charset="0"/>
              </a:rPr>
              <a:t>	сроки (сроки этапов) поставки товара, выполнения работ, оказания услуг;</a:t>
            </a:r>
          </a:p>
          <a:p>
            <a:r>
              <a:rPr lang="ru-RU" sz="2200" dirty="0">
                <a:latin typeface="Bahnschrift SemiLight Condensed" panose="020B0502040204020203" pitchFamily="34" charset="0"/>
              </a:rPr>
              <a:t>	объем гарантии качества поставляемого товара, выполняемых работ, оказываемых услуг.</a:t>
            </a:r>
          </a:p>
          <a:p>
            <a:r>
              <a:rPr lang="ru-RU" sz="2200" dirty="0">
                <a:latin typeface="Bahnschrift SemiLight Condensed" panose="020B0502040204020203" pitchFamily="34" charset="0"/>
              </a:rPr>
              <a:t>	срок предоставляемых гарантий качества продукции; </a:t>
            </a:r>
          </a:p>
          <a:p>
            <a:r>
              <a:rPr lang="ru-RU" sz="2200" dirty="0">
                <a:latin typeface="Bahnschrift SemiLight Condensed" panose="020B0502040204020203" pitchFamily="34" charset="0"/>
              </a:rPr>
              <a:t>	срок выполнения работ, оказания услуг по предмету закупки.</a:t>
            </a:r>
          </a:p>
          <a:p>
            <a:r>
              <a:rPr lang="ru-RU" sz="2200" dirty="0">
                <a:latin typeface="Bahnschrift SemiLight Condensed" panose="020B0502040204020203" pitchFamily="34" charset="0"/>
              </a:rPr>
              <a:t>					Условия оплаты</a:t>
            </a:r>
          </a:p>
          <a:p>
            <a:pPr algn="just"/>
            <a:r>
              <a:rPr lang="ru-RU" sz="2800" b="1" dirty="0">
                <a:solidFill>
                  <a:srgbClr val="7030A0"/>
                </a:solidFill>
                <a:latin typeface="Bahnschrift SemiLight Condensed" panose="020B0502040204020203" pitchFamily="34" charset="0"/>
              </a:rPr>
              <a:t>          НО! </a:t>
            </a:r>
            <a:r>
              <a:rPr lang="ru-RU" sz="2800" dirty="0">
                <a:solidFill>
                  <a:srgbClr val="7030A0"/>
                </a:solidFill>
                <a:latin typeface="Bahnschrift SemiLight Condensed" panose="020B0502040204020203" pitchFamily="34" charset="0"/>
              </a:rPr>
              <a:t>	</a:t>
            </a:r>
            <a:r>
              <a:rPr lang="ru-RU" sz="2200" dirty="0">
                <a:latin typeface="Bahnschrift SemiLight Condensed" panose="020B0502040204020203" pitchFamily="34" charset="0"/>
              </a:rPr>
              <a:t>			Штрафы и пени</a:t>
            </a:r>
          </a:p>
          <a:p>
            <a:pPr algn="just"/>
            <a:r>
              <a:rPr lang="ru-RU" sz="2200" dirty="0">
                <a:latin typeface="Bahnschrift SemiLight Condensed" panose="020B0502040204020203" pitchFamily="34" charset="0"/>
              </a:rPr>
              <a:t>					Форма расчетов</a:t>
            </a:r>
          </a:p>
          <a:p>
            <a:pPr algn="just"/>
            <a:r>
              <a:rPr lang="ru-RU" sz="2200" dirty="0">
                <a:latin typeface="Bahnschrift SemiLight Condensed" panose="020B0502040204020203" pitchFamily="34" charset="0"/>
              </a:rPr>
              <a:t>					Отсрочка платежа</a:t>
            </a:r>
          </a:p>
          <a:p>
            <a:pPr algn="ctr"/>
            <a:r>
              <a:rPr lang="ru-RU" sz="2200" dirty="0">
                <a:latin typeface="Bahnschrift SemiLight Condensed" panose="020B0502040204020203" pitchFamily="34" charset="0"/>
              </a:rPr>
              <a:t>	         Прочие условия исполнения договора</a:t>
            </a:r>
          </a:p>
          <a:p>
            <a:r>
              <a:rPr lang="ru-RU" sz="2200" dirty="0">
                <a:solidFill>
                  <a:schemeClr val="bg1">
                    <a:lumMod val="65000"/>
                  </a:schemeClr>
                </a:solidFill>
                <a:latin typeface="Bahnschrift SemiLight Condensed" panose="020B0502040204020203" pitchFamily="34" charset="0"/>
              </a:rPr>
              <a:t>Где смотреть? Постановление Арбитражного суда Московского округа от 11.03.2020 N Ф05-26191/2019 по делу N А40-164688/2019 </a:t>
            </a:r>
          </a:p>
        </p:txBody>
      </p:sp>
      <p:sp>
        <p:nvSpPr>
          <p:cNvPr id="4" name="Умножение 3"/>
          <p:cNvSpPr/>
          <p:nvPr/>
        </p:nvSpPr>
        <p:spPr>
          <a:xfrm>
            <a:off x="881483" y="4165884"/>
            <a:ext cx="4857136" cy="2354825"/>
          </a:xfrm>
          <a:prstGeom prst="mathMultiply">
            <a:avLst/>
          </a:prstGeom>
          <a:solidFill>
            <a:srgbClr val="C00000">
              <a:alpha val="2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133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34297" y="889844"/>
            <a:ext cx="10392697" cy="7201972"/>
          </a:xfrm>
          <a:prstGeom prst="rect">
            <a:avLst/>
          </a:prstGeom>
        </p:spPr>
        <p:txBody>
          <a:bodyPr wrap="square">
            <a:spAutoFit/>
          </a:bodyPr>
          <a:lstStyle/>
          <a:p>
            <a:r>
              <a:rPr lang="ru-RU" sz="2200" dirty="0">
                <a:latin typeface="Bahnschrift SemiLight Condensed" panose="020B0502040204020203" pitchFamily="34" charset="0"/>
              </a:rPr>
              <a:t>Качественные, функциональные и экологические характеристики объекта закупки могут включать, не ограничиваясь:</a:t>
            </a:r>
          </a:p>
          <a:p>
            <a:r>
              <a:rPr lang="ru-RU" sz="2200" dirty="0">
                <a:latin typeface="Bahnschrift SemiLight Condensed" panose="020B0502040204020203" pitchFamily="34" charset="0"/>
              </a:rPr>
              <a:t>1.  Методология оказания услуг, выполнения работ (качество продукции);</a:t>
            </a:r>
          </a:p>
          <a:p>
            <a:r>
              <a:rPr lang="ru-RU" sz="2200" dirty="0">
                <a:latin typeface="Bahnschrift SemiLight Condensed" panose="020B0502040204020203" pitchFamily="34" charset="0"/>
              </a:rPr>
              <a:t>2. Функциональные, потребительские свойства предмета закупки;</a:t>
            </a:r>
          </a:p>
          <a:p>
            <a:r>
              <a:rPr lang="ru-RU" sz="2200" dirty="0">
                <a:latin typeface="Bahnschrift SemiLight Condensed" panose="020B0502040204020203" pitchFamily="34" charset="0"/>
              </a:rPr>
              <a:t>3. Соответствие экологическим нормам (</a:t>
            </a:r>
            <a:r>
              <a:rPr lang="en-US" sz="2200" dirty="0">
                <a:latin typeface="Bahnschrift SemiLight Condensed" panose="020B0502040204020203" pitchFamily="34" charset="0"/>
              </a:rPr>
              <a:t>ESG-</a:t>
            </a:r>
            <a:r>
              <a:rPr lang="ru-RU" sz="2200" dirty="0">
                <a:latin typeface="Bahnschrift SemiLight Condensed" panose="020B0502040204020203" pitchFamily="34" charset="0"/>
              </a:rPr>
              <a:t>закупки);</a:t>
            </a:r>
          </a:p>
          <a:p>
            <a:r>
              <a:rPr lang="ru-RU" sz="2200" dirty="0">
                <a:latin typeface="Bahnschrift SemiLight Condensed" panose="020B0502040204020203" pitchFamily="34" charset="0"/>
              </a:rPr>
              <a:t>4. Дополнительные предложения по предмету закупки (техническому заданию</a:t>
            </a:r>
            <a:r>
              <a:rPr lang="ru-RU" sz="2200" dirty="0" smtClean="0">
                <a:latin typeface="Bahnschrift SemiLight Condensed" panose="020B0502040204020203" pitchFamily="34" charset="0"/>
              </a:rPr>
              <a:t>)</a:t>
            </a:r>
            <a:endParaRPr lang="en-GB" sz="2200" dirty="0" smtClean="0">
              <a:latin typeface="Bahnschrift SemiLight Condensed" panose="020B0502040204020203" pitchFamily="34" charset="0"/>
            </a:endParaRPr>
          </a:p>
          <a:p>
            <a:endParaRPr lang="en-GB" sz="2200" dirty="0">
              <a:latin typeface="Bahnschrift SemiLight Condensed" panose="020B0502040204020203" pitchFamily="34" charset="0"/>
            </a:endParaRPr>
          </a:p>
          <a:p>
            <a:r>
              <a:rPr lang="en-GB" sz="2200" dirty="0" smtClean="0">
                <a:latin typeface="Bahnschrift SemiLight Condensed" panose="020B0502040204020203" pitchFamily="34" charset="0"/>
              </a:rPr>
              <a:t>	</a:t>
            </a:r>
            <a:r>
              <a:rPr lang="ru-RU" sz="2200" dirty="0" smtClean="0">
                <a:latin typeface="Bahnschrift SemiLight Condensed" panose="020B0502040204020203" pitchFamily="34" charset="0"/>
              </a:rPr>
              <a:t>Оценка </a:t>
            </a:r>
            <a:r>
              <a:rPr lang="ru-RU" sz="2200" dirty="0">
                <a:latin typeface="Bahnschrift SemiLight Condensed" panose="020B0502040204020203" pitchFamily="34" charset="0"/>
              </a:rPr>
              <a:t>заявок по неценовому критерию/подкритерию может осуществляться в соответствии </a:t>
            </a:r>
            <a:r>
              <a:rPr lang="ru-RU" sz="2200" dirty="0">
                <a:solidFill>
                  <a:srgbClr val="CC0066"/>
                </a:solidFill>
                <a:latin typeface="Bahnschrift SemiLight Condensed" panose="020B0502040204020203" pitchFamily="34" charset="0"/>
              </a:rPr>
              <a:t>со шкалой оценки, </a:t>
            </a:r>
            <a:r>
              <a:rPr lang="ru-RU" sz="2200" dirty="0">
                <a:latin typeface="Bahnschrift SemiLight Condensed" panose="020B0502040204020203" pitchFamily="34" charset="0"/>
              </a:rPr>
              <a:t>предусматривающей присвоение определенного количества баллов в зависимости от степени предпочтительности предложений участников закупки, которая должна отражать </a:t>
            </a:r>
            <a:r>
              <a:rPr lang="ru-RU" sz="2200" dirty="0">
                <a:solidFill>
                  <a:srgbClr val="CC0066"/>
                </a:solidFill>
                <a:latin typeface="Bahnschrift SemiLight Condensed" panose="020B0502040204020203" pitchFamily="34" charset="0"/>
              </a:rPr>
              <a:t>корреспондирующую взаимосвязь количества </a:t>
            </a:r>
            <a:r>
              <a:rPr lang="ru-RU" sz="2200" dirty="0">
                <a:latin typeface="Bahnschrift SemiLight Condensed" panose="020B0502040204020203" pitchFamily="34" charset="0"/>
              </a:rPr>
              <a:t>присваиваемых по критерию/подкритерию оценки баллов с представляемыми сведениями по такому критерию/подкритерию. При этом в документации о закупке должны быть установлены порядок оценки и шкала оценки, а также порядок ее определения, позволяющий объективно сравнивать заявки участников по содержательным характеристикам представленного участником закупки предложения и однозначным образом выявлять лучшее предложение.</a:t>
            </a: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err="1">
              <a:latin typeface="Bahnschrift SemiLight Condensed" panose="020B0502040204020203" pitchFamily="34" charset="0"/>
            </a:endParaRPr>
          </a:p>
        </p:txBody>
      </p:sp>
    </p:spTree>
    <p:extLst>
      <p:ext uri="{BB962C8B-B14F-4D97-AF65-F5344CB8AC3E}">
        <p14:creationId xmlns:p14="http://schemas.microsoft.com/office/powerpoint/2010/main" val="229026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24465" y="857318"/>
            <a:ext cx="11867535" cy="5170646"/>
          </a:xfrm>
          <a:prstGeom prst="rect">
            <a:avLst/>
          </a:prstGeom>
        </p:spPr>
        <p:txBody>
          <a:bodyPr wrap="square">
            <a:spAutoFit/>
          </a:bodyPr>
          <a:lstStyle/>
          <a:p>
            <a:r>
              <a:rPr lang="ru-RU" sz="2200" dirty="0">
                <a:solidFill>
                  <a:srgbClr val="9933FF"/>
                </a:solidFill>
                <a:latin typeface="Bahnschrift SemiLight Condensed" panose="020B0502040204020203" pitchFamily="34" charset="0"/>
              </a:rPr>
              <a:t>Подкритериями </a:t>
            </a:r>
            <a:r>
              <a:rPr lang="ru-RU" sz="2200" dirty="0" err="1">
                <a:solidFill>
                  <a:srgbClr val="9933FF"/>
                </a:solidFill>
                <a:latin typeface="Bahnschrift SemiLight Condensed" panose="020B0502040204020203" pitchFamily="34" charset="0"/>
              </a:rPr>
              <a:t>нестоимостного</a:t>
            </a:r>
            <a:r>
              <a:rPr lang="ru-RU" sz="2200" dirty="0">
                <a:solidFill>
                  <a:srgbClr val="9933FF"/>
                </a:solidFill>
                <a:latin typeface="Bahnschrift SemiLight Condensed" panose="020B0502040204020203" pitchFamily="34" charset="0"/>
              </a:rPr>
              <a:t> критерия оценки «Квалификация участников закупки</a:t>
            </a:r>
            <a:r>
              <a:rPr lang="ru-RU" sz="2200" dirty="0">
                <a:latin typeface="Bahnschrift SemiLight Condensed" panose="020B0502040204020203" pitchFamily="34" charset="0"/>
              </a:rPr>
              <a:t>, в том числе наличие у них финансовых ресурсов, оборудования и других материальных ресурсов, принадлежащих им на праве собственности или на ином законном основании, опыта работы, связанного с предметом договора, и деловой репутации, специалистов и иных работников определенного уровня квалификации» могут быть следующие:</a:t>
            </a:r>
          </a:p>
          <a:p>
            <a:pPr marL="342900" indent="-342900">
              <a:buFont typeface="Wingdings" panose="05000000000000000000" pitchFamily="2" charset="2"/>
              <a:buChar char="ü"/>
            </a:pPr>
            <a:r>
              <a:rPr lang="ru-RU" sz="2200" dirty="0">
                <a:latin typeface="Bahnschrift SemiLight Condensed" panose="020B0502040204020203" pitchFamily="34" charset="0"/>
              </a:rPr>
              <a:t>квалификация трудовых ресурсов (руководителей и ключевых специалистов), предлагаемых для выполнения работ, оказания услуг;</a:t>
            </a:r>
          </a:p>
          <a:p>
            <a:pPr marL="342900" indent="-342900">
              <a:buFont typeface="Wingdings" panose="05000000000000000000" pitchFamily="2" charset="2"/>
              <a:buChar char="ü"/>
            </a:pPr>
            <a:r>
              <a:rPr lang="ru-RU" sz="2200" dirty="0">
                <a:latin typeface="Bahnschrift SemiLight Condensed" panose="020B0502040204020203" pitchFamily="34" charset="0"/>
              </a:rPr>
              <a:t>опыт участника по успешной поставке ТРУ сопоставимого характера и объема;</a:t>
            </a:r>
          </a:p>
          <a:p>
            <a:pPr marL="342900" indent="-342900">
              <a:buFont typeface="Wingdings" panose="05000000000000000000" pitchFamily="2" charset="2"/>
              <a:buChar char="ü"/>
            </a:pPr>
            <a:r>
              <a:rPr lang="ru-RU" sz="2200" dirty="0">
                <a:latin typeface="Bahnschrift SemiLight Condensed" panose="020B0502040204020203" pitchFamily="34" charset="0"/>
              </a:rPr>
              <a:t>обеспеченность участника закупки материально-техническими ресурсами в части наличия у участника закупки собственных или арендованных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2200" dirty="0">
                <a:latin typeface="Bahnschrift SemiLight Condensed" panose="020B0502040204020203" pitchFamily="34" charset="0"/>
              </a:rPr>
              <a:t>обеспеченность участника закупки трудовыми ресурсами;</a:t>
            </a:r>
          </a:p>
          <a:p>
            <a:pPr marL="342900" indent="-342900">
              <a:buFont typeface="Wingdings" panose="05000000000000000000" pitchFamily="2" charset="2"/>
              <a:buChar char="ü"/>
            </a:pPr>
            <a:r>
              <a:rPr lang="ru-RU" sz="2200" dirty="0">
                <a:latin typeface="Bahnschrift SemiLight Condensed" panose="020B0502040204020203" pitchFamily="34" charset="0"/>
              </a:rPr>
              <a:t>деловая репутация участника закупки;</a:t>
            </a:r>
          </a:p>
          <a:p>
            <a:pPr marL="342900" indent="-342900">
              <a:buFont typeface="Wingdings" panose="05000000000000000000" pitchFamily="2" charset="2"/>
              <a:buChar char="ü"/>
            </a:pPr>
            <a:r>
              <a:rPr lang="ru-RU" sz="2200" dirty="0">
                <a:latin typeface="Bahnschrift SemiLight Condensed" panose="020B0502040204020203" pitchFamily="34" charset="0"/>
              </a:rPr>
              <a:t>наличие системы менеджмента качества;</a:t>
            </a:r>
          </a:p>
          <a:p>
            <a:pPr marL="342900" indent="-342900">
              <a:buFont typeface="Wingdings" panose="05000000000000000000" pitchFamily="2" charset="2"/>
              <a:buChar char="ü"/>
            </a:pPr>
            <a:r>
              <a:rPr lang="ru-RU" sz="2200" dirty="0">
                <a:latin typeface="Bahnschrift SemiLight Condensed" panose="020B0502040204020203" pitchFamily="34" charset="0"/>
              </a:rPr>
              <a:t>расчет финансовой устойчивости участника закупки;</a:t>
            </a:r>
          </a:p>
          <a:p>
            <a:pPr marL="342900" indent="-342900">
              <a:buFont typeface="Wingdings" panose="05000000000000000000" pitchFamily="2" charset="2"/>
              <a:buChar char="ü"/>
            </a:pPr>
            <a:r>
              <a:rPr lang="ru-RU" sz="2200" dirty="0">
                <a:latin typeface="Bahnschrift SemiLight Condensed" panose="020B0502040204020203" pitchFamily="34" charset="0"/>
              </a:rPr>
              <a:t>обеспеченность финансовыми ресурсами участника закупки.</a:t>
            </a:r>
          </a:p>
        </p:txBody>
      </p:sp>
    </p:spTree>
    <p:extLst>
      <p:ext uri="{BB962C8B-B14F-4D97-AF65-F5344CB8AC3E}">
        <p14:creationId xmlns:p14="http://schemas.microsoft.com/office/powerpoint/2010/main" val="101033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511278" y="750546"/>
            <a:ext cx="11867535" cy="5847755"/>
          </a:xfrm>
          <a:prstGeom prst="rect">
            <a:avLst/>
          </a:prstGeom>
        </p:spPr>
        <p:txBody>
          <a:bodyPr wrap="square">
            <a:spAutoFit/>
          </a:bodyPr>
          <a:lstStyle/>
          <a:p>
            <a:r>
              <a:rPr lang="ru-RU" dirty="0">
                <a:latin typeface="Bahnschrift SemiLight Condensed" panose="020B0502040204020203" pitchFamily="34" charset="0"/>
              </a:rPr>
              <a:t>В случае если лучшим условием исполнения договора по </a:t>
            </a:r>
            <a:r>
              <a:rPr lang="ru-RU" dirty="0" err="1">
                <a:latin typeface="Bahnschrift SemiLight Condensed" panose="020B0502040204020203" pitchFamily="34" charset="0"/>
              </a:rPr>
              <a:t>нестоимостному</a:t>
            </a:r>
            <a:r>
              <a:rPr lang="ru-RU" dirty="0">
                <a:latin typeface="Bahnschrift SemiLight Condensed" panose="020B0502040204020203" pitchFamily="34" charset="0"/>
              </a:rPr>
              <a:t> критерию/подкритерию оценки является наибольшее значение критерия/подкритерия, при этом заказчиком установлено предельно необходимое максимальное или минимальное значение, количество баллов, присуждаемых по критерию (подкритерию) оценки может определяться по формулам:</a:t>
            </a:r>
          </a:p>
          <a:p>
            <a:endParaRPr lang="ru-RU" dirty="0">
              <a:latin typeface="Bahnschrift SemiLight Condensed" panose="020B0502040204020203" pitchFamily="34" charset="0"/>
            </a:endParaRPr>
          </a:p>
          <a:p>
            <a:endParaRPr lang="ru-RU" dirty="0">
              <a:latin typeface="Bahnschrift SemiLight Condensed" panose="020B0502040204020203" pitchFamily="34" charset="0"/>
            </a:endParaRPr>
          </a:p>
          <a:p>
            <a:endParaRPr lang="ru-RU" dirty="0">
              <a:latin typeface="Bahnschrift SemiLight Condensed" panose="020B0502040204020203" pitchFamily="34" charset="0"/>
            </a:endParaRPr>
          </a:p>
          <a:p>
            <a:endParaRPr lang="ru-RU"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r>
              <a:rPr lang="ru-RU" sz="1600" dirty="0">
                <a:latin typeface="Bahnschrift SemiLight Condensed" panose="020B0502040204020203" pitchFamily="34" charset="0"/>
              </a:rPr>
              <a:t>где:</a:t>
            </a:r>
          </a:p>
          <a:p>
            <a:r>
              <a:rPr lang="ru-RU" sz="1600" dirty="0" err="1">
                <a:latin typeface="Bahnschrift SemiLight Condensed" panose="020B0502040204020203" pitchFamily="34" charset="0"/>
              </a:rPr>
              <a:t>НЦБ</a:t>
            </a:r>
            <a:r>
              <a:rPr lang="ru-RU" sz="1600" baseline="-25000" dirty="0" err="1">
                <a:latin typeface="Bahnschrift SemiLight Condensed" panose="020B0502040204020203" pitchFamily="34" charset="0"/>
              </a:rPr>
              <a:t>i</a:t>
            </a:r>
            <a:r>
              <a:rPr lang="ru-RU" sz="1600" dirty="0">
                <a:latin typeface="Bahnschrift SemiLight Condensed" panose="020B0502040204020203" pitchFamily="34" charset="0"/>
              </a:rPr>
              <a:t> - количество баллов по неценовому критерию/подкритерию оценки;</a:t>
            </a:r>
          </a:p>
          <a:p>
            <a:r>
              <a:rPr lang="ru-RU" sz="1600" dirty="0" err="1">
                <a:latin typeface="Bahnschrift SemiLight Condensed" panose="020B0502040204020203" pitchFamily="34" charset="0"/>
              </a:rPr>
              <a:t>К</a:t>
            </a:r>
            <a:r>
              <a:rPr lang="ru-RU" sz="1600" baseline="-25000" dirty="0" err="1">
                <a:latin typeface="Bahnschrift SemiLight Condensed" panose="020B0502040204020203" pitchFamily="34" charset="0"/>
              </a:rPr>
              <a:t>i</a:t>
            </a:r>
            <a:r>
              <a:rPr lang="ru-RU" sz="1600" dirty="0">
                <a:latin typeface="Bahnschrift SemiLight Condensed" panose="020B0502040204020203" pitchFamily="34" charset="0"/>
              </a:rPr>
              <a:t> - предложение i-</a:t>
            </a:r>
            <a:r>
              <a:rPr lang="ru-RU" sz="1600" dirty="0" err="1">
                <a:latin typeface="Bahnschrift SemiLight Condensed" panose="020B0502040204020203" pitchFamily="34" charset="0"/>
              </a:rPr>
              <a:t>го</a:t>
            </a:r>
            <a:r>
              <a:rPr lang="ru-RU" sz="1600" dirty="0">
                <a:latin typeface="Bahnschrift SemiLight Condensed" panose="020B0502040204020203" pitchFamily="34" charset="0"/>
              </a:rPr>
              <a:t> участника закупки, заявка которого оценивается;</a:t>
            </a:r>
          </a:p>
          <a:p>
            <a:r>
              <a:rPr lang="ru-RU" sz="1600" dirty="0" err="1">
                <a:latin typeface="Bahnschrift SemiLight Condensed" panose="020B0502040204020203" pitchFamily="34" charset="0"/>
              </a:rPr>
              <a:t>К</a:t>
            </a:r>
            <a:r>
              <a:rPr lang="ru-RU" sz="1600" baseline="-25000" dirty="0" err="1">
                <a:latin typeface="Bahnschrift SemiLight Condensed" panose="020B0502040204020203" pitchFamily="34" charset="0"/>
              </a:rPr>
              <a:t>max</a:t>
            </a:r>
            <a:r>
              <a:rPr lang="ru-RU" sz="1600" dirty="0">
                <a:latin typeface="Bahnschrift SemiLight Condensed" panose="020B0502040204020203" pitchFamily="34" charset="0"/>
              </a:rPr>
              <a:t> - максимальное предложение из предложений по </a:t>
            </a:r>
            <a:r>
              <a:rPr lang="ru-RU" sz="1600" dirty="0" err="1">
                <a:latin typeface="Bahnschrift SemiLight Condensed" panose="020B0502040204020203" pitchFamily="34" charset="0"/>
              </a:rPr>
              <a:t>нестоимостному</a:t>
            </a:r>
            <a:r>
              <a:rPr lang="ru-RU" sz="1600" dirty="0">
                <a:latin typeface="Bahnschrift SemiLight Condensed" panose="020B0502040204020203" pitchFamily="34" charset="0"/>
              </a:rPr>
              <a:t> критерию/подкритерию оценки, сделанных участниками закупки;</a:t>
            </a:r>
          </a:p>
          <a:p>
            <a:r>
              <a:rPr lang="ru-RU" sz="1600" dirty="0" err="1">
                <a:latin typeface="Bahnschrift SemiLight Condensed" panose="020B0502040204020203" pitchFamily="34" charset="0"/>
              </a:rPr>
              <a:t>к</a:t>
            </a:r>
            <a:r>
              <a:rPr lang="ru-RU" sz="1600" baseline="30000" dirty="0" err="1">
                <a:latin typeface="Bahnschrift SemiLight Condensed" panose="020B0502040204020203" pitchFamily="34" charset="0"/>
              </a:rPr>
              <a:t>пред</a:t>
            </a:r>
            <a:r>
              <a:rPr lang="ru-RU" sz="1600" dirty="0">
                <a:latin typeface="Bahnschrift SemiLight Condensed" panose="020B0502040204020203" pitchFamily="34" charset="0"/>
              </a:rPr>
              <a:t> - предельно необходимое заказчику количественное значение, указанное в документации о закупке. </a:t>
            </a:r>
          </a:p>
          <a:p>
            <a:r>
              <a:rPr lang="ru-RU" sz="1600" dirty="0" err="1">
                <a:latin typeface="Bahnschrift SemiLight Condensed" panose="020B0502040204020203" pitchFamily="34" charset="0"/>
              </a:rPr>
              <a:t>К</a:t>
            </a:r>
            <a:r>
              <a:rPr lang="ru-RU" sz="1600" baseline="-25000" dirty="0" err="1">
                <a:latin typeface="Bahnschrift SemiLight Condensed" panose="020B0502040204020203" pitchFamily="34" charset="0"/>
              </a:rPr>
              <a:t>min</a:t>
            </a:r>
            <a:r>
              <a:rPr lang="ru-RU" sz="1600" dirty="0">
                <a:latin typeface="Bahnschrift SemiLight Condensed" panose="020B0502040204020203" pitchFamily="34" charset="0"/>
              </a:rPr>
              <a:t> - минимальное предложение из предложений по критерию оценки, сделанных участниками закупки;</a:t>
            </a:r>
          </a:p>
          <a:p>
            <a:r>
              <a:rPr lang="ru-RU" sz="1600" dirty="0" err="1">
                <a:latin typeface="Bahnschrift SemiLight Condensed" panose="020B0502040204020203" pitchFamily="34" charset="0"/>
              </a:rPr>
              <a:t>НЦБ</a:t>
            </a:r>
            <a:r>
              <a:rPr lang="ru-RU" sz="1600" baseline="-25000" dirty="0" err="1">
                <a:latin typeface="Bahnschrift SemiLight Condensed" panose="020B0502040204020203" pitchFamily="34" charset="0"/>
              </a:rPr>
              <a:t>min</a:t>
            </a:r>
            <a:r>
              <a:rPr lang="ru-RU" sz="1600" dirty="0">
                <a:latin typeface="Bahnschrift SemiLight Condensed" panose="020B0502040204020203" pitchFamily="34" charset="0"/>
              </a:rPr>
              <a:t> - количество баллов по критерию оценки (показателю), присуждаемых участникам закупки, предложение которых меньше предельно необходимого минимального значения, установленного заказчиком.</a:t>
            </a:r>
          </a:p>
          <a:p>
            <a:r>
              <a:rPr lang="ru-RU" sz="1600" dirty="0" err="1">
                <a:latin typeface="Bahnschrift SemiLight Condensed" panose="020B0502040204020203" pitchFamily="34" charset="0"/>
              </a:rPr>
              <a:t>НЦБ</a:t>
            </a:r>
            <a:r>
              <a:rPr lang="ru-RU" sz="1600" baseline="-25000" dirty="0" err="1">
                <a:latin typeface="Bahnschrift SemiLight Condensed" panose="020B0502040204020203" pitchFamily="34" charset="0"/>
              </a:rPr>
              <a:t>max</a:t>
            </a:r>
            <a:r>
              <a:rPr lang="ru-RU" sz="1600" dirty="0">
                <a:latin typeface="Bahnschrift SemiLight Condensed" panose="020B0502040204020203" pitchFamily="34" charset="0"/>
              </a:rPr>
              <a:t> - количество баллов по критерию оценки (показателю), присуждаемых участникам, предложение которых превышает предельно необходимое максимальное значение, установленное заказчиком.</a:t>
            </a:r>
          </a:p>
          <a:p>
            <a:r>
              <a:rPr lang="ru-RU" sz="2200" dirty="0">
                <a:latin typeface="Bahnschrift SemiLight Condensed" panose="020B0502040204020203" pitchFamily="34" charset="0"/>
              </a:rPr>
              <a:t>Важно: Несоответствие квалификационным требованиям не является основанием для </a:t>
            </a:r>
            <a:r>
              <a:rPr lang="ru-RU" sz="2200" dirty="0" err="1">
                <a:latin typeface="Bahnschrift SemiLight Condensed" panose="020B0502040204020203" pitchFamily="34" charset="0"/>
              </a:rPr>
              <a:t>недопуска</a:t>
            </a:r>
            <a:r>
              <a:rPr lang="ru-RU" sz="2200" dirty="0">
                <a:latin typeface="Bahnschrift SemiLight Condensed" panose="020B0502040204020203" pitchFamily="34" charset="0"/>
              </a:rPr>
              <a:t> заявки к процедуре </a:t>
            </a:r>
          </a:p>
        </p:txBody>
      </p:sp>
      <p:graphicFrame>
        <p:nvGraphicFramePr>
          <p:cNvPr id="5" name="Таблица 4"/>
          <p:cNvGraphicFramePr>
            <a:graphicFrameLocks noGrp="1"/>
          </p:cNvGraphicFramePr>
          <p:nvPr>
            <p:extLst>
              <p:ext uri="{D42A27DB-BD31-4B8C-83A1-F6EECF244321}">
                <p14:modId xmlns:p14="http://schemas.microsoft.com/office/powerpoint/2010/main" val="1702245993"/>
              </p:ext>
            </p:extLst>
          </p:nvPr>
        </p:nvGraphicFramePr>
        <p:xfrm>
          <a:off x="511278" y="1840544"/>
          <a:ext cx="10933470" cy="1833880"/>
        </p:xfrm>
        <a:graphic>
          <a:graphicData uri="http://schemas.openxmlformats.org/drawingml/2006/table">
            <a:tbl>
              <a:tblPr firstRow="1" bandRow="1">
                <a:tableStyleId>{616DA210-FB5B-4158-B5E0-FEB733F419BA}</a:tableStyleId>
              </a:tblPr>
              <a:tblGrid>
                <a:gridCol w="5466735">
                  <a:extLst>
                    <a:ext uri="{9D8B030D-6E8A-4147-A177-3AD203B41FA5}">
                      <a16:colId xmlns="" xmlns:a16="http://schemas.microsoft.com/office/drawing/2014/main" val="20000"/>
                    </a:ext>
                  </a:extLst>
                </a:gridCol>
                <a:gridCol w="5466735">
                  <a:extLst>
                    <a:ext uri="{9D8B030D-6E8A-4147-A177-3AD203B41FA5}">
                      <a16:colId xmlns="" xmlns:a16="http://schemas.microsoft.com/office/drawing/2014/main" val="20001"/>
                    </a:ext>
                  </a:extLst>
                </a:gridCol>
              </a:tblGrid>
              <a:tr h="370840">
                <a:tc>
                  <a:txBody>
                    <a:bodyPr/>
                    <a:lstStyle/>
                    <a:p>
                      <a:pPr algn="ctr">
                        <a:lnSpc>
                          <a:spcPct val="100000"/>
                        </a:lnSpc>
                        <a:spcBef>
                          <a:spcPts val="0"/>
                        </a:spcBef>
                        <a:spcAft>
                          <a:spcPts val="0"/>
                        </a:spcAft>
                      </a:pPr>
                      <a:r>
                        <a:rPr lang="ru-RU" sz="1700" dirty="0">
                          <a:solidFill>
                            <a:srgbClr val="9933FF"/>
                          </a:solidFill>
                          <a:latin typeface="Bahnschrift SemiLight Condensed" panose="020B0502040204020203" pitchFamily="34" charset="0"/>
                        </a:rPr>
                        <a:t>Установлено</a:t>
                      </a:r>
                      <a:r>
                        <a:rPr lang="ru-RU" sz="1700" baseline="0" dirty="0">
                          <a:solidFill>
                            <a:srgbClr val="9933FF"/>
                          </a:solidFill>
                          <a:latin typeface="Bahnschrift SemiLight Condensed" panose="020B0502040204020203" pitchFamily="34" charset="0"/>
                        </a:rPr>
                        <a:t> предельное максимальное значение</a:t>
                      </a:r>
                      <a:endParaRPr lang="ru-RU" sz="1700" dirty="0">
                        <a:solidFill>
                          <a:srgbClr val="9933FF"/>
                        </a:solidFill>
                        <a:latin typeface="Bahnschrift SemiLight Condensed" panose="020B0502040204020203" pitchFamily="34" charset="0"/>
                      </a:endParaRPr>
                    </a:p>
                  </a:txBody>
                  <a:tcPr/>
                </a:tc>
                <a:tc>
                  <a:txBody>
                    <a:bodyPr/>
                    <a:lstStyle/>
                    <a:p>
                      <a:pPr algn="ctr">
                        <a:lnSpc>
                          <a:spcPct val="100000"/>
                        </a:lnSpc>
                        <a:spcBef>
                          <a:spcPts val="0"/>
                        </a:spcBef>
                        <a:spcAft>
                          <a:spcPts val="0"/>
                        </a:spcAft>
                      </a:pPr>
                      <a:r>
                        <a:rPr lang="ru-RU" sz="1700" dirty="0">
                          <a:solidFill>
                            <a:srgbClr val="9933FF"/>
                          </a:solidFill>
                          <a:latin typeface="Bahnschrift SemiLight Condensed" panose="020B0502040204020203" pitchFamily="34" charset="0"/>
                        </a:rPr>
                        <a:t>Установлено предельное</a:t>
                      </a:r>
                      <a:r>
                        <a:rPr lang="ru-RU" sz="1700" baseline="0" dirty="0">
                          <a:solidFill>
                            <a:srgbClr val="9933FF"/>
                          </a:solidFill>
                          <a:latin typeface="Bahnschrift SemiLight Condensed" panose="020B0502040204020203" pitchFamily="34" charset="0"/>
                        </a:rPr>
                        <a:t> минимальное значение</a:t>
                      </a:r>
                      <a:endParaRPr lang="ru-RU" sz="1700" dirty="0">
                        <a:solidFill>
                          <a:srgbClr val="9933FF"/>
                        </a:solidFill>
                        <a:latin typeface="Bahnschrift SemiLight Condensed" panose="020B0502040204020203" pitchFamily="34" charset="0"/>
                      </a:endParaRPr>
                    </a:p>
                  </a:txBody>
                  <a:tcPr/>
                </a:tc>
                <a:extLst>
                  <a:ext uri="{0D108BD9-81ED-4DB2-BD59-A6C34878D82A}">
                    <a16:rowId xmlns="" xmlns:a16="http://schemas.microsoft.com/office/drawing/2014/main" val="10000"/>
                  </a:ext>
                </a:extLst>
              </a:tr>
              <a:tr h="370840">
                <a:tc>
                  <a:txBody>
                    <a:bodyPr/>
                    <a:lstStyle/>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а) в случае если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max</a:t>
                      </a:r>
                      <a:r>
                        <a:rPr lang="ru-RU" sz="1800" dirty="0">
                          <a:solidFill>
                            <a:srgbClr val="9933FF"/>
                          </a:solidFill>
                          <a:latin typeface="Bahnschrift SemiLight Condensed" panose="020B0502040204020203" pitchFamily="34" charset="0"/>
                        </a:rPr>
                        <a:t> &lt;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dirty="0">
                          <a:solidFill>
                            <a:srgbClr val="9933FF"/>
                          </a:solidFill>
                          <a:latin typeface="Bahnschrift SemiLight Condensed" panose="020B0502040204020203" pitchFamily="34" charset="0"/>
                        </a:rPr>
                        <a:t>, - по формуле:</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	НЦБ</a:t>
                      </a:r>
                      <a:r>
                        <a:rPr lang="en-US" sz="1800" baseline="-25000" dirty="0" err="1">
                          <a:solidFill>
                            <a:srgbClr val="9933FF"/>
                          </a:solidFill>
                          <a:latin typeface="Bahnschrift SemiLight Condensed" panose="020B0502040204020203" pitchFamily="34" charset="0"/>
                        </a:rPr>
                        <a:t>i</a:t>
                      </a:r>
                      <a:r>
                        <a:rPr lang="en-US" sz="1800" dirty="0">
                          <a:solidFill>
                            <a:srgbClr val="9933FF"/>
                          </a:solidFill>
                          <a:latin typeface="Bahnschrift SemiLight Condensed" panose="020B0502040204020203" pitchFamily="34" charset="0"/>
                        </a:rPr>
                        <a:t> = 100 x (</a:t>
                      </a:r>
                      <a:r>
                        <a:rPr lang="ru-RU" sz="1800" dirty="0">
                          <a:solidFill>
                            <a:srgbClr val="9933FF"/>
                          </a:solidFill>
                          <a:latin typeface="Bahnschrift SemiLight Condensed" panose="020B0502040204020203" pitchFamily="34" charset="0"/>
                        </a:rPr>
                        <a:t>К</a:t>
                      </a:r>
                      <a:r>
                        <a:rPr lang="en-US" sz="1800" baseline="-25000" dirty="0" err="1">
                          <a:solidFill>
                            <a:srgbClr val="9933FF"/>
                          </a:solidFill>
                          <a:latin typeface="Bahnschrift SemiLight Condensed" panose="020B0502040204020203" pitchFamily="34" charset="0"/>
                        </a:rPr>
                        <a:t>i</a:t>
                      </a:r>
                      <a:r>
                        <a:rPr lang="en-US" sz="1800" dirty="0">
                          <a:solidFill>
                            <a:srgbClr val="9933FF"/>
                          </a:solidFill>
                          <a:latin typeface="Bahnschrift SemiLight Condensed" panose="020B0502040204020203" pitchFamily="34" charset="0"/>
                        </a:rPr>
                        <a:t> / </a:t>
                      </a:r>
                      <a:r>
                        <a:rPr lang="ru-RU" sz="1800" dirty="0">
                          <a:solidFill>
                            <a:srgbClr val="9933FF"/>
                          </a:solidFill>
                          <a:latin typeface="Bahnschrift SemiLight Condensed" panose="020B0502040204020203" pitchFamily="34" charset="0"/>
                        </a:rPr>
                        <a:t>К</a:t>
                      </a:r>
                      <a:r>
                        <a:rPr lang="en-US" sz="1800" baseline="-25000" dirty="0">
                          <a:solidFill>
                            <a:srgbClr val="9933FF"/>
                          </a:solidFill>
                          <a:latin typeface="Bahnschrift SemiLight Condensed" panose="020B0502040204020203" pitchFamily="34" charset="0"/>
                        </a:rPr>
                        <a:t>max</a:t>
                      </a:r>
                      <a:r>
                        <a:rPr lang="en-US" sz="1800" dirty="0">
                          <a:solidFill>
                            <a:srgbClr val="9933FF"/>
                          </a:solidFill>
                          <a:latin typeface="Bahnschrift SemiLight Condensed" panose="020B0502040204020203" pitchFamily="34" charset="0"/>
                        </a:rPr>
                        <a:t>);</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б) в случае если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max</a:t>
                      </a:r>
                      <a:r>
                        <a:rPr lang="ru-RU" sz="1800" dirty="0">
                          <a:solidFill>
                            <a:srgbClr val="9933FF"/>
                          </a:solidFill>
                          <a:latin typeface="Bahnschrift SemiLight Condensed" panose="020B0502040204020203" pitchFamily="34" charset="0"/>
                        </a:rPr>
                        <a:t> &gt;=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baseline="-25000" dirty="0">
                          <a:solidFill>
                            <a:srgbClr val="9933FF"/>
                          </a:solidFill>
                          <a:latin typeface="Bahnschrift SemiLight Condensed" panose="020B0502040204020203" pitchFamily="34" charset="0"/>
                        </a:rPr>
                        <a:t>;</a:t>
                      </a:r>
                      <a:r>
                        <a:rPr lang="ru-RU" sz="1800" dirty="0">
                          <a:solidFill>
                            <a:srgbClr val="9933FF"/>
                          </a:solidFill>
                          <a:latin typeface="Bahnschrift SemiLight Condensed" panose="020B0502040204020203" pitchFamily="34" charset="0"/>
                        </a:rPr>
                        <a:t> - по формуле:</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	</a:t>
                      </a:r>
                      <a:r>
                        <a:rPr lang="ru-RU" sz="1800" dirty="0" err="1">
                          <a:solidFill>
                            <a:srgbClr val="9933FF"/>
                          </a:solidFill>
                          <a:latin typeface="Bahnschrift SemiLight Condensed" panose="020B0502040204020203" pitchFamily="34" charset="0"/>
                        </a:rPr>
                        <a:t>НЦБ</a:t>
                      </a:r>
                      <a:r>
                        <a:rPr lang="ru-RU" sz="1800" baseline="-25000" dirty="0" err="1">
                          <a:solidFill>
                            <a:srgbClr val="9933FF"/>
                          </a:solidFill>
                          <a:latin typeface="Bahnschrift SemiLight Condensed" panose="020B0502040204020203" pitchFamily="34" charset="0"/>
                        </a:rPr>
                        <a:t>i</a:t>
                      </a:r>
                      <a:r>
                        <a:rPr lang="ru-RU" sz="1800" dirty="0">
                          <a:solidFill>
                            <a:srgbClr val="9933FF"/>
                          </a:solidFill>
                          <a:latin typeface="Bahnschrift SemiLight Condensed" panose="020B0502040204020203" pitchFamily="34" charset="0"/>
                        </a:rPr>
                        <a:t> = 100 x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i</a:t>
                      </a:r>
                      <a:r>
                        <a:rPr lang="ru-RU" sz="1800" dirty="0">
                          <a:solidFill>
                            <a:srgbClr val="9933FF"/>
                          </a:solidFill>
                          <a:latin typeface="Bahnschrift SemiLight Condensed" panose="020B0502040204020203" pitchFamily="34" charset="0"/>
                        </a:rPr>
                        <a:t> /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dirty="0">
                          <a:solidFill>
                            <a:srgbClr val="9933FF"/>
                          </a:solidFill>
                          <a:latin typeface="Bahnschrift SemiLight Condensed"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rgbClr val="9933FF"/>
                          </a:solidFill>
                          <a:effectLst/>
                          <a:latin typeface="Bahnschrift SemiLight Condensed" panose="020B0502040204020203" pitchFamily="34" charset="0"/>
                          <a:ea typeface="+mn-ea"/>
                          <a:cs typeface="+mn-cs"/>
                        </a:rPr>
                        <a:t>при этом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max</a:t>
                      </a:r>
                      <a:r>
                        <a:rPr lang="ru-RU" sz="1800" kern="1200" dirty="0">
                          <a:solidFill>
                            <a:srgbClr val="9933FF"/>
                          </a:solidFill>
                          <a:effectLst/>
                          <a:latin typeface="Bahnschrift SemiLight Condensed" panose="020B0502040204020203" pitchFamily="34" charset="0"/>
                          <a:ea typeface="+mn-ea"/>
                          <a:cs typeface="+mn-cs"/>
                        </a:rPr>
                        <a:t> = КЗ x 100,</a:t>
                      </a:r>
                      <a:endParaRPr lang="ru-RU" sz="1800" dirty="0">
                        <a:solidFill>
                          <a:srgbClr val="9933FF"/>
                        </a:solidFill>
                        <a:latin typeface="Bahnschrift SemiLight Condensed" panose="020B0502040204020203" pitchFamily="34" charset="0"/>
                      </a:endParaRPr>
                    </a:p>
                  </a:txBody>
                  <a:tcPr>
                    <a:noFill/>
                  </a:tcPr>
                </a:tc>
                <a:tc>
                  <a:txBody>
                    <a:bodyPr/>
                    <a:lstStyle/>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а) в случае если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min</a:t>
                      </a:r>
                      <a:r>
                        <a:rPr lang="ru-RU" sz="1800" kern="1200" dirty="0">
                          <a:solidFill>
                            <a:srgbClr val="9933FF"/>
                          </a:solidFill>
                          <a:effectLst/>
                          <a:latin typeface="Bahnschrift SemiLight Condensed" panose="020B0502040204020203" pitchFamily="34" charset="0"/>
                          <a:ea typeface="+mn-ea"/>
                          <a:cs typeface="+mn-cs"/>
                        </a:rPr>
                        <a:t> &gt;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30000" dirty="0" err="1">
                          <a:solidFill>
                            <a:srgbClr val="9933FF"/>
                          </a:solidFill>
                          <a:effectLst/>
                          <a:latin typeface="Bahnschrift SemiLight Condensed" panose="020B0502040204020203" pitchFamily="34" charset="0"/>
                          <a:ea typeface="+mn-ea"/>
                          <a:cs typeface="+mn-cs"/>
                        </a:rPr>
                        <a:t>пред</a:t>
                      </a:r>
                      <a:r>
                        <a:rPr lang="ru-RU" sz="1800" kern="1200" dirty="0">
                          <a:solidFill>
                            <a:srgbClr val="9933FF"/>
                          </a:solidFill>
                          <a:effectLst/>
                          <a:latin typeface="Bahnschrift SemiLight Condensed" panose="020B0502040204020203" pitchFamily="34" charset="0"/>
                          <a:ea typeface="+mn-ea"/>
                          <a:cs typeface="+mn-cs"/>
                        </a:rPr>
                        <a:t>, - по формуле:</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 = КЗ x 100 x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min</a:t>
                      </a:r>
                      <a:r>
                        <a:rPr lang="ru-RU" sz="1800" kern="1200" dirty="0">
                          <a:solidFill>
                            <a:srgbClr val="9933FF"/>
                          </a:solidFill>
                          <a:effectLst/>
                          <a:latin typeface="Bahnschrift SemiLight Condensed" panose="020B0502040204020203" pitchFamily="34" charset="0"/>
                          <a:ea typeface="+mn-ea"/>
                          <a:cs typeface="+mn-cs"/>
                        </a:rPr>
                        <a:t> /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б) в случае </a:t>
                      </a:r>
                      <a:r>
                        <a:rPr lang="ru-RU" sz="1800" kern="1200" dirty="0" smtClean="0">
                          <a:solidFill>
                            <a:srgbClr val="9933FF"/>
                          </a:solidFill>
                          <a:effectLst/>
                          <a:latin typeface="Bahnschrift SemiLight Condensed" panose="020B0502040204020203" pitchFamily="34" charset="0"/>
                          <a:ea typeface="+mn-ea"/>
                          <a:cs typeface="+mn-cs"/>
                        </a:rPr>
                        <a:t>если </a:t>
                      </a:r>
                      <a:r>
                        <a:rPr lang="ru-RU" sz="1800" kern="1200" dirty="0" err="1" smtClean="0">
                          <a:solidFill>
                            <a:srgbClr val="9933FF"/>
                          </a:solidFill>
                          <a:effectLst/>
                          <a:latin typeface="Bahnschrift SemiLight Condensed" panose="020B0502040204020203" pitchFamily="34" charset="0"/>
                          <a:ea typeface="+mn-ea"/>
                          <a:cs typeface="+mn-cs"/>
                        </a:rPr>
                        <a:t>К</a:t>
                      </a:r>
                      <a:r>
                        <a:rPr lang="ru-RU" sz="1800" kern="1200" baseline="-25000" dirty="0" err="1" smtClean="0">
                          <a:solidFill>
                            <a:srgbClr val="9933FF"/>
                          </a:solidFill>
                          <a:effectLst/>
                          <a:latin typeface="Bahnschrift SemiLight Condensed" panose="020B0502040204020203" pitchFamily="34" charset="0"/>
                          <a:ea typeface="+mn-ea"/>
                          <a:cs typeface="+mn-cs"/>
                        </a:rPr>
                        <a:t>min</a:t>
                      </a:r>
                      <a:r>
                        <a:rPr lang="ru-RU" sz="1800" kern="1200" dirty="0" smtClean="0">
                          <a:solidFill>
                            <a:srgbClr val="9933FF"/>
                          </a:solidFill>
                          <a:effectLst/>
                          <a:latin typeface="Bahnschrift SemiLight Condensed" panose="020B0502040204020203" pitchFamily="34" charset="0"/>
                          <a:ea typeface="+mn-ea"/>
                          <a:cs typeface="+mn-cs"/>
                        </a:rPr>
                        <a:t> =</a:t>
                      </a:r>
                      <a:r>
                        <a:rPr lang="en-GB" sz="1800" kern="1200" dirty="0" smtClean="0">
                          <a:solidFill>
                            <a:srgbClr val="9933FF"/>
                          </a:solidFill>
                          <a:effectLst/>
                          <a:latin typeface="Bahnschrift SemiLight Condensed" panose="020B0502040204020203" pitchFamily="34" charset="0"/>
                          <a:ea typeface="+mn-ea"/>
                          <a:cs typeface="+mn-cs"/>
                        </a:rPr>
                        <a:t>&lt;</a:t>
                      </a:r>
                      <a:r>
                        <a:rPr lang="ru-RU" sz="1800" kern="1200" dirty="0" smtClean="0">
                          <a:solidFill>
                            <a:srgbClr val="9933FF"/>
                          </a:solidFill>
                          <a:effectLst/>
                          <a:latin typeface="Bahnschrift SemiLight Condensed" panose="020B0502040204020203" pitchFamily="34" charset="0"/>
                          <a:ea typeface="+mn-ea"/>
                          <a:cs typeface="+mn-cs"/>
                        </a:rPr>
                        <a:t> </a:t>
                      </a:r>
                      <a:r>
                        <a:rPr lang="ru-RU" sz="1800" kern="1200" dirty="0" err="1" smtClean="0">
                          <a:solidFill>
                            <a:srgbClr val="9933FF"/>
                          </a:solidFill>
                          <a:effectLst/>
                          <a:latin typeface="Bahnschrift SemiLight Condensed" panose="020B0502040204020203" pitchFamily="34" charset="0"/>
                          <a:ea typeface="+mn-ea"/>
                          <a:cs typeface="+mn-cs"/>
                        </a:rPr>
                        <a:t>К</a:t>
                      </a:r>
                      <a:r>
                        <a:rPr lang="ru-RU" sz="1800" kern="1200" baseline="30000" dirty="0" err="1" smtClean="0">
                          <a:solidFill>
                            <a:srgbClr val="9933FF"/>
                          </a:solidFill>
                          <a:effectLst/>
                          <a:latin typeface="Bahnschrift SemiLight Condensed" panose="020B0502040204020203" pitchFamily="34" charset="0"/>
                          <a:ea typeface="+mn-ea"/>
                          <a:cs typeface="+mn-cs"/>
                        </a:rPr>
                        <a:t>пред</a:t>
                      </a:r>
                      <a:r>
                        <a:rPr lang="ru-RU" sz="1800" kern="1200" dirty="0" smtClean="0">
                          <a:solidFill>
                            <a:srgbClr val="9933FF"/>
                          </a:solidFill>
                          <a:effectLst/>
                          <a:latin typeface="Bahnschrift SemiLight Condensed" panose="020B0502040204020203" pitchFamily="34" charset="0"/>
                          <a:ea typeface="+mn-ea"/>
                          <a:cs typeface="+mn-cs"/>
                        </a:rPr>
                        <a:t> </a:t>
                      </a:r>
                      <a:r>
                        <a:rPr lang="ru-RU" sz="1800" kern="1200" dirty="0">
                          <a:solidFill>
                            <a:srgbClr val="9933FF"/>
                          </a:solidFill>
                          <a:effectLst/>
                          <a:latin typeface="Bahnschrift SemiLight Condensed" panose="020B0502040204020203" pitchFamily="34" charset="0"/>
                          <a:ea typeface="+mn-ea"/>
                          <a:cs typeface="+mn-cs"/>
                        </a:rPr>
                        <a:t>, - по формуле:</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 = КЗ x 100 x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30000" dirty="0" err="1">
                          <a:solidFill>
                            <a:srgbClr val="9933FF"/>
                          </a:solidFill>
                          <a:effectLst/>
                          <a:latin typeface="Bahnschrift SemiLight Condensed" panose="020B0502040204020203" pitchFamily="34" charset="0"/>
                          <a:ea typeface="+mn-ea"/>
                          <a:cs typeface="+mn-cs"/>
                        </a:rPr>
                        <a:t>пред</a:t>
                      </a:r>
                      <a:r>
                        <a:rPr lang="ru-RU" sz="1800" kern="1200" dirty="0">
                          <a:solidFill>
                            <a:srgbClr val="9933FF"/>
                          </a:solidFill>
                          <a:effectLst/>
                          <a:latin typeface="Bahnschrift SemiLight Condensed" panose="020B0502040204020203" pitchFamily="34" charset="0"/>
                          <a:ea typeface="+mn-ea"/>
                          <a:cs typeface="+mn-cs"/>
                        </a:rPr>
                        <a:t> /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rgbClr val="9933FF"/>
                          </a:solidFill>
                          <a:effectLst/>
                          <a:latin typeface="Bahnschrift SemiLight Condensed" panose="020B0502040204020203" pitchFamily="34" charset="0"/>
                          <a:ea typeface="+mn-ea"/>
                          <a:cs typeface="+mn-cs"/>
                        </a:rPr>
                        <a:t> </a:t>
                      </a:r>
                      <a:r>
                        <a:rPr lang="ru-RU" sz="1800" dirty="0">
                          <a:solidFill>
                            <a:srgbClr val="9933FF"/>
                          </a:solidFill>
                          <a:latin typeface="Bahnschrift SemiLight Condensed" panose="020B0502040204020203" pitchFamily="34" charset="0"/>
                        </a:rPr>
                        <a:t>при этом </a:t>
                      </a:r>
                      <a:r>
                        <a:rPr lang="ru-RU" sz="1800" dirty="0" err="1">
                          <a:solidFill>
                            <a:srgbClr val="9933FF"/>
                          </a:solidFill>
                          <a:latin typeface="Bahnschrift SemiLight Condensed" panose="020B0502040204020203" pitchFamily="34" charset="0"/>
                        </a:rPr>
                        <a:t>НЦБ</a:t>
                      </a:r>
                      <a:r>
                        <a:rPr lang="ru-RU" sz="1800" baseline="-25000" dirty="0" err="1">
                          <a:solidFill>
                            <a:srgbClr val="9933FF"/>
                          </a:solidFill>
                          <a:latin typeface="Bahnschrift SemiLight Condensed" panose="020B0502040204020203" pitchFamily="34" charset="0"/>
                        </a:rPr>
                        <a:t>min</a:t>
                      </a:r>
                      <a:r>
                        <a:rPr lang="ru-RU" sz="1800" dirty="0">
                          <a:solidFill>
                            <a:srgbClr val="9933FF"/>
                          </a:solidFill>
                          <a:latin typeface="Bahnschrift SemiLight Condensed" panose="020B0502040204020203" pitchFamily="34" charset="0"/>
                        </a:rPr>
                        <a:t> = КЗ x 100,</a:t>
                      </a:r>
                    </a:p>
                  </a:txBody>
                  <a:tcP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5349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0"/>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24465" y="610136"/>
            <a:ext cx="11867535" cy="6247864"/>
          </a:xfrm>
          <a:prstGeom prst="rect">
            <a:avLst/>
          </a:prstGeom>
        </p:spPr>
        <p:txBody>
          <a:bodyPr wrap="square">
            <a:spAutoFit/>
          </a:bodyPr>
          <a:lstStyle/>
          <a:p>
            <a:r>
              <a:rPr lang="ru-RU" sz="2000" dirty="0">
                <a:latin typeface="Bahnschrift SemiLight Condensed" panose="020B0502040204020203" pitchFamily="34" charset="0"/>
              </a:rPr>
              <a:t>Показателями подкритериев оценки «Квалификация участников закупки..»  могут быть следующие:</a:t>
            </a:r>
          </a:p>
          <a:p>
            <a:pPr marL="342900" indent="-342900">
              <a:buFont typeface="Wingdings" panose="05000000000000000000" pitchFamily="2" charset="2"/>
              <a:buChar char="ü"/>
            </a:pPr>
            <a:r>
              <a:rPr lang="ru-RU" sz="2000" dirty="0">
                <a:latin typeface="Bahnschrift SemiLight Condensed" panose="020B0502040204020203" pitchFamily="34" charset="0"/>
              </a:rPr>
              <a:t>общая стоимость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общее количество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 наибольшая цена одного из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общее количество трудовых ресурсов (руководителей и квалифицированных специалистов), предлагаемых к привлечению для исполнения обязательств по предмету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количество сертифицированных трудовых ресурсов определенной квалификации;</a:t>
            </a:r>
          </a:p>
          <a:p>
            <a:pPr marL="342900" indent="-342900">
              <a:buFont typeface="Wingdings" panose="05000000000000000000" pitchFamily="2" charset="2"/>
              <a:buChar char="ü"/>
            </a:pPr>
            <a:r>
              <a:rPr lang="ru-RU" sz="2000" dirty="0">
                <a:latin typeface="Bahnschrift SemiLight Condensed" panose="020B0502040204020203" pitchFamily="34" charset="0"/>
              </a:rPr>
              <a:t>общая балансовая стоимость материально-технических ресурсов в части наличия у участника закупки собственных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2000" dirty="0">
                <a:latin typeface="Bahnschrift SemiLight Condensed" panose="020B0502040204020203" pitchFamily="34" charset="0"/>
              </a:rPr>
              <a:t>общее количество материально-технических ресурсов в части наличия у участника закупки собственных и/или арендованных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2000" dirty="0">
                <a:latin typeface="Bahnschrift SemiLight Condensed" panose="020B0502040204020203" pitchFamily="34" charset="0"/>
              </a:rPr>
              <a:t>наличие документарно подтверждённой деловой репутации участника закупки (благодарственных писем, грамот, дипломов, сертификатов, благодарностей, знаков отличия, наград, и т.п) в отношении представленных в составе заявки исполненных договоров (контрактов) по предмету закупки и/или сопоставимому предмету закупки </a:t>
            </a:r>
            <a:r>
              <a:rPr lang="ru-RU" sz="2000" i="1" dirty="0">
                <a:latin typeface="Bahnschrift SemiLight Condensed" panose="020B0502040204020203" pitchFamily="34" charset="0"/>
              </a:rPr>
              <a:t>(работает в связке с опытом по предмету закупки)</a:t>
            </a:r>
            <a:r>
              <a:rPr lang="ru-RU" sz="2000" dirty="0">
                <a:latin typeface="Bahnschrift SemiLight Condensed" panose="020B0502040204020203" pitchFamily="34" charset="0"/>
              </a:rPr>
              <a:t>;</a:t>
            </a:r>
          </a:p>
          <a:p>
            <a:pPr marL="342900" indent="-342900">
              <a:buFont typeface="Wingdings" panose="05000000000000000000" pitchFamily="2" charset="2"/>
              <a:buChar char="ü"/>
            </a:pPr>
            <a:r>
              <a:rPr lang="ru-RU" sz="2000" dirty="0">
                <a:latin typeface="Bahnschrift SemiLight Condensed" panose="020B0502040204020203" pitchFamily="34" charset="0"/>
              </a:rPr>
              <a:t>наличие системы менеджмента качества у участника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проработанность системы менеджмента качества у участника закупки;</a:t>
            </a:r>
          </a:p>
          <a:p>
            <a:pPr marL="342900" indent="-342900">
              <a:buFont typeface="Wingdings" panose="05000000000000000000" pitchFamily="2" charset="2"/>
              <a:buChar char="ü"/>
            </a:pPr>
            <a:r>
              <a:rPr lang="ru-RU" sz="2000" dirty="0">
                <a:latin typeface="Bahnschrift SemiLight Condensed" panose="020B0502040204020203" pitchFamily="34" charset="0"/>
              </a:rPr>
              <a:t>наибольшая величина выручки за последний календарный год согласно Отчету о прибылях и убытках;</a:t>
            </a:r>
          </a:p>
          <a:p>
            <a:pPr marL="342900" indent="-342900">
              <a:buFont typeface="Wingdings" panose="05000000000000000000" pitchFamily="2" charset="2"/>
              <a:buChar char="ü"/>
            </a:pPr>
            <a:r>
              <a:rPr lang="ru-RU" sz="2000" dirty="0">
                <a:latin typeface="Bahnschrift SemiLight Condensed" panose="020B0502040204020203" pitchFamily="34" charset="0"/>
              </a:rPr>
              <a:t>наибольшая сумма величин выручки участника закупки за предшествующий дате публикации извещения о закупке финансовый период не менее </a:t>
            </a:r>
            <a:r>
              <a:rPr lang="en-US" sz="2000" dirty="0">
                <a:latin typeface="Bahnschrift SemiLight Condensed" panose="020B0502040204020203" pitchFamily="34" charset="0"/>
              </a:rPr>
              <a:t>N</a:t>
            </a:r>
            <a:r>
              <a:rPr lang="ru-RU" sz="2000" dirty="0">
                <a:latin typeface="Bahnschrift SemiLight Condensed" panose="020B0502040204020203" pitchFamily="34" charset="0"/>
              </a:rPr>
              <a:t>- лет.</a:t>
            </a:r>
          </a:p>
        </p:txBody>
      </p:sp>
    </p:spTree>
    <p:extLst>
      <p:ext uri="{BB962C8B-B14F-4D97-AF65-F5344CB8AC3E}">
        <p14:creationId xmlns:p14="http://schemas.microsoft.com/office/powerpoint/2010/main" val="117765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Цели  регулирования и принципы закупок </a:t>
            </a:r>
          </a:p>
        </p:txBody>
      </p:sp>
      <p:sp>
        <p:nvSpPr>
          <p:cNvPr id="3" name="Объект 2"/>
          <p:cNvSpPr>
            <a:spLocks noGrp="1"/>
          </p:cNvSpPr>
          <p:nvPr>
            <p:ph idx="1"/>
          </p:nvPr>
        </p:nvSpPr>
        <p:spPr>
          <a:xfrm>
            <a:off x="838200" y="766918"/>
            <a:ext cx="7352071" cy="5540476"/>
          </a:xfrm>
        </p:spPr>
        <p:txBody>
          <a:bodyPr>
            <a:normAutofit fontScale="62500" lnSpcReduction="20000"/>
          </a:bodyPr>
          <a:lstStyle/>
          <a:p>
            <a:pPr marL="0" indent="0">
              <a:buNone/>
            </a:pPr>
            <a:r>
              <a:rPr lang="ru-RU" sz="2400" dirty="0">
                <a:latin typeface="Bahnschrift SemiLight Condensed" panose="020B0502040204020203" pitchFamily="34" charset="0"/>
              </a:rPr>
              <a:t>Цели регулирования 223-ФЗ</a:t>
            </a:r>
          </a:p>
          <a:p>
            <a:r>
              <a:rPr lang="ru-RU" sz="2400" dirty="0">
                <a:latin typeface="Bahnschrift SemiLight Condensed" panose="020B0502040204020203" pitchFamily="34" charset="0"/>
              </a:rPr>
              <a:t>обеспечение единства экономического пространства, </a:t>
            </a:r>
          </a:p>
          <a:p>
            <a:r>
              <a:rPr lang="ru-RU" sz="2400" dirty="0">
                <a:latin typeface="Bahnschrift SemiLight Condensed" panose="020B0502040204020203" pitchFamily="34" charset="0"/>
              </a:rPr>
              <a:t>создание </a:t>
            </a:r>
            <a:r>
              <a:rPr lang="ru-RU" sz="2400" dirty="0">
                <a:solidFill>
                  <a:srgbClr val="C00000"/>
                </a:solidFill>
                <a:latin typeface="Bahnschrift SemiLight Condensed" panose="020B0502040204020203" pitchFamily="34" charset="0"/>
              </a:rPr>
              <a:t>условий для своевременного и полного удовлетворения потребностей </a:t>
            </a:r>
            <a:r>
              <a:rPr lang="ru-RU" sz="2400" dirty="0">
                <a:latin typeface="Bahnschrift SemiLight Condensed" panose="020B0502040204020203" pitchFamily="34" charset="0"/>
              </a:rPr>
              <a:t>заказчиков в товарах, работах, услугах с </a:t>
            </a:r>
            <a:r>
              <a:rPr lang="ru-RU" sz="2400" dirty="0">
                <a:solidFill>
                  <a:srgbClr val="C00000"/>
                </a:solidFill>
                <a:latin typeface="Bahnschrift SemiLight Condensed" panose="020B0502040204020203" pitchFamily="34" charset="0"/>
              </a:rPr>
              <a:t>необходимыми показателями цены, качества и надежности</a:t>
            </a:r>
            <a:r>
              <a:rPr lang="ru-RU" sz="2400" dirty="0">
                <a:latin typeface="Bahnschrift SemiLight Condensed" panose="020B0502040204020203" pitchFamily="34" charset="0"/>
              </a:rPr>
              <a:t>;</a:t>
            </a:r>
          </a:p>
          <a:p>
            <a:r>
              <a:rPr lang="ru-RU" sz="2400" dirty="0">
                <a:latin typeface="Bahnschrift SemiLight Condensed" panose="020B0502040204020203" pitchFamily="34" charset="0"/>
              </a:rPr>
              <a:t>Эффективное использование денежных средств;</a:t>
            </a:r>
          </a:p>
          <a:p>
            <a:r>
              <a:rPr lang="ru-RU" sz="2400" dirty="0">
                <a:latin typeface="Bahnschrift SemiLight Condensed" panose="020B0502040204020203" pitchFamily="34" charset="0"/>
              </a:rPr>
              <a:t>Расширение возможностей участи юридических и физических лиц в закупке товаров, работ, услуг для нужд Заказчиков и стимулирование такого участия;</a:t>
            </a:r>
          </a:p>
          <a:p>
            <a:r>
              <a:rPr lang="ru-RU" sz="2400" dirty="0">
                <a:solidFill>
                  <a:srgbClr val="C00000"/>
                </a:solidFill>
                <a:latin typeface="Bahnschrift SemiLight Condensed" panose="020B0502040204020203" pitchFamily="34" charset="0"/>
              </a:rPr>
              <a:t>Развитие добросовестной конкуренции</a:t>
            </a:r>
            <a:r>
              <a:rPr lang="ru-RU" sz="2400" dirty="0">
                <a:latin typeface="Bahnschrift SemiLight Condensed" panose="020B0502040204020203" pitchFamily="34" charset="0"/>
              </a:rPr>
              <a:t>;</a:t>
            </a:r>
          </a:p>
          <a:p>
            <a:r>
              <a:rPr lang="ru-RU" sz="2400" dirty="0">
                <a:latin typeface="Bahnschrift SemiLight Condensed" panose="020B0502040204020203" pitchFamily="34" charset="0"/>
              </a:rPr>
              <a:t>Обеспечение гласности и </a:t>
            </a:r>
            <a:r>
              <a:rPr lang="ru-RU" sz="2400" dirty="0">
                <a:solidFill>
                  <a:srgbClr val="C00000"/>
                </a:solidFill>
                <a:latin typeface="Bahnschrift SemiLight Condensed" panose="020B0502040204020203" pitchFamily="34" charset="0"/>
              </a:rPr>
              <a:t>прозрачности</a:t>
            </a:r>
            <a:r>
              <a:rPr lang="ru-RU" sz="2400" dirty="0">
                <a:latin typeface="Bahnschrift SemiLight Condensed" panose="020B0502040204020203" pitchFamily="34" charset="0"/>
              </a:rPr>
              <a:t> закупки; </a:t>
            </a:r>
          </a:p>
          <a:p>
            <a:r>
              <a:rPr lang="ru-RU" sz="2400" dirty="0">
                <a:latin typeface="Bahnschrift SemiLight Condensed" panose="020B0502040204020203" pitchFamily="34" charset="0"/>
              </a:rPr>
              <a:t>Предотвращение коррупции и других злоупотреблений. </a:t>
            </a:r>
          </a:p>
          <a:p>
            <a:pPr marL="0" indent="0">
              <a:buNone/>
            </a:pPr>
            <a:r>
              <a:rPr lang="ru-RU" sz="2400" dirty="0">
                <a:solidFill>
                  <a:schemeClr val="bg1">
                    <a:lumMod val="50000"/>
                  </a:schemeClr>
                </a:solidFill>
                <a:latin typeface="Bahnschrift SemiLight Condensed" panose="020B0502040204020203" pitchFamily="34" charset="0"/>
              </a:rPr>
              <a:t>Где смотреть? ч. 1 ст. 1 223-ФЗ</a:t>
            </a:r>
          </a:p>
          <a:p>
            <a:pPr marL="0" indent="0">
              <a:buNone/>
            </a:pPr>
            <a:r>
              <a:rPr lang="ru-RU" sz="2400" dirty="0">
                <a:latin typeface="Bahnschrift SemiLight Condensed" panose="020B0502040204020203" pitchFamily="34" charset="0"/>
              </a:rPr>
              <a:t>Принципы закупочной деятельности заказчиков</a:t>
            </a:r>
          </a:p>
          <a:p>
            <a:r>
              <a:rPr lang="ru-RU" sz="2400" dirty="0">
                <a:latin typeface="Bahnschrift SemiLight Condensed" panose="020B0502040204020203" pitchFamily="34" charset="0"/>
              </a:rPr>
              <a:t>1) информационная открытость закупки;</a:t>
            </a:r>
          </a:p>
          <a:p>
            <a:r>
              <a:rPr lang="ru-RU" sz="2400" dirty="0">
                <a:latin typeface="Bahnschrift SemiLight Condensed" panose="020B0502040204020203" pitchFamily="34" charset="0"/>
              </a:rPr>
              <a:t>2) </a:t>
            </a:r>
            <a:r>
              <a:rPr lang="ru-RU" sz="2400" dirty="0">
                <a:solidFill>
                  <a:srgbClr val="C00000"/>
                </a:solidFill>
                <a:latin typeface="Bahnschrift SemiLight Condensed" panose="020B0502040204020203" pitchFamily="34" charset="0"/>
              </a:rPr>
              <a:t>равноправие, справедливость, отсутствие дискриминации и необоснованных ограничений конкуренции по отношению к участникам закупки;</a:t>
            </a:r>
          </a:p>
          <a:p>
            <a:r>
              <a:rPr lang="ru-RU" sz="2400" dirty="0">
                <a:latin typeface="Bahnschrift SemiLight Condensed" panose="020B0502040204020203" pitchFamily="34" charset="0"/>
              </a:rPr>
              <a:t>3) целевое и экономически эффективное расходование денежных средств на приобретение товаров, работ, услуг (с учетом при необходимости стоимости жизненного цикла закупаемой продукции) и реализация </a:t>
            </a:r>
            <a:r>
              <a:rPr lang="ru-RU" sz="2400" dirty="0">
                <a:solidFill>
                  <a:srgbClr val="C00000"/>
                </a:solidFill>
                <a:latin typeface="Bahnschrift SemiLight Condensed" panose="020B0502040204020203" pitchFamily="34" charset="0"/>
              </a:rPr>
              <a:t>мер, направленных на сокращение издержек </a:t>
            </a:r>
            <a:r>
              <a:rPr lang="ru-RU" sz="2400" dirty="0">
                <a:latin typeface="Bahnschrift SemiLight Condensed" panose="020B0502040204020203" pitchFamily="34" charset="0"/>
              </a:rPr>
              <a:t>заказчика;</a:t>
            </a:r>
          </a:p>
          <a:p>
            <a:r>
              <a:rPr lang="ru-RU" sz="2400" dirty="0">
                <a:latin typeface="Bahnschrift SemiLight Condensed" panose="020B0502040204020203" pitchFamily="34" charset="0"/>
              </a:rPr>
              <a:t>4) </a:t>
            </a:r>
            <a:r>
              <a:rPr lang="ru-RU" sz="2400" dirty="0">
                <a:solidFill>
                  <a:srgbClr val="C00000"/>
                </a:solidFill>
                <a:latin typeface="Bahnschrift SemiLight Condensed" panose="020B0502040204020203" pitchFamily="34" charset="0"/>
              </a:rPr>
              <a:t>отсутствие</a:t>
            </a:r>
            <a:r>
              <a:rPr lang="ru-RU" sz="2400" dirty="0">
                <a:latin typeface="Bahnschrift SemiLight Condensed" panose="020B0502040204020203" pitchFamily="34" charset="0"/>
              </a:rPr>
              <a:t> ограничения допуска к участию в закупке путем установления </a:t>
            </a:r>
            <a:r>
              <a:rPr lang="ru-RU" sz="2400" dirty="0" err="1">
                <a:solidFill>
                  <a:srgbClr val="C00000"/>
                </a:solidFill>
                <a:latin typeface="Bahnschrift SemiLight Condensed" panose="020B0502040204020203" pitchFamily="34" charset="0"/>
              </a:rPr>
              <a:t>неизмеряемых</a:t>
            </a:r>
            <a:r>
              <a:rPr lang="ru-RU" sz="2400" dirty="0">
                <a:solidFill>
                  <a:srgbClr val="C00000"/>
                </a:solidFill>
                <a:latin typeface="Bahnschrift SemiLight Condensed" panose="020B0502040204020203" pitchFamily="34" charset="0"/>
              </a:rPr>
              <a:t> требований к участникам </a:t>
            </a:r>
            <a:r>
              <a:rPr lang="ru-RU" sz="2400" dirty="0">
                <a:latin typeface="Bahnschrift SemiLight Condensed" panose="020B0502040204020203" pitchFamily="34" charset="0"/>
              </a:rPr>
              <a:t>закупки.</a:t>
            </a:r>
          </a:p>
          <a:p>
            <a:pPr marL="0" indent="0">
              <a:buNone/>
            </a:pPr>
            <a:r>
              <a:rPr lang="ru-RU" sz="2400" dirty="0">
                <a:solidFill>
                  <a:schemeClr val="bg1">
                    <a:lumMod val="50000"/>
                  </a:schemeClr>
                </a:solidFill>
                <a:latin typeface="Bahnschrift SemiLight Condensed" panose="020B0502040204020203" pitchFamily="34" charset="0"/>
              </a:rPr>
              <a:t>Где смотреть? ч. 1 ст. 3 </a:t>
            </a:r>
            <a:r>
              <a:rPr lang="ru-RU" sz="2400" dirty="0" smtClean="0">
                <a:solidFill>
                  <a:schemeClr val="bg1">
                    <a:lumMod val="50000"/>
                  </a:schemeClr>
                </a:solidFill>
                <a:latin typeface="Bahnschrift SemiLight Condensed" panose="020B0502040204020203" pitchFamily="34" charset="0"/>
              </a:rPr>
              <a:t>223-ФЗ</a:t>
            </a:r>
          </a:p>
        </p:txBody>
      </p:sp>
      <p:sp>
        <p:nvSpPr>
          <p:cNvPr id="4" name="Прямоугольник 3"/>
          <p:cNvSpPr/>
          <p:nvPr/>
        </p:nvSpPr>
        <p:spPr>
          <a:xfrm>
            <a:off x="8613058" y="1077731"/>
            <a:ext cx="3578942" cy="2862322"/>
          </a:xfrm>
          <a:prstGeom prst="rect">
            <a:avLst/>
          </a:prstGeom>
        </p:spPr>
        <p:txBody>
          <a:bodyPr wrap="square">
            <a:spAutoFit/>
          </a:bodyPr>
          <a:lstStyle/>
          <a:p>
            <a:r>
              <a:rPr lang="ru-RU" dirty="0">
                <a:latin typeface="Bahnschrift SemiLight Condensed" panose="020B0502040204020203" pitchFamily="34" charset="0"/>
              </a:rPr>
              <a:t>Положение регламентирует </a:t>
            </a:r>
            <a:r>
              <a:rPr lang="ru-RU" dirty="0">
                <a:solidFill>
                  <a:srgbClr val="C00000"/>
                </a:solidFill>
                <a:latin typeface="Bahnschrift SemiLight Condensed" panose="020B0502040204020203" pitchFamily="34" charset="0"/>
              </a:rPr>
              <a:t>порядок подготовки и осуществления закупок </a:t>
            </a:r>
            <a:r>
              <a:rPr lang="ru-RU" dirty="0">
                <a:latin typeface="Bahnschrift SemiLight Condensed" panose="020B0502040204020203" pitchFamily="34" charset="0"/>
              </a:rPr>
              <a:t>конкурентными и неконкурентными способами, порядок и условия их применения, порядок заключения и исполнения договоров, а также иные связанные с обеспечением закупки положения. </a:t>
            </a:r>
          </a:p>
          <a:p>
            <a:r>
              <a:rPr lang="ru-RU" dirty="0">
                <a:solidFill>
                  <a:schemeClr val="bg1">
                    <a:lumMod val="65000"/>
                  </a:schemeClr>
                </a:solidFill>
                <a:latin typeface="Bahnschrift SemiLight Condensed" panose="020B0502040204020203" pitchFamily="34" charset="0"/>
              </a:rPr>
              <a:t>Где смотреть? ч 2 ст. 2 223-ФЗ   </a:t>
            </a:r>
          </a:p>
          <a:p>
            <a:endParaRPr lang="ru-RU" dirty="0"/>
          </a:p>
        </p:txBody>
      </p:sp>
      <p:sp>
        <p:nvSpPr>
          <p:cNvPr id="5" name="Прямоугольник 4"/>
          <p:cNvSpPr/>
          <p:nvPr/>
        </p:nvSpPr>
        <p:spPr>
          <a:xfrm>
            <a:off x="908885" y="6088565"/>
            <a:ext cx="11123341" cy="769441"/>
          </a:xfrm>
          <a:prstGeom prst="rect">
            <a:avLst/>
          </a:prstGeom>
        </p:spPr>
        <p:txBody>
          <a:bodyPr wrap="square">
            <a:spAutoFit/>
          </a:bodyPr>
          <a:lstStyle/>
          <a:p>
            <a:r>
              <a:rPr lang="ru-RU" sz="2200" dirty="0">
                <a:solidFill>
                  <a:srgbClr val="FF0000"/>
                </a:solidFill>
                <a:latin typeface="Bahnschrift SemiLight Condensed" panose="020B0502040204020203" pitchFamily="34" charset="0"/>
              </a:rPr>
              <a:t>КРИТЕРИИ ОЦЕНКИ ЗАЯВОК УЧАСТНИКОВ ВХОДЯТ В ПОРЯДОК ОСУЩЕСТВЛЕНИЯ </a:t>
            </a:r>
            <a:r>
              <a:rPr lang="ru-RU" sz="2200" dirty="0" smtClean="0">
                <a:solidFill>
                  <a:srgbClr val="FF0000"/>
                </a:solidFill>
                <a:latin typeface="Bahnschrift SemiLight Condensed" panose="020B0502040204020203" pitchFamily="34" charset="0"/>
              </a:rPr>
              <a:t>ЗАКУПКИ (ОПРЕДЕЛЕНИЯ КОНТРАГЕНТА)  </a:t>
            </a:r>
            <a:r>
              <a:rPr lang="ru-RU" sz="2200" dirty="0">
                <a:solidFill>
                  <a:srgbClr val="FF0000"/>
                </a:solidFill>
                <a:latin typeface="Bahnschrift SemiLight Condensed" panose="020B0502040204020203" pitchFamily="34" charset="0"/>
              </a:rPr>
              <a:t>И  ДОЛЖНЫ БЫТЬ УСТАНОВЛЕНЫ В ПОЛОЖЕНИИ О ЗАКУПКЕ, РАВНО КАК И УСЛОВИЯ ИХ ПРИМЕНЕНИЯ. </a:t>
            </a:r>
          </a:p>
        </p:txBody>
      </p:sp>
    </p:spTree>
    <p:extLst>
      <p:ext uri="{BB962C8B-B14F-4D97-AF65-F5344CB8AC3E}">
        <p14:creationId xmlns:p14="http://schemas.microsoft.com/office/powerpoint/2010/main" val="88389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0"/>
            <a:ext cx="10515600" cy="844243"/>
          </a:xfrm>
        </p:spPr>
        <p:txBody>
          <a:bodyPr>
            <a:normAutofit/>
          </a:bodyPr>
          <a:lstStyle/>
          <a:p>
            <a:pPr algn="r"/>
            <a:r>
              <a:rPr lang="ru-RU" sz="3600" dirty="0">
                <a:latin typeface="Bahnschrift SemiLight Condensed" panose="020B0502040204020203" pitchFamily="34" charset="0"/>
              </a:rPr>
              <a:t>Раскрытие 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79887" y="578531"/>
            <a:ext cx="12032226" cy="6463308"/>
          </a:xfrm>
          <a:prstGeom prst="rect">
            <a:avLst/>
          </a:prstGeom>
        </p:spPr>
        <p:txBody>
          <a:bodyPr wrap="square">
            <a:spAutoFit/>
          </a:bodyPr>
          <a:lstStyle/>
          <a:p>
            <a:r>
              <a:rPr lang="ru-RU" sz="2000" dirty="0">
                <a:latin typeface="Bahnschrift SemiLight Condensed" panose="020B0502040204020203" pitchFamily="34" charset="0"/>
              </a:rPr>
              <a:t>При использовании критерия оценки «Опыт по предмету закупки..»  в порядке оценке указывается:</a:t>
            </a:r>
          </a:p>
          <a:p>
            <a:pPr marL="342900" indent="-342900">
              <a:buFont typeface="Wingdings" panose="05000000000000000000" pitchFamily="2" charset="2"/>
              <a:buChar char="ü"/>
            </a:pPr>
            <a:r>
              <a:rPr lang="ru-RU" sz="2000" dirty="0">
                <a:latin typeface="Bahnschrift SemiLight Condensed" panose="020B0502040204020203" pitchFamily="34" charset="0"/>
              </a:rPr>
              <a:t>Условия сопоставимости договоров, идущих «в зачет</a:t>
            </a:r>
            <a:r>
              <a:rPr lang="ru-RU" sz="2000" dirty="0" smtClean="0">
                <a:latin typeface="Bahnschrift SemiLight Condensed" panose="020B0502040204020203" pitchFamily="34" charset="0"/>
              </a:rPr>
              <a:t>» (</a:t>
            </a:r>
            <a:r>
              <a:rPr lang="ru-RU" sz="2000" dirty="0">
                <a:latin typeface="Bahnschrift SemiLight Condensed" panose="020B0502040204020203" pitchFamily="34" charset="0"/>
              </a:rPr>
              <a:t>Решение </a:t>
            </a:r>
            <a:r>
              <a:rPr lang="ru-RU" sz="2000" dirty="0" smtClean="0">
                <a:latin typeface="Bahnschrift SemiLight Condensed" panose="020B0502040204020203" pitchFamily="34" charset="0"/>
              </a:rPr>
              <a:t>УФАС по г. Москва </a:t>
            </a:r>
            <a:r>
              <a:rPr lang="ru-RU" sz="2000" dirty="0">
                <a:latin typeface="Bahnschrift SemiLight Condensed" panose="020B0502040204020203" pitchFamily="34" charset="0"/>
              </a:rPr>
              <a:t>от </a:t>
            </a:r>
            <a:r>
              <a:rPr lang="ru-RU" sz="2000" dirty="0" smtClean="0">
                <a:latin typeface="Bahnschrift SemiLight Condensed" panose="020B0502040204020203" pitchFamily="34" charset="0"/>
              </a:rPr>
              <a:t>06.04.2023 </a:t>
            </a:r>
            <a:r>
              <a:rPr lang="ru-RU" sz="2000" dirty="0">
                <a:latin typeface="Bahnschrift SemiLight Condensed" panose="020B0502040204020203" pitchFamily="34" charset="0"/>
              </a:rPr>
              <a:t>г. </a:t>
            </a:r>
            <a:r>
              <a:rPr lang="ru-RU" sz="2000" dirty="0" smtClean="0">
                <a:latin typeface="Bahnschrift SemiLight Condensed" panose="020B0502040204020203" pitchFamily="34" charset="0"/>
              </a:rPr>
              <a:t>№ 077/07/00-4198/2023</a:t>
            </a:r>
            <a:r>
              <a:rPr lang="ru-RU" sz="2000" b="1" dirty="0">
                <a:latin typeface="Bahnschrift SemiLight Condensed" panose="020B0502040204020203" pitchFamily="34" charset="0"/>
              </a:rPr>
              <a:t>)</a:t>
            </a:r>
            <a:r>
              <a:rPr lang="ru-RU" sz="2000" dirty="0" smtClean="0">
                <a:latin typeface="Bahnschrift SemiLight Condensed" panose="020B0502040204020203" pitchFamily="34" charset="0"/>
              </a:rPr>
              <a:t>;</a:t>
            </a:r>
            <a:endParaRPr lang="ru-RU" sz="2000" dirty="0">
              <a:latin typeface="Bahnschrift SemiLight Condensed" panose="020B0502040204020203" pitchFamily="34" charset="0"/>
            </a:endParaRPr>
          </a:p>
          <a:p>
            <a:pPr marL="342900" indent="-342900">
              <a:buFont typeface="Wingdings" panose="05000000000000000000" pitchFamily="2" charset="2"/>
              <a:buChar char="ü"/>
            </a:pPr>
            <a:r>
              <a:rPr lang="ru-RU" sz="2000" dirty="0">
                <a:latin typeface="Bahnschrift SemiLight Condensed" panose="020B0502040204020203" pitchFamily="34" charset="0"/>
              </a:rPr>
              <a:t>Признаки успешности исполнения обязательств (исполнение договора, отсутствие неоплаченных неустоек/штрафов/пеней, и т.д.);</a:t>
            </a:r>
          </a:p>
          <a:p>
            <a:pPr marL="342900" indent="-342900">
              <a:buFont typeface="Wingdings" panose="05000000000000000000" pitchFamily="2" charset="2"/>
              <a:buChar char="ü"/>
            </a:pPr>
            <a:r>
              <a:rPr lang="ru-RU" sz="2000" dirty="0">
                <a:latin typeface="Bahnschrift SemiLight Condensed" panose="020B0502040204020203" pitchFamily="34" charset="0"/>
              </a:rPr>
              <a:t>Срок или период подтвержденного опыта (</a:t>
            </a:r>
            <a:r>
              <a:rPr lang="en-GB" sz="2000" dirty="0">
                <a:latin typeface="Bahnschrift SemiLight Condensed" panose="020B0502040204020203" pitchFamily="34" charset="0"/>
              </a:rPr>
              <a:t>N</a:t>
            </a:r>
            <a:r>
              <a:rPr lang="en-US" sz="2000" dirty="0">
                <a:latin typeface="Bahnschrift SemiLight Condensed" panose="020B0502040204020203" pitchFamily="34" charset="0"/>
              </a:rPr>
              <a:t> </a:t>
            </a:r>
            <a:r>
              <a:rPr lang="ru-RU" sz="2000" dirty="0">
                <a:latin typeface="Bahnschrift SemiLight Condensed" panose="020B0502040204020203" pitchFamily="34" charset="0"/>
              </a:rPr>
              <a:t>лет до даты подачи заявки/окончания приема заявок, конкретный период, и т.д.);</a:t>
            </a:r>
          </a:p>
          <a:p>
            <a:pPr marL="342900" indent="-342900">
              <a:buFont typeface="Wingdings" panose="05000000000000000000" pitchFamily="2" charset="2"/>
              <a:buChar char="ü"/>
            </a:pPr>
            <a:r>
              <a:rPr lang="ru-RU" sz="2000" dirty="0">
                <a:latin typeface="Bahnschrift SemiLight Condensed" panose="020B0502040204020203" pitchFamily="34" charset="0"/>
              </a:rPr>
              <a:t>Четкий состав подтверждающих опыт документов;</a:t>
            </a:r>
          </a:p>
          <a:p>
            <a:pPr marL="342900" indent="-342900">
              <a:buFont typeface="Wingdings" panose="05000000000000000000" pitchFamily="2" charset="2"/>
              <a:buChar char="ü"/>
            </a:pPr>
            <a:r>
              <a:rPr lang="ru-RU" sz="2000" dirty="0">
                <a:latin typeface="Bahnschrift SemiLight Condensed" panose="020B0502040204020203" pitchFamily="34" charset="0"/>
              </a:rPr>
              <a:t>Основания не учитывать представленный опыт в заявке в соответствии с Положением о закупке (неполный комплект документов, подтвержденные файлы, и </a:t>
            </a:r>
            <a:r>
              <a:rPr lang="ru-RU" sz="2000" dirty="0" err="1">
                <a:latin typeface="Bahnschrift SemiLight Condensed" panose="020B0502040204020203" pitchFamily="34" charset="0"/>
              </a:rPr>
              <a:t>тд</a:t>
            </a:r>
            <a:r>
              <a:rPr lang="ru-RU" sz="2000" dirty="0">
                <a:latin typeface="Bahnschrift SemiLight Condensed" panose="020B0502040204020203" pitchFamily="34" charset="0"/>
              </a:rPr>
              <a:t>.) </a:t>
            </a:r>
            <a:r>
              <a:rPr lang="ru-RU" sz="2000" dirty="0" smtClean="0">
                <a:solidFill>
                  <a:schemeClr val="bg1">
                    <a:lumMod val="65000"/>
                  </a:schemeClr>
                </a:solidFill>
                <a:latin typeface="Bahnschrift SemiLight Condensed" panose="020B0502040204020203" pitchFamily="34" charset="0"/>
              </a:rPr>
              <a:t>(Решение Астраханского УФАС от 10.03.2022г. № 030/07/3-283/2022 )</a:t>
            </a:r>
            <a:endParaRPr lang="ru-RU" sz="2000" dirty="0">
              <a:solidFill>
                <a:schemeClr val="bg1">
                  <a:lumMod val="65000"/>
                </a:schemeClr>
              </a:solidFill>
              <a:latin typeface="Bahnschrift SemiLight Condensed" panose="020B0502040204020203" pitchFamily="34" charset="0"/>
            </a:endParaRPr>
          </a:p>
          <a:p>
            <a:pPr marL="342900" indent="-342900">
              <a:buFont typeface="Wingdings" panose="05000000000000000000" pitchFamily="2" charset="2"/>
              <a:buChar char="ü"/>
            </a:pPr>
            <a:r>
              <a:rPr lang="ru-RU" sz="2000" dirty="0">
                <a:latin typeface="Bahnschrift SemiLight Condensed" panose="020B0502040204020203" pitchFamily="34" charset="0"/>
              </a:rPr>
              <a:t>Условие, что отсутствие информации по критерию (подкритерию) в составе заявке, не является основанием для отклонения заявки.</a:t>
            </a:r>
          </a:p>
          <a:p>
            <a:r>
              <a:rPr lang="ru-RU" sz="2000" dirty="0" smtClean="0">
                <a:latin typeface="Bahnschrift SemiLight Condensed" panose="020B0502040204020203" pitchFamily="34" charset="0"/>
              </a:rPr>
              <a:t>Оспоримые </a:t>
            </a:r>
            <a:r>
              <a:rPr lang="ru-RU" sz="2000" dirty="0">
                <a:latin typeface="Bahnschrift SemiLight Condensed" panose="020B0502040204020203" pitchFamily="34" charset="0"/>
              </a:rPr>
              <a:t>условия:</a:t>
            </a:r>
          </a:p>
          <a:p>
            <a:pPr marL="342900" indent="-342900">
              <a:buFont typeface="Wingdings" panose="05000000000000000000" pitchFamily="2" charset="2"/>
              <a:buChar char="ü"/>
            </a:pPr>
            <a:r>
              <a:rPr lang="ru-RU" sz="2000" dirty="0">
                <a:latin typeface="Bahnschrift SemiLight Condensed" panose="020B0502040204020203" pitchFamily="34" charset="0"/>
              </a:rPr>
              <a:t>Минимальная стоимость 1 договора сопоставимого характера (в % от НМЦ закупки или в стоимостном выражении);</a:t>
            </a:r>
          </a:p>
          <a:p>
            <a:pPr marL="342900" indent="-342900">
              <a:buFont typeface="Wingdings" panose="05000000000000000000" pitchFamily="2" charset="2"/>
              <a:buChar char="ü"/>
            </a:pPr>
            <a:r>
              <a:rPr lang="ru-RU" sz="2000" dirty="0">
                <a:latin typeface="Bahnschrift SemiLight Condensed" panose="020B0502040204020203" pitchFamily="34" charset="0"/>
              </a:rPr>
              <a:t>Требование о подтверждении опыта ограниченными вариантами (только из одного непубличного источника, только договорами/контрактами в рамках 223-ФЗ и 44-ФЗ) </a:t>
            </a:r>
            <a:r>
              <a:rPr lang="ru-RU" dirty="0">
                <a:solidFill>
                  <a:schemeClr val="bg1">
                    <a:lumMod val="65000"/>
                  </a:schemeClr>
                </a:solidFill>
                <a:latin typeface="Bahnschrift SemiLight Condensed" panose="020B0502040204020203" pitchFamily="34" charset="0"/>
              </a:rPr>
              <a:t>(Решение ФАС России от 14.08.2020 г. № </a:t>
            </a:r>
            <a:r>
              <a:rPr lang="ru-RU" dirty="0" smtClean="0">
                <a:solidFill>
                  <a:schemeClr val="bg1">
                    <a:lumMod val="65000"/>
                  </a:schemeClr>
                </a:solidFill>
                <a:latin typeface="Bahnschrift SemiLight Condensed" panose="020B0502040204020203" pitchFamily="34" charset="0"/>
              </a:rPr>
              <a:t>223-ФЗ-620/20, );</a:t>
            </a:r>
            <a:endParaRPr lang="ru-RU" dirty="0">
              <a:solidFill>
                <a:schemeClr val="bg1">
                  <a:lumMod val="65000"/>
                </a:schemeClr>
              </a:solidFill>
              <a:latin typeface="Bahnschrift SemiLight Condensed" panose="020B0502040204020203" pitchFamily="34" charset="0"/>
            </a:endParaRPr>
          </a:p>
          <a:p>
            <a:pPr marL="342900" indent="-342900">
              <a:buFont typeface="Wingdings" panose="05000000000000000000" pitchFamily="2" charset="2"/>
              <a:buChar char="ü"/>
            </a:pPr>
            <a:r>
              <a:rPr lang="ru-RU" sz="2000" dirty="0">
                <a:latin typeface="Bahnschrift SemiLight Condensed" panose="020B0502040204020203" pitchFamily="34" charset="0"/>
              </a:rPr>
              <a:t>Отсутствие претензий со стороны конкретного заказчика /группы заказчиков </a:t>
            </a:r>
            <a:r>
              <a:rPr lang="ru-RU" dirty="0">
                <a:solidFill>
                  <a:schemeClr val="bg1">
                    <a:lumMod val="65000"/>
                  </a:schemeClr>
                </a:solidFill>
                <a:latin typeface="Bahnschrift SemiLight Condensed" panose="020B0502040204020203" pitchFamily="34" charset="0"/>
              </a:rPr>
              <a:t>(Решение Управления ФАС по г. Москве от 25.03.2022 г. № 077/07/00-4171/2022, Решение ФАС России от 09.03.2021 г. № 223-ФЗ-112/21, Решение Арбитражного суда г. Москвы от 25.02.2019 № А40-274959/18-92-2986) </a:t>
            </a:r>
            <a:r>
              <a:rPr lang="ru-RU" dirty="0">
                <a:latin typeface="Bahnschrift SemiLight Condensed" panose="020B0502040204020203" pitchFamily="34" charset="0"/>
              </a:rPr>
              <a:t>;</a:t>
            </a:r>
          </a:p>
          <a:p>
            <a:pPr marL="342900" indent="-342900">
              <a:buFont typeface="Wingdings" panose="05000000000000000000" pitchFamily="2" charset="2"/>
              <a:buChar char="ü"/>
            </a:pPr>
            <a:r>
              <a:rPr lang="ru-RU" sz="2000" dirty="0">
                <a:latin typeface="Bahnschrift SemiLight Condensed" panose="020B0502040204020203" pitchFamily="34" charset="0"/>
              </a:rPr>
              <a:t>Отсутствие методики оценки в документации о закупке /открытых бесплатных источниках </a:t>
            </a:r>
            <a:r>
              <a:rPr lang="ru-RU" dirty="0">
                <a:solidFill>
                  <a:schemeClr val="bg1">
                    <a:lumMod val="65000"/>
                  </a:schemeClr>
                </a:solidFill>
                <a:latin typeface="Bahnschrift SemiLight Condensed" panose="020B0502040204020203" pitchFamily="34" charset="0"/>
              </a:rPr>
              <a:t>(Решение Управления ФАС по г. Москве от 13.07.2021 г. № 077/07/00-11061/2021)</a:t>
            </a:r>
            <a:r>
              <a:rPr lang="ru-RU" sz="2000" dirty="0">
                <a:latin typeface="Bahnschrift SemiLight Condensed" panose="020B0502040204020203" pitchFamily="34" charset="0"/>
              </a:rPr>
              <a:t>;</a:t>
            </a:r>
          </a:p>
          <a:p>
            <a:pPr marL="342900" indent="-342900">
              <a:buFont typeface="Wingdings" panose="05000000000000000000" pitchFamily="2" charset="2"/>
              <a:buChar char="ü"/>
            </a:pPr>
            <a:r>
              <a:rPr lang="ru-RU" sz="2000" dirty="0">
                <a:latin typeface="Bahnschrift SemiLight Condensed" panose="020B0502040204020203" pitchFamily="34" charset="0"/>
              </a:rPr>
              <a:t>Применение критерия (подкритерия) «Опыт по предмету закупки» в случаях, когда он не влияет на возможность надлежащего исполнения договора (особенно при поставке простой продукции) </a:t>
            </a:r>
            <a:r>
              <a:rPr lang="ru-RU" dirty="0">
                <a:solidFill>
                  <a:schemeClr val="bg1">
                    <a:lumMod val="65000"/>
                  </a:schemeClr>
                </a:solidFill>
                <a:latin typeface="Bahnschrift SemiLight Condensed" panose="020B0502040204020203" pitchFamily="34" charset="0"/>
              </a:rPr>
              <a:t>(Решение ФАС России от 18.03.2021 г. № 223-ФЗ/127/21, от 09.04.2021 г. № </a:t>
            </a:r>
            <a:r>
              <a:rPr lang="ru-RU" dirty="0" smtClean="0">
                <a:solidFill>
                  <a:schemeClr val="bg1">
                    <a:lumMod val="65000"/>
                  </a:schemeClr>
                </a:solidFill>
                <a:latin typeface="Bahnschrift SemiLight Condensed" panose="020B0502040204020203" pitchFamily="34" charset="0"/>
              </a:rPr>
              <a:t>223-ФЗ-167/21,  решение Астраханского УФАС от 30.11.2022 г. № 030/07/3-1275/2022).</a:t>
            </a:r>
            <a:endParaRPr lang="ru-RU" dirty="0">
              <a:solidFill>
                <a:schemeClr val="bg1">
                  <a:lumMod val="65000"/>
                </a:schemeClr>
              </a:solidFill>
              <a:latin typeface="Bahnschrift SemiLight Condensed" panose="020B0502040204020203" pitchFamily="34" charset="0"/>
            </a:endParaRPr>
          </a:p>
          <a:p>
            <a:pPr marL="342900" indent="-342900">
              <a:buFont typeface="Wingdings" panose="05000000000000000000" pitchFamily="2" charset="2"/>
              <a:buChar char="ü"/>
            </a:pPr>
            <a:endParaRPr lang="ru-RU" sz="2000" dirty="0">
              <a:latin typeface="Bahnschrift SemiLight Condensed" panose="020B0502040204020203" pitchFamily="34" charset="0"/>
            </a:endParaRPr>
          </a:p>
        </p:txBody>
      </p:sp>
    </p:spTree>
    <p:extLst>
      <p:ext uri="{BB962C8B-B14F-4D97-AF65-F5344CB8AC3E}">
        <p14:creationId xmlns:p14="http://schemas.microsoft.com/office/powerpoint/2010/main" val="297533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164691" y="798325"/>
            <a:ext cx="11867535" cy="4185761"/>
          </a:xfrm>
          <a:prstGeom prst="rect">
            <a:avLst/>
          </a:prstGeom>
        </p:spPr>
        <p:txBody>
          <a:bodyPr wrap="square">
            <a:spAutoFit/>
          </a:bodyPr>
          <a:lstStyle/>
          <a:p>
            <a:r>
              <a:rPr lang="ru-RU" sz="2200" dirty="0">
                <a:latin typeface="Bahnschrift SemiLight Condensed" panose="020B0502040204020203" pitchFamily="34" charset="0"/>
              </a:rPr>
              <a:t>	Оценка заявок участников по шкале оценки производится с учетом следующих положений:</a:t>
            </a:r>
          </a:p>
          <a:p>
            <a:pPr marL="342900" indent="-342900">
              <a:buFont typeface="Wingdings" panose="05000000000000000000" pitchFamily="2" charset="2"/>
              <a:buChar char="ü"/>
            </a:pPr>
            <a:r>
              <a:rPr lang="ru-RU" sz="2200" dirty="0">
                <a:latin typeface="Bahnschrift SemiLight Condensed" panose="020B0502040204020203" pitchFamily="34" charset="0"/>
              </a:rPr>
              <a:t>Шкала оценки должна отражать четкий алгоритм действий и корреспондирующую взаимосвязь количества присваиваемых по критерию/подкритерию оценки баллов с представляемыми сведениями по такому критерию/подкритерию </a:t>
            </a:r>
            <a:r>
              <a:rPr lang="ru-RU" sz="2200" dirty="0">
                <a:solidFill>
                  <a:schemeClr val="bg1">
                    <a:lumMod val="65000"/>
                  </a:schemeClr>
                </a:solidFill>
                <a:latin typeface="Bahnschrift SemiLight Condensed" panose="020B0502040204020203" pitchFamily="34" charset="0"/>
              </a:rPr>
              <a:t>(Решение Управления ФАС по г. Москве от 09.09.2020 г. № 077/07/00-14487/2020)</a:t>
            </a:r>
            <a:r>
              <a:rPr lang="ru-RU" sz="2200" dirty="0">
                <a:latin typeface="Bahnschrift SemiLight Condensed" panose="020B0502040204020203" pitchFamily="34" charset="0"/>
              </a:rPr>
              <a:t>;</a:t>
            </a:r>
          </a:p>
          <a:p>
            <a:pPr marL="342900" indent="-342900">
              <a:buFont typeface="Wingdings" panose="05000000000000000000" pitchFamily="2" charset="2"/>
              <a:buChar char="ü"/>
            </a:pPr>
            <a:r>
              <a:rPr lang="ru-RU" sz="2200" dirty="0">
                <a:latin typeface="Bahnschrift SemiLight Condensed" panose="020B0502040204020203" pitchFamily="34" charset="0"/>
              </a:rPr>
              <a:t>Параметры шкалы оценки должны быть только в измеряемом цифровом формате и в рамках четко сформулированных понятий </a:t>
            </a:r>
            <a:r>
              <a:rPr lang="ru-RU" sz="2200" dirty="0">
                <a:solidFill>
                  <a:schemeClr val="bg1">
                    <a:lumMod val="65000"/>
                  </a:schemeClr>
                </a:solidFill>
                <a:latin typeface="Bahnschrift SemiLight Condensed" panose="020B0502040204020203" pitchFamily="34" charset="0"/>
              </a:rPr>
              <a:t>(Решение Управления ФАС по Новосибирской области от 14.09.2020 г. № 054/01/18.1-1836/2020);</a:t>
            </a:r>
          </a:p>
          <a:p>
            <a:pPr marL="342900" indent="-342900">
              <a:buFont typeface="Wingdings" panose="05000000000000000000" pitchFamily="2" charset="2"/>
              <a:buChar char="ü"/>
            </a:pPr>
            <a:r>
              <a:rPr lang="ru-RU" sz="2200" dirty="0">
                <a:latin typeface="Bahnschrift SemiLight Condensed" panose="020B0502040204020203" pitchFamily="34" charset="0"/>
              </a:rPr>
              <a:t>Шаг шкалы должен быть пропорциональным</a:t>
            </a:r>
            <a:r>
              <a:rPr lang="ru-RU" sz="2200" dirty="0">
                <a:solidFill>
                  <a:schemeClr val="bg1">
                    <a:lumMod val="65000"/>
                  </a:schemeClr>
                </a:solidFill>
                <a:latin typeface="Bahnschrift SemiLight Condensed" panose="020B0502040204020203" pitchFamily="34" charset="0"/>
              </a:rPr>
              <a:t> (Решение Управления ФАС по г. Санкт-Петербургу от 05.03.2021 г. № 44-1020/21)</a:t>
            </a:r>
            <a:r>
              <a:rPr lang="ru-RU" sz="2200" dirty="0">
                <a:latin typeface="Bahnschrift SemiLight Condensed" panose="020B0502040204020203" pitchFamily="34" charset="0"/>
              </a:rPr>
              <a:t>;</a:t>
            </a:r>
          </a:p>
          <a:p>
            <a:pPr marL="342900" indent="-342900">
              <a:buFont typeface="Wingdings" panose="05000000000000000000" pitchFamily="2" charset="2"/>
              <a:buChar char="ü"/>
            </a:pPr>
            <a:r>
              <a:rPr lang="ru-RU" sz="2200" dirty="0">
                <a:latin typeface="Bahnschrift SemiLight Condensed" panose="020B0502040204020203" pitchFamily="34" charset="0"/>
              </a:rPr>
              <a:t>Должны отсутствовать </a:t>
            </a:r>
            <a:r>
              <a:rPr lang="ru-RU" sz="2200" dirty="0" err="1">
                <a:latin typeface="Bahnschrift SemiLight Condensed" panose="020B0502040204020203" pitchFamily="34" charset="0"/>
              </a:rPr>
              <a:t>дублирующиеся</a:t>
            </a:r>
            <a:r>
              <a:rPr lang="ru-RU" sz="2200" dirty="0">
                <a:latin typeface="Bahnschrift SemiLight Condensed" panose="020B0502040204020203" pitchFamily="34" charset="0"/>
              </a:rPr>
              <a:t> численные значения;</a:t>
            </a:r>
          </a:p>
          <a:p>
            <a:pPr marL="342900" indent="-342900">
              <a:buFont typeface="Wingdings" panose="05000000000000000000" pitchFamily="2" charset="2"/>
              <a:buChar char="ü"/>
            </a:pPr>
            <a:r>
              <a:rPr lang="ru-RU" sz="2200" dirty="0">
                <a:latin typeface="Bahnschrift SemiLight Condensed" panose="020B0502040204020203" pitchFamily="34" charset="0"/>
              </a:rPr>
              <a:t>Включать в шкалу оценки необоснованные условия </a:t>
            </a:r>
            <a:r>
              <a:rPr lang="ru-RU" sz="2200" dirty="0">
                <a:solidFill>
                  <a:schemeClr val="bg1">
                    <a:lumMod val="65000"/>
                  </a:schemeClr>
                </a:solidFill>
                <a:latin typeface="Bahnschrift SemiLight Condensed" panose="020B0502040204020203" pitchFamily="34" charset="0"/>
              </a:rPr>
              <a:t>(например: наличие статуса производителя/ представителя) (Решение ФАС России от 09.03.2021 № 223-ФЗ-11/21)</a:t>
            </a:r>
            <a:r>
              <a:rPr lang="ru-RU" sz="2200" dirty="0">
                <a:latin typeface="Bahnschrift SemiLight Condensed" panose="020B0502040204020203" pitchFamily="34" charset="0"/>
              </a:rPr>
              <a:t> </a:t>
            </a:r>
          </a:p>
          <a:p>
            <a:pPr marL="342900" indent="-342900">
              <a:buFont typeface="Wingdings" panose="05000000000000000000" pitchFamily="2" charset="2"/>
              <a:buChar char="ü"/>
            </a:pPr>
            <a:endParaRPr lang="ru-RU" sz="2200" dirty="0">
              <a:latin typeface="Bahnschrift SemiLight Condensed" panose="020B0502040204020203" pitchFamily="34" charset="0"/>
            </a:endParaRPr>
          </a:p>
        </p:txBody>
      </p:sp>
    </p:spTree>
    <p:extLst>
      <p:ext uri="{BB962C8B-B14F-4D97-AF65-F5344CB8AC3E}">
        <p14:creationId xmlns:p14="http://schemas.microsoft.com/office/powerpoint/2010/main" val="289414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Особенности оценки заявки коллективного участника </a:t>
            </a:r>
          </a:p>
        </p:txBody>
      </p:sp>
      <p:pic>
        <p:nvPicPr>
          <p:cNvPr id="7" name="Рисунок 6">
            <a:extLst>
              <a:ext uri="{FF2B5EF4-FFF2-40B4-BE49-F238E27FC236}">
                <a16:creationId xmlns="" xmlns:a16="http://schemas.microsoft.com/office/drawing/2014/main" id="{143A0B34-B46E-4C32-A943-6000FF4E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226" y="4276200"/>
            <a:ext cx="4107548" cy="2440907"/>
          </a:xfrm>
          <a:prstGeom prst="rect">
            <a:avLst/>
          </a:prstGeom>
        </p:spPr>
      </p:pic>
      <p:grpSp>
        <p:nvGrpSpPr>
          <p:cNvPr id="11" name="Группа 10">
            <a:extLst>
              <a:ext uri="{FF2B5EF4-FFF2-40B4-BE49-F238E27FC236}">
                <a16:creationId xmlns="" xmlns:a16="http://schemas.microsoft.com/office/drawing/2014/main" id="{86576447-0596-4401-B63E-CDB298F4DB33}"/>
              </a:ext>
            </a:extLst>
          </p:cNvPr>
          <p:cNvGrpSpPr/>
          <p:nvPr/>
        </p:nvGrpSpPr>
        <p:grpSpPr>
          <a:xfrm>
            <a:off x="164691" y="798325"/>
            <a:ext cx="11867535" cy="3631763"/>
            <a:chOff x="164691" y="798325"/>
            <a:chExt cx="11867535" cy="3631763"/>
          </a:xfrm>
        </p:grpSpPr>
        <p:sp>
          <p:nvSpPr>
            <p:cNvPr id="3" name="Прямоугольник 2"/>
            <p:cNvSpPr/>
            <p:nvPr/>
          </p:nvSpPr>
          <p:spPr>
            <a:xfrm>
              <a:off x="164691" y="798325"/>
              <a:ext cx="11867535" cy="3631763"/>
            </a:xfrm>
            <a:prstGeom prst="rect">
              <a:avLst/>
            </a:prstGeom>
          </p:spPr>
          <p:txBody>
            <a:bodyPr wrap="square">
              <a:spAutoFit/>
            </a:bodyPr>
            <a:lstStyle/>
            <a:p>
              <a:r>
                <a:rPr lang="ru-RU" sz="2200" dirty="0">
                  <a:latin typeface="Bahnschrift SemiLight Condensed" panose="020B0502040204020203" pitchFamily="34" charset="0"/>
                </a:rPr>
                <a:t>	Особенности оценки заявок коллективного участника устанавливаются положением о закупке и документацией / извещением о закупке. Но по общим правилам</a:t>
              </a: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r>
                <a:rPr lang="ru-RU" sz="2200" dirty="0">
                  <a:latin typeface="Bahnschrift SemiLight Condensed" panose="020B0502040204020203" pitchFamily="34" charset="0"/>
                </a:rPr>
                <a:t>	Коллективный участник 						 1 участник закупки</a:t>
              </a:r>
            </a:p>
            <a:p>
              <a:r>
                <a:rPr lang="ru-RU" sz="2200" dirty="0">
                  <a:latin typeface="Bahnschrift SemiLight Condensed" panose="020B0502040204020203" pitchFamily="34" charset="0"/>
                </a:rPr>
                <a:t>			</a:t>
              </a:r>
              <a:r>
                <a:rPr lang="ru-RU" sz="3200" dirty="0">
                  <a:solidFill>
                    <a:srgbClr val="CC0066"/>
                  </a:solidFill>
                  <a:latin typeface="Bahnschrift SemiLight Condensed" panose="020B0502040204020203" pitchFamily="34" charset="0"/>
                </a:rPr>
                <a:t>Оценивается суммарная (коллективная) заявка. </a:t>
              </a:r>
            </a:p>
          </p:txBody>
        </p:sp>
        <p:pic>
          <p:nvPicPr>
            <p:cNvPr id="5" name="Рисунок 4">
              <a:extLst>
                <a:ext uri="{FF2B5EF4-FFF2-40B4-BE49-F238E27FC236}">
                  <a16:creationId xmlns="" xmlns:a16="http://schemas.microsoft.com/office/drawing/2014/main" id="{99FA07E5-2EEB-46E4-8CD7-7FED9F7C5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87" y="1451035"/>
              <a:ext cx="2739211" cy="1977965"/>
            </a:xfrm>
            <a:prstGeom prst="rect">
              <a:avLst/>
            </a:prstGeom>
          </p:spPr>
        </p:pic>
        <p:sp>
          <p:nvSpPr>
            <p:cNvPr id="8" name="Равно 7">
              <a:extLst>
                <a:ext uri="{FF2B5EF4-FFF2-40B4-BE49-F238E27FC236}">
                  <a16:creationId xmlns="" xmlns:a16="http://schemas.microsoft.com/office/drawing/2014/main" id="{1A58327F-E78E-4CF8-9D95-2E8171F54B55}"/>
                </a:ext>
              </a:extLst>
            </p:cNvPr>
            <p:cNvSpPr/>
            <p:nvPr/>
          </p:nvSpPr>
          <p:spPr>
            <a:xfrm>
              <a:off x="4583289" y="1998133"/>
              <a:ext cx="2833511" cy="14308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a:extLst>
                <a:ext uri="{FF2B5EF4-FFF2-40B4-BE49-F238E27FC236}">
                  <a16:creationId xmlns="" xmlns:a16="http://schemas.microsoft.com/office/drawing/2014/main" id="{7E78EDCD-A078-4032-A4E8-C5925D7CD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774" y="1488030"/>
              <a:ext cx="2085196" cy="1940970"/>
            </a:xfrm>
            <a:prstGeom prst="rect">
              <a:avLst/>
            </a:prstGeom>
          </p:spPr>
        </p:pic>
      </p:grpSp>
    </p:spTree>
    <p:extLst>
      <p:ext uri="{BB962C8B-B14F-4D97-AF65-F5344CB8AC3E}">
        <p14:creationId xmlns:p14="http://schemas.microsoft.com/office/powerpoint/2010/main" val="14533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39297" y="5412657"/>
            <a:ext cx="9144000" cy="1445343"/>
          </a:xfrm>
          <a:effectLst>
            <a:innerShdw blurRad="863600" dist="1104900" dir="9000000">
              <a:srgbClr val="00B050">
                <a:alpha val="38000"/>
              </a:srgbClr>
            </a:innerShdw>
            <a:softEdge rad="508000"/>
          </a:effectLst>
          <a:scene3d>
            <a:camera prst="orthographicFront"/>
            <a:lightRig rig="threePt" dir="t"/>
          </a:scene3d>
          <a:sp3d>
            <a:bevelT w="139700" h="139700" prst="divot"/>
          </a:sp3d>
        </p:spPr>
        <p:txBody>
          <a:bodyPr>
            <a:noAutofit/>
            <a:sp3d extrusionH="57150">
              <a:bevelT w="50800" h="38100" prst="riblet"/>
            </a:sp3d>
          </a:bodyPr>
          <a:lstStyle/>
          <a:p>
            <a:r>
              <a:rPr lang="ru-RU" sz="5500" b="1" dirty="0">
                <a:solidFill>
                  <a:schemeClr val="bg1"/>
                </a:solidFill>
                <a:effectLst>
                  <a:outerShdw blurRad="38100" dist="38100" dir="2700000" algn="tl">
                    <a:srgbClr val="000000">
                      <a:alpha val="43137"/>
                    </a:srgbClr>
                  </a:outerShdw>
                </a:effectLst>
                <a:latin typeface="Book Antiqua" panose="02040602050305030304" pitchFamily="18" charset="0"/>
              </a:rPr>
              <a:t>УДАЧНОЙ ЗАКУПКИ!</a:t>
            </a:r>
          </a:p>
        </p:txBody>
      </p:sp>
    </p:spTree>
    <p:extLst>
      <p:ext uri="{BB962C8B-B14F-4D97-AF65-F5344CB8AC3E}">
        <p14:creationId xmlns:p14="http://schemas.microsoft.com/office/powerpoint/2010/main" val="76421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sp>
        <p:nvSpPr>
          <p:cNvPr id="3" name="Объект 2"/>
          <p:cNvSpPr>
            <a:spLocks noGrp="1"/>
          </p:cNvSpPr>
          <p:nvPr>
            <p:ph idx="1"/>
          </p:nvPr>
        </p:nvSpPr>
        <p:spPr>
          <a:xfrm>
            <a:off x="838200" y="1317524"/>
            <a:ext cx="10754032" cy="5540476"/>
          </a:xfrm>
        </p:spPr>
        <p:txBody>
          <a:bodyPr>
            <a:normAutofit lnSpcReduction="10000"/>
          </a:bodyPr>
          <a:lstStyle/>
          <a:p>
            <a:pPr marL="0" indent="0">
              <a:buNone/>
            </a:pPr>
            <a:r>
              <a:rPr lang="ru-RU" sz="2400" dirty="0">
                <a:latin typeface="Bahnschrift SemiLight Condensed" panose="020B0502040204020203" pitchFamily="34" charset="0"/>
              </a:rPr>
              <a:t>	Конкуренция обеспечивается путем применения в равной степени ко всем участникам конкурентной закупки, к предлагаемым ими товарам, работам, услугам и условиям исполнения договора единых требований и оценки заявок, окончательных предложений участников закупок, по критериям и в порядке, заранее зафиксированным в извещении об осуществлении закупки (далее - извещение) и (или) документации о закупке (далее - документация)</a:t>
            </a:r>
            <a:r>
              <a:rPr lang="ru-RU" sz="2400" dirty="0"/>
              <a:t>.</a:t>
            </a:r>
          </a:p>
          <a:p>
            <a:pPr marL="0" indent="0">
              <a:buNone/>
            </a:pPr>
            <a:r>
              <a:rPr lang="ru-RU" sz="2400" dirty="0">
                <a:solidFill>
                  <a:schemeClr val="bg1">
                    <a:lumMod val="50000"/>
                  </a:schemeClr>
                </a:solidFill>
                <a:latin typeface="Bahnschrift SemiLight Condensed" panose="020B0502040204020203" pitchFamily="34" charset="0"/>
              </a:rPr>
              <a:t>	Где смотреть? П.2 ч. 3 ст. 3, ч. 6 ст. 3, </a:t>
            </a:r>
            <a:r>
              <a:rPr lang="ru-RU" sz="2400" dirty="0" err="1">
                <a:solidFill>
                  <a:schemeClr val="bg1">
                    <a:lumMod val="50000"/>
                  </a:schemeClr>
                </a:solidFill>
                <a:latin typeface="Bahnschrift SemiLight Condensed" panose="020B0502040204020203" pitchFamily="34" charset="0"/>
              </a:rPr>
              <a:t>чч</a:t>
            </a:r>
            <a:r>
              <a:rPr lang="ru-RU" sz="2400" dirty="0">
                <a:solidFill>
                  <a:schemeClr val="bg1">
                    <a:lumMod val="50000"/>
                  </a:schemeClr>
                </a:solidFill>
                <a:latin typeface="Bahnschrift SemiLight Condensed" panose="020B0502040204020203" pitchFamily="34" charset="0"/>
              </a:rPr>
              <a:t> 16, 18, 20, 22 ст. 3.2, </a:t>
            </a:r>
            <a:r>
              <a:rPr lang="ru-RU" sz="2400" dirty="0" err="1">
                <a:solidFill>
                  <a:schemeClr val="bg1">
                    <a:lumMod val="50000"/>
                  </a:schemeClr>
                </a:solidFill>
                <a:latin typeface="Bahnschrift SemiLight Condensed" panose="020B0502040204020203" pitchFamily="34" charset="0"/>
              </a:rPr>
              <a:t>пп</a:t>
            </a:r>
            <a:r>
              <a:rPr lang="ru-RU" sz="2400" dirty="0">
                <a:solidFill>
                  <a:schemeClr val="bg1">
                    <a:lumMod val="50000"/>
                  </a:schemeClr>
                </a:solidFill>
                <a:latin typeface="Bahnschrift SemiLight Condensed" panose="020B0502040204020203" pitchFamily="34" charset="0"/>
              </a:rPr>
              <a:t>. 13, 14 ч. 10 ст. 4 223-ФЗ</a:t>
            </a:r>
          </a:p>
          <a:p>
            <a:pPr marL="0" indent="0" algn="ctr">
              <a:buNone/>
            </a:pPr>
            <a:r>
              <a:rPr lang="ru-RU" sz="2400" dirty="0">
                <a:solidFill>
                  <a:srgbClr val="C00000"/>
                </a:solidFill>
                <a:latin typeface="Bahnschrift SemiLight Condensed" panose="020B0502040204020203" pitchFamily="34" charset="0"/>
              </a:rPr>
              <a:t>Порядок и критерии (подкритерии) рассмотрения и оценки заявок участников закупки являются ключевым элементом проведения процедуры закупки, определения поставщика (подрядчика, исполнителя).</a:t>
            </a:r>
          </a:p>
          <a:p>
            <a:pPr marL="0" indent="0" algn="just">
              <a:buNone/>
            </a:pPr>
            <a:r>
              <a:rPr lang="ru-RU" sz="2400" dirty="0">
                <a:latin typeface="Bahnschrift SemiLight Condensed" panose="020B0502040204020203" pitchFamily="34" charset="0"/>
              </a:rPr>
              <a:t>Извещение и/или документация о закупке должно содержать перечень критериев оценки заявки участника закупки, условия их применения в соответствии с Положением о закупке. </a:t>
            </a:r>
          </a:p>
          <a:p>
            <a:pPr marL="0" indent="0" algn="just">
              <a:buNone/>
            </a:pPr>
            <a:r>
              <a:rPr lang="ru-RU" sz="2400" dirty="0">
                <a:latin typeface="Bahnschrift SemiLight Condensed" panose="020B0502040204020203" pitchFamily="34" charset="0"/>
              </a:rPr>
              <a:t>223-ФЗ не устанавливает критерии оценки заявок участников, но содержит только требования к протоколам рассмотрения и оценки заявок участников. Заказчик должен самостоятельно их установить в Положении о закупке. </a:t>
            </a:r>
          </a:p>
          <a:p>
            <a:pPr marL="0" indent="0" algn="just">
              <a:buNone/>
            </a:pPr>
            <a:r>
              <a:rPr lang="ru-RU" sz="2400" dirty="0">
                <a:solidFill>
                  <a:schemeClr val="bg1">
                    <a:lumMod val="65000"/>
                  </a:schemeClr>
                </a:solidFill>
                <a:latin typeface="Bahnschrift SemiLight Condensed" panose="020B0502040204020203" pitchFamily="34" charset="0"/>
              </a:rPr>
              <a:t>Где смотреть? </a:t>
            </a:r>
            <a:r>
              <a:rPr lang="ru-RU" sz="2400" dirty="0" err="1">
                <a:solidFill>
                  <a:schemeClr val="bg1">
                    <a:lumMod val="65000"/>
                  </a:schemeClr>
                </a:solidFill>
                <a:latin typeface="Bahnschrift SemiLight Condensed" panose="020B0502040204020203" pitchFamily="34" charset="0"/>
              </a:rPr>
              <a:t>чч</a:t>
            </a:r>
            <a:r>
              <a:rPr lang="ru-RU" sz="2400" dirty="0">
                <a:solidFill>
                  <a:schemeClr val="bg1">
                    <a:lumMod val="65000"/>
                  </a:schemeClr>
                </a:solidFill>
                <a:latin typeface="Bahnschrift SemiLight Condensed" panose="020B0502040204020203" pitchFamily="34" charset="0"/>
              </a:rPr>
              <a:t> 13, 14 ст. 3.2 223-ФЗ, постановление Правительства РФ от 10.09.2012 № 908  </a:t>
            </a:r>
          </a:p>
          <a:p>
            <a:pPr marL="0" indent="0">
              <a:buNone/>
            </a:pPr>
            <a:r>
              <a:rPr lang="ru-RU" sz="2400" dirty="0"/>
              <a:t> </a:t>
            </a:r>
          </a:p>
          <a:p>
            <a:pPr marL="0" indent="0">
              <a:buNone/>
            </a:pPr>
            <a:endParaRPr lang="ru-RU" sz="2400" dirty="0">
              <a:solidFill>
                <a:schemeClr val="bg1">
                  <a:lumMod val="50000"/>
                </a:schemeClr>
              </a:solidFill>
              <a:latin typeface="Bahnschrift SemiLight Condensed" panose="020B0502040204020203" pitchFamily="34" charset="0"/>
            </a:endParaRPr>
          </a:p>
        </p:txBody>
      </p:sp>
    </p:spTree>
    <p:extLst>
      <p:ext uri="{BB962C8B-B14F-4D97-AF65-F5344CB8AC3E}">
        <p14:creationId xmlns:p14="http://schemas.microsoft.com/office/powerpoint/2010/main" val="41895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smtClean="0">
                <a:latin typeface="Bahnschrift SemiLight Condensed" panose="020B0502040204020203" pitchFamily="34" charset="0"/>
              </a:rPr>
              <a:t>Формирование закупочной системы заказчика. Цели </a:t>
            </a:r>
            <a:r>
              <a:rPr lang="ru-RU" sz="3600" dirty="0">
                <a:latin typeface="Bahnschrift SemiLight Condensed" panose="020B0502040204020203" pitchFamily="34" charset="0"/>
              </a:rPr>
              <a:t>закупок </a:t>
            </a:r>
          </a:p>
        </p:txBody>
      </p:sp>
      <p:sp>
        <p:nvSpPr>
          <p:cNvPr id="4" name="Прямоугольник 3"/>
          <p:cNvSpPr/>
          <p:nvPr/>
        </p:nvSpPr>
        <p:spPr>
          <a:xfrm>
            <a:off x="7999446" y="1217753"/>
            <a:ext cx="4032779" cy="3847207"/>
          </a:xfrm>
          <a:prstGeom prst="rect">
            <a:avLst/>
          </a:prstGeom>
        </p:spPr>
        <p:txBody>
          <a:bodyPr wrap="square">
            <a:spAutoFit/>
          </a:bodyPr>
          <a:lstStyle/>
          <a:p>
            <a:r>
              <a:rPr lang="ru-RU" dirty="0">
                <a:latin typeface="Bahnschrift SemiLight Condensed" panose="020B0502040204020203" pitchFamily="34" charset="0"/>
              </a:rPr>
              <a:t>1</a:t>
            </a:r>
            <a:r>
              <a:rPr lang="ru-RU" sz="1600" dirty="0">
                <a:latin typeface="Bahnschrift SemiLight Condensed" panose="020B0502040204020203" pitchFamily="34" charset="0"/>
              </a:rPr>
              <a:t>.  Что закупаем? </a:t>
            </a:r>
          </a:p>
          <a:p>
            <a:pPr marL="360363">
              <a:tabLst>
                <a:tab pos="360363" algn="l"/>
              </a:tabLst>
            </a:pPr>
            <a:r>
              <a:rPr lang="ru-RU" sz="1600" dirty="0">
                <a:latin typeface="Bahnschrift SemiLight Condensed" panose="020B0502040204020203" pitchFamily="34" charset="0"/>
              </a:rPr>
              <a:t>– Анализ номенклатуры продукции</a:t>
            </a:r>
          </a:p>
          <a:p>
            <a:r>
              <a:rPr lang="ru-RU" sz="1600" dirty="0">
                <a:latin typeface="Bahnschrift SemiLight Condensed" panose="020B0502040204020203" pitchFamily="34" charset="0"/>
              </a:rPr>
              <a:t>2.  Где закупаем? </a:t>
            </a:r>
          </a:p>
          <a:p>
            <a:pPr marL="360363"/>
            <a:r>
              <a:rPr lang="ru-RU" sz="1600" dirty="0">
                <a:latin typeface="Bahnschrift SemiLight Condensed" panose="020B0502040204020203" pitchFamily="34" charset="0"/>
              </a:rPr>
              <a:t>– Анализ рынка продукции, требований законодательства</a:t>
            </a:r>
          </a:p>
          <a:p>
            <a:pPr marL="342900" indent="-342900">
              <a:buAutoNum type="arabicPeriod" startAt="3"/>
            </a:pPr>
            <a:r>
              <a:rPr lang="ru-RU" sz="1600" dirty="0">
                <a:latin typeface="Bahnschrift SemiLight Condensed" panose="020B0502040204020203" pitchFamily="34" charset="0"/>
              </a:rPr>
              <a:t>У кого закупаем? </a:t>
            </a:r>
          </a:p>
          <a:p>
            <a:pPr marL="360363"/>
            <a:r>
              <a:rPr lang="ru-RU" sz="1600" dirty="0">
                <a:latin typeface="Bahnschrift SemiLight Condensed" panose="020B0502040204020203" pitchFamily="34" charset="0"/>
              </a:rPr>
              <a:t>- Анализ рынка поставщиков продукции (комплексный алгоритм оценки)</a:t>
            </a:r>
          </a:p>
          <a:p>
            <a:r>
              <a:rPr lang="ru-RU" sz="1600" dirty="0">
                <a:latin typeface="Bahnschrift SemiLight Condensed" panose="020B0502040204020203" pitchFamily="34" charset="0"/>
              </a:rPr>
              <a:t>4.  На каких условиях закупаем? </a:t>
            </a:r>
          </a:p>
          <a:p>
            <a:pPr marL="360363"/>
            <a:r>
              <a:rPr lang="ru-RU" sz="1600" dirty="0">
                <a:latin typeface="Bahnschrift SemiLight Condensed" panose="020B0502040204020203" pitchFamily="34" charset="0"/>
              </a:rPr>
              <a:t>– Анализ портфеля поставщиков, </a:t>
            </a:r>
            <a:r>
              <a:rPr lang="ru-RU" sz="1600" dirty="0" err="1">
                <a:latin typeface="Bahnschrift SemiLight Condensed" panose="020B0502040204020203" pitchFamily="34" charset="0"/>
              </a:rPr>
              <a:t>рейтингование</a:t>
            </a:r>
            <a:r>
              <a:rPr lang="ru-RU" sz="1600" dirty="0">
                <a:latin typeface="Bahnschrift SemiLight Condensed" panose="020B0502040204020203" pitchFamily="34" charset="0"/>
              </a:rPr>
              <a:t> поставщиков</a:t>
            </a:r>
          </a:p>
          <a:p>
            <a:pPr marL="342900" indent="-342900">
              <a:buAutoNum type="arabicPlain" startAt="5"/>
            </a:pPr>
            <a:r>
              <a:rPr lang="ru-RU" sz="1600" dirty="0">
                <a:latin typeface="Bahnschrift SemiLight Condensed" panose="020B0502040204020203" pitchFamily="34" charset="0"/>
              </a:rPr>
              <a:t>Как планируем закупать в будущем?  </a:t>
            </a:r>
          </a:p>
          <a:p>
            <a:pPr marL="360363"/>
            <a:r>
              <a:rPr lang="ru-RU" sz="1600" dirty="0">
                <a:latin typeface="Bahnschrift SemiLight Condensed" panose="020B0502040204020203" pitchFamily="34" charset="0"/>
              </a:rPr>
              <a:t>- Партнерские программы для стратегических поставщиков</a:t>
            </a:r>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546258945"/>
              </p:ext>
            </p:extLst>
          </p:nvPr>
        </p:nvGraphicFramePr>
        <p:xfrm>
          <a:off x="747252" y="1297858"/>
          <a:ext cx="6931742" cy="3256111"/>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465871">
                  <a:extLst>
                    <a:ext uri="{9D8B030D-6E8A-4147-A177-3AD203B41FA5}">
                      <a16:colId xmlns="" xmlns:a16="http://schemas.microsoft.com/office/drawing/2014/main" val="20000"/>
                    </a:ext>
                  </a:extLst>
                </a:gridCol>
                <a:gridCol w="3465871">
                  <a:extLst>
                    <a:ext uri="{9D8B030D-6E8A-4147-A177-3AD203B41FA5}">
                      <a16:colId xmlns="" xmlns:a16="http://schemas.microsoft.com/office/drawing/2014/main" val="20001"/>
                    </a:ext>
                  </a:extLst>
                </a:gridCol>
              </a:tblGrid>
              <a:tr h="1762591">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Проблемная</a:t>
                      </a:r>
                      <a:r>
                        <a:rPr lang="ru-RU" sz="2000" b="0" baseline="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 продукция</a:t>
                      </a:r>
                    </a:p>
                    <a:p>
                      <a:endParaRPr lang="ru-RU" b="0" baseline="0" dirty="0">
                        <a:solidFill>
                          <a:schemeClr val="tx1"/>
                        </a:solidFill>
                        <a:latin typeface="Bahnschrift SemiLight Condensed" panose="020B0502040204020203" pitchFamily="34" charset="0"/>
                      </a:endParaRPr>
                    </a:p>
                    <a:p>
                      <a:endParaRPr lang="ru-RU" b="0" baseline="0" dirty="0">
                        <a:solidFill>
                          <a:schemeClr val="tx1"/>
                        </a:solidFill>
                        <a:latin typeface="Bahnschrift SemiLight Condensed" panose="020B0502040204020203" pitchFamily="34" charset="0"/>
                      </a:endParaRPr>
                    </a:p>
                    <a:p>
                      <a:r>
                        <a:rPr lang="ru-RU" b="0" baseline="0" dirty="0">
                          <a:solidFill>
                            <a:schemeClr val="tx1"/>
                          </a:solidFill>
                          <a:latin typeface="Bahnschrift SemiLight Condensed" panose="020B0502040204020203" pitchFamily="34" charset="0"/>
                        </a:rPr>
                        <a:t>Цель: Снижение рисков</a:t>
                      </a:r>
                      <a:endParaRPr lang="ru-RU" b="0" dirty="0">
                        <a:solidFill>
                          <a:schemeClr val="tx1"/>
                        </a:solidFill>
                        <a:latin typeface="Bahnschrift SemiLight Condensed" panose="020B0502040204020203" pitchFamily="34" charset="0"/>
                      </a:endParaRPr>
                    </a:p>
                  </a:txBody>
                  <a:tcPr>
                    <a:noFill/>
                  </a:tcPr>
                </a:tc>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Стратегическая</a:t>
                      </a:r>
                      <a:r>
                        <a:rPr lang="ru-RU" sz="2000" b="0" baseline="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 продукция</a:t>
                      </a:r>
                    </a:p>
                    <a:p>
                      <a:pPr algn="ctr"/>
                      <a:endParaRPr lang="ru-RU" b="0" baseline="0" dirty="0">
                        <a:solidFill>
                          <a:schemeClr val="tx1"/>
                        </a:solidFill>
                        <a:latin typeface="Bahnschrift SemiLight Condensed" panose="020B0502040204020203" pitchFamily="34" charset="0"/>
                      </a:endParaRPr>
                    </a:p>
                    <a:p>
                      <a:pPr algn="ctr"/>
                      <a:endParaRPr lang="ru-RU" b="0" baseline="0" dirty="0">
                        <a:solidFill>
                          <a:schemeClr val="tx1"/>
                        </a:solidFill>
                        <a:latin typeface="Bahnschrift SemiLight Condensed" panose="020B0502040204020203" pitchFamily="34" charset="0"/>
                      </a:endParaRPr>
                    </a:p>
                    <a:p>
                      <a:pPr algn="l"/>
                      <a:r>
                        <a:rPr lang="ru-RU" b="0" baseline="0" dirty="0">
                          <a:solidFill>
                            <a:schemeClr val="tx1"/>
                          </a:solidFill>
                          <a:latin typeface="Bahnschrift SemiLight Condensed" panose="020B0502040204020203" pitchFamily="34" charset="0"/>
                        </a:rPr>
                        <a:t>Цель: повысить ценность и снизить совокупную стоимость владения</a:t>
                      </a:r>
                      <a:endParaRPr lang="ru-RU" b="0" dirty="0">
                        <a:solidFill>
                          <a:schemeClr val="tx1"/>
                        </a:solidFill>
                        <a:latin typeface="Bahnschrift SemiLight Condensed" panose="020B0502040204020203" pitchFamily="34" charset="0"/>
                      </a:endParaRPr>
                    </a:p>
                  </a:txBody>
                  <a:tcPr>
                    <a:noFill/>
                  </a:tcPr>
                </a:tc>
                <a:extLst>
                  <a:ext uri="{0D108BD9-81ED-4DB2-BD59-A6C34878D82A}">
                    <a16:rowId xmlns="" xmlns:a16="http://schemas.microsoft.com/office/drawing/2014/main" val="10000"/>
                  </a:ext>
                </a:extLst>
              </a:tr>
              <a:tr h="1484287">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Некритичная продукция</a:t>
                      </a:r>
                    </a:p>
                    <a:p>
                      <a:endParaRPr lang="ru-RU" b="0" dirty="0">
                        <a:solidFill>
                          <a:schemeClr val="tx1"/>
                        </a:solidFill>
                        <a:latin typeface="Bahnschrift SemiLight Condensed" panose="020B0502040204020203" pitchFamily="34" charset="0"/>
                      </a:endParaRPr>
                    </a:p>
                    <a:p>
                      <a:endParaRPr lang="ru-RU" b="0" dirty="0">
                        <a:solidFill>
                          <a:schemeClr val="tx1"/>
                        </a:solidFill>
                        <a:latin typeface="Bahnschrift SemiLight Condensed" panose="020B0502040204020203" pitchFamily="34" charset="0"/>
                      </a:endParaRPr>
                    </a:p>
                    <a:p>
                      <a:r>
                        <a:rPr lang="ru-RU" b="0" dirty="0">
                          <a:solidFill>
                            <a:schemeClr val="tx1"/>
                          </a:solidFill>
                          <a:latin typeface="Bahnschrift SemiLight Condensed" panose="020B0502040204020203" pitchFamily="34" charset="0"/>
                        </a:rPr>
                        <a:t>Цель: Снижение</a:t>
                      </a:r>
                      <a:r>
                        <a:rPr lang="ru-RU" b="0" baseline="0" dirty="0">
                          <a:solidFill>
                            <a:schemeClr val="tx1"/>
                          </a:solidFill>
                          <a:latin typeface="Bahnschrift SemiLight Condensed" panose="020B0502040204020203" pitchFamily="34" charset="0"/>
                        </a:rPr>
                        <a:t> издержек по процессам</a:t>
                      </a:r>
                      <a:endParaRPr lang="ru-RU" b="0" dirty="0">
                        <a:solidFill>
                          <a:schemeClr val="tx1"/>
                        </a:solidFill>
                        <a:latin typeface="Bahnschrift SemiLight Condensed" panose="020B0502040204020203" pitchFamily="34" charset="0"/>
                      </a:endParaRPr>
                    </a:p>
                  </a:txBody>
                  <a:tcPr>
                    <a:noFill/>
                  </a:tcPr>
                </a:tc>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Основная продукция</a:t>
                      </a:r>
                    </a:p>
                    <a:p>
                      <a:pPr algn="ctr"/>
                      <a:endParaRPr lang="ru-RU" b="0" dirty="0">
                        <a:solidFill>
                          <a:schemeClr val="tx1"/>
                        </a:solidFill>
                        <a:latin typeface="Bahnschrift SemiLight Condensed" panose="020B0502040204020203" pitchFamily="34" charset="0"/>
                      </a:endParaRPr>
                    </a:p>
                    <a:p>
                      <a:pPr algn="ctr"/>
                      <a:endParaRPr lang="ru-RU" b="0" dirty="0">
                        <a:solidFill>
                          <a:schemeClr val="tx1"/>
                        </a:solidFill>
                        <a:latin typeface="Bahnschrift SemiLight Condensed" panose="020B0502040204020203" pitchFamily="34" charset="0"/>
                      </a:endParaRPr>
                    </a:p>
                    <a:p>
                      <a:pPr algn="l"/>
                      <a:r>
                        <a:rPr lang="ru-RU" b="0" dirty="0">
                          <a:solidFill>
                            <a:schemeClr val="tx1"/>
                          </a:solidFill>
                          <a:latin typeface="Bahnschrift SemiLight Condensed" panose="020B0502040204020203" pitchFamily="34" charset="0"/>
                        </a:rPr>
                        <a:t>Цель: Стабилизировать качество и снизить издержки</a:t>
                      </a:r>
                    </a:p>
                  </a:txBody>
                  <a:tcPr>
                    <a:noFill/>
                  </a:tcPr>
                </a:tc>
                <a:extLst>
                  <a:ext uri="{0D108BD9-81ED-4DB2-BD59-A6C34878D82A}">
                    <a16:rowId xmlns="" xmlns:a16="http://schemas.microsoft.com/office/drawing/2014/main" val="10001"/>
                  </a:ext>
                </a:extLst>
              </a:tr>
            </a:tbl>
          </a:graphicData>
        </a:graphic>
      </p:graphicFrame>
      <p:cxnSp>
        <p:nvCxnSpPr>
          <p:cNvPr id="10" name="Прямая со стрелкой 9"/>
          <p:cNvCxnSpPr/>
          <p:nvPr/>
        </p:nvCxnSpPr>
        <p:spPr>
          <a:xfrm flipH="1" flipV="1">
            <a:off x="521111" y="786581"/>
            <a:ext cx="19666" cy="4090219"/>
          </a:xfrm>
          <a:prstGeom prst="straightConnector1">
            <a:avLst/>
          </a:prstGeom>
          <a:ln w="25400" cmpd="dbl">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21111" y="4876800"/>
            <a:ext cx="7157883" cy="0"/>
          </a:xfrm>
          <a:prstGeom prst="straightConnector1">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430393" y="2858221"/>
            <a:ext cx="3490058" cy="369332"/>
          </a:xfrm>
          <a:prstGeom prst="rect">
            <a:avLst/>
          </a:prstGeom>
          <a:noFill/>
          <a:ln>
            <a:noFill/>
          </a:ln>
        </p:spPr>
        <p:txBody>
          <a:bodyPr wrap="none" rtlCol="0">
            <a:spAutoFit/>
          </a:bodyPr>
          <a:lstStyle/>
          <a:p>
            <a:r>
              <a:rPr lang="ru-RU" dirty="0">
                <a:solidFill>
                  <a:srgbClr val="7030A0"/>
                </a:solidFill>
                <a:latin typeface="Bahnschrift SemiLight Condensed" panose="020B0502040204020203" pitchFamily="34" charset="0"/>
              </a:rPr>
              <a:t>Риски, связанные с поставкой материалов</a:t>
            </a:r>
          </a:p>
        </p:txBody>
      </p:sp>
      <p:grpSp>
        <p:nvGrpSpPr>
          <p:cNvPr id="22" name="Группа 21"/>
          <p:cNvGrpSpPr/>
          <p:nvPr/>
        </p:nvGrpSpPr>
        <p:grpSpPr>
          <a:xfrm>
            <a:off x="129970" y="786580"/>
            <a:ext cx="7549024" cy="4451109"/>
            <a:chOff x="129970" y="787423"/>
            <a:chExt cx="7549024" cy="4451109"/>
          </a:xfrm>
        </p:grpSpPr>
        <p:sp>
          <p:nvSpPr>
            <p:cNvPr id="17" name="TextBox 16"/>
            <p:cNvSpPr txBox="1"/>
            <p:nvPr/>
          </p:nvSpPr>
          <p:spPr>
            <a:xfrm>
              <a:off x="1516626" y="4869200"/>
              <a:ext cx="3908442" cy="369332"/>
            </a:xfrm>
            <a:prstGeom prst="rect">
              <a:avLst/>
            </a:prstGeom>
            <a:noFill/>
          </p:spPr>
          <p:txBody>
            <a:bodyPr wrap="none" rtlCol="0">
              <a:spAutoFit/>
            </a:bodyPr>
            <a:lstStyle/>
            <a:p>
              <a:r>
                <a:rPr lang="ru-RU" dirty="0">
                  <a:solidFill>
                    <a:srgbClr val="7030A0"/>
                  </a:solidFill>
                  <a:latin typeface="Bahnschrift SemiLight Condensed" panose="020B0502040204020203" pitchFamily="34" charset="0"/>
                </a:rPr>
                <a:t>Объем закупок, результативность деятельности</a:t>
              </a:r>
            </a:p>
          </p:txBody>
        </p:sp>
        <p:cxnSp>
          <p:nvCxnSpPr>
            <p:cNvPr id="18" name="Прямая со стрелкой 17"/>
            <p:cNvCxnSpPr/>
            <p:nvPr/>
          </p:nvCxnSpPr>
          <p:spPr>
            <a:xfrm flipH="1" flipV="1">
              <a:off x="521111" y="787423"/>
              <a:ext cx="19666" cy="4090219"/>
            </a:xfrm>
            <a:prstGeom prst="straightConnector1">
              <a:avLst/>
            </a:prstGeom>
            <a:ln w="25400" cmpd="dbl">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21111" y="4877642"/>
              <a:ext cx="7157883" cy="0"/>
            </a:xfrm>
            <a:prstGeom prst="straightConnector1">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1430393" y="2859063"/>
              <a:ext cx="3490058" cy="369332"/>
            </a:xfrm>
            <a:prstGeom prst="rect">
              <a:avLst/>
            </a:prstGeom>
            <a:noFill/>
            <a:ln>
              <a:noFill/>
            </a:ln>
          </p:spPr>
          <p:txBody>
            <a:bodyPr wrap="none" rtlCol="0">
              <a:spAutoFit/>
            </a:bodyPr>
            <a:lstStyle/>
            <a:p>
              <a:r>
                <a:rPr lang="ru-RU" dirty="0">
                  <a:solidFill>
                    <a:srgbClr val="7030A0"/>
                  </a:solidFill>
                  <a:latin typeface="Bahnschrift SemiLight Condensed" panose="020B0502040204020203" pitchFamily="34" charset="0"/>
                </a:rPr>
                <a:t>Риски, связанные с поставкой материалов</a:t>
              </a:r>
            </a:p>
          </p:txBody>
        </p:sp>
      </p:grpSp>
    </p:spTree>
    <p:extLst>
      <p:ext uri="{BB962C8B-B14F-4D97-AF65-F5344CB8AC3E}">
        <p14:creationId xmlns:p14="http://schemas.microsoft.com/office/powerpoint/2010/main" val="380890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Основные понятия оценочного этапа процедуры закупки </a:t>
            </a:r>
          </a:p>
        </p:txBody>
      </p:sp>
      <p:sp>
        <p:nvSpPr>
          <p:cNvPr id="3" name="Объект 2"/>
          <p:cNvSpPr>
            <a:spLocks noGrp="1"/>
          </p:cNvSpPr>
          <p:nvPr>
            <p:ph idx="1"/>
          </p:nvPr>
        </p:nvSpPr>
        <p:spPr>
          <a:xfrm>
            <a:off x="838200" y="1050824"/>
            <a:ext cx="11194026" cy="5540476"/>
          </a:xfrm>
        </p:spPr>
        <p:txBody>
          <a:bodyPr>
            <a:normAutofit fontScale="92500" lnSpcReduction="10000"/>
          </a:bodyPr>
          <a:lstStyle/>
          <a:p>
            <a:r>
              <a:rPr lang="ru-RU" sz="2400" dirty="0">
                <a:latin typeface="Bahnschrift SemiLight Condensed" panose="020B0502040204020203" pitchFamily="34" charset="0"/>
              </a:rPr>
              <a:t>«</a:t>
            </a:r>
            <a:r>
              <a:rPr lang="ru-RU" sz="2400" dirty="0">
                <a:solidFill>
                  <a:srgbClr val="7030A0"/>
                </a:solidFill>
                <a:latin typeface="Bahnschrift SemiLight Condensed" panose="020B0502040204020203" pitchFamily="34" charset="0"/>
              </a:rPr>
              <a:t>Оценка</a:t>
            </a:r>
            <a:r>
              <a:rPr lang="ru-RU" sz="2400" dirty="0">
                <a:latin typeface="Bahnschrift SemiLight Condensed" panose="020B0502040204020203" pitchFamily="34" charset="0"/>
              </a:rPr>
              <a:t>" - процесс выявления в соответствии с условиями определения поставщиков (подрядчиков, исполнителей) по критериям оценки и в порядке, установленном в извещении о запросе котировок, закупочной документации в соответствии с требованиями положения о закупке, лучших условий исполнения договора, указанных в заявках (предложениях) участников закупки, которые не были отклонены;</a:t>
            </a:r>
          </a:p>
          <a:p>
            <a:r>
              <a:rPr lang="ru-RU" sz="2400" dirty="0">
                <a:latin typeface="Bahnschrift SemiLight Condensed" panose="020B0502040204020203" pitchFamily="34" charset="0"/>
              </a:rPr>
              <a:t>«</a:t>
            </a:r>
            <a:r>
              <a:rPr lang="ru-RU" sz="2400" dirty="0">
                <a:solidFill>
                  <a:srgbClr val="7030A0"/>
                </a:solidFill>
                <a:latin typeface="Bahnschrift SemiLight Condensed" panose="020B0502040204020203" pitchFamily="34" charset="0"/>
              </a:rPr>
              <a:t>Критерий оценки заявки участника</a:t>
            </a:r>
            <a:r>
              <a:rPr lang="ru-RU" sz="2400" dirty="0">
                <a:latin typeface="Bahnschrift SemiLight Condensed" panose="020B0502040204020203" pitchFamily="34" charset="0"/>
              </a:rPr>
              <a:t>» - определенные извещением / документацией о закупке показатели, с помощью которых оцениваются и сопоставляют заявки (части заявок) участников закупочных процедур для целей определения победителя такой процедуры;</a:t>
            </a:r>
          </a:p>
          <a:p>
            <a:r>
              <a:rPr lang="ru-RU" sz="2400" dirty="0">
                <a:latin typeface="Bahnschrift SemiLight Condensed" panose="020B0502040204020203" pitchFamily="34" charset="0"/>
              </a:rPr>
              <a:t> «</a:t>
            </a:r>
            <a:r>
              <a:rPr lang="ru-RU" sz="2400" dirty="0">
                <a:solidFill>
                  <a:srgbClr val="7030A0"/>
                </a:solidFill>
                <a:latin typeface="Bahnschrift SemiLight Condensed" panose="020B0502040204020203" pitchFamily="34" charset="0"/>
              </a:rPr>
              <a:t>Допуск заявки участника</a:t>
            </a:r>
            <a:r>
              <a:rPr lang="ru-RU" sz="2400" dirty="0">
                <a:latin typeface="Bahnschrift SemiLight Condensed" panose="020B0502040204020203" pitchFamily="34" charset="0"/>
              </a:rPr>
              <a:t>» – признание участника закупки и его заявки (соответствующей части заявки) отвечающим требованиям закупочной документации;</a:t>
            </a:r>
          </a:p>
          <a:p>
            <a:r>
              <a:rPr lang="ru-RU" sz="2400" dirty="0">
                <a:latin typeface="Bahnschrift SemiLight Condensed" panose="020B0502040204020203" pitchFamily="34" charset="0"/>
              </a:rPr>
              <a:t>«</a:t>
            </a:r>
            <a:r>
              <a:rPr lang="ru-RU" sz="2400" dirty="0">
                <a:solidFill>
                  <a:srgbClr val="7030A0"/>
                </a:solidFill>
                <a:latin typeface="Bahnschrift SemiLight Condensed" panose="020B0502040204020203" pitchFamily="34" charset="0"/>
              </a:rPr>
              <a:t>Значимость</a:t>
            </a:r>
            <a:r>
              <a:rPr lang="ru-RU" sz="2400" dirty="0">
                <a:latin typeface="Bahnschrift SemiLight Condensed" panose="020B0502040204020203" pitchFamily="34" charset="0"/>
              </a:rPr>
              <a:t> критерия оценки" - вес критерия оценки в совокупности критериев оценки, установленных в документации о закупке в соответствии с требованиями положения о закупке, выраженный в процентах;</a:t>
            </a:r>
          </a:p>
          <a:p>
            <a:r>
              <a:rPr lang="ru-RU" sz="2400" dirty="0">
                <a:latin typeface="Bahnschrift SemiLight Condensed" panose="020B0502040204020203" pitchFamily="34" charset="0"/>
              </a:rPr>
              <a:t>«</a:t>
            </a:r>
            <a:r>
              <a:rPr lang="ru-RU" sz="2400" dirty="0">
                <a:solidFill>
                  <a:srgbClr val="7030A0"/>
                </a:solidFill>
                <a:latin typeface="Bahnschrift SemiLight Condensed" panose="020B0502040204020203" pitchFamily="34" charset="0"/>
              </a:rPr>
              <a:t>Коэффициент значимости критерия оценки</a:t>
            </a:r>
            <a:r>
              <a:rPr lang="ru-RU" sz="2400" dirty="0">
                <a:latin typeface="Bahnschrift SemiLight Condensed" panose="020B0502040204020203" pitchFamily="34" charset="0"/>
              </a:rPr>
              <a:t>" - вес критерия оценки в совокупности критериев оценки, установленных в документации о закупке в соответствии с требованиями положения о закупке, деленный на 100;</a:t>
            </a:r>
          </a:p>
          <a:p>
            <a:r>
              <a:rPr lang="ru-RU" sz="2400" dirty="0">
                <a:latin typeface="Bahnschrift SemiLight Condensed" panose="020B0502040204020203" pitchFamily="34" charset="0"/>
              </a:rPr>
              <a:t>«</a:t>
            </a:r>
            <a:r>
              <a:rPr lang="ru-RU" sz="2400" dirty="0">
                <a:solidFill>
                  <a:srgbClr val="7030A0"/>
                </a:solidFill>
                <a:latin typeface="Bahnschrift SemiLight Condensed" panose="020B0502040204020203" pitchFamily="34" charset="0"/>
              </a:rPr>
              <a:t>Рейтинг заявки (предложения) по критерию оценки</a:t>
            </a:r>
            <a:r>
              <a:rPr lang="ru-RU" sz="2400" dirty="0">
                <a:latin typeface="Bahnschrift SemiLight Condensed" panose="020B0502040204020203" pitchFamily="34" charset="0"/>
              </a:rPr>
              <a:t>" - оценка в баллах, получаемая участником закупки по результатам оценки по критерию оценки с учетом коэффициента значимости критерия оценки</a:t>
            </a:r>
            <a:r>
              <a:rPr lang="ru-RU" sz="2400" dirty="0" smtClean="0">
                <a:latin typeface="Bahnschrift SemiLight Condensed" panose="020B0502040204020203" pitchFamily="34" charset="0"/>
              </a:rPr>
              <a:t>.</a:t>
            </a:r>
            <a:r>
              <a:rPr lang="ru-RU" sz="2400" dirty="0">
                <a:solidFill>
                  <a:schemeClr val="bg1">
                    <a:lumMod val="65000"/>
                  </a:schemeClr>
                </a:solidFill>
                <a:latin typeface="Bahnschrift SemiLight Condensed" panose="020B0502040204020203" pitchFamily="34" charset="0"/>
              </a:rPr>
              <a:t> </a:t>
            </a:r>
            <a:endParaRPr lang="ru-RU" sz="2400" dirty="0" smtClean="0">
              <a:solidFill>
                <a:schemeClr val="bg1">
                  <a:lumMod val="65000"/>
                </a:schemeClr>
              </a:solidFill>
              <a:latin typeface="Bahnschrift SemiLight Condensed" panose="020B0502040204020203" pitchFamily="34" charset="0"/>
            </a:endParaRPr>
          </a:p>
          <a:p>
            <a:pPr marL="0" indent="0">
              <a:buNone/>
            </a:pPr>
            <a:r>
              <a:rPr lang="ru-RU" sz="2400" dirty="0" smtClean="0">
                <a:solidFill>
                  <a:srgbClr val="FF5050"/>
                </a:solidFill>
                <a:latin typeface="Bahnschrift SemiLight Condensed" panose="020B0502040204020203" pitchFamily="34" charset="0"/>
              </a:rPr>
              <a:t>Важно</a:t>
            </a:r>
            <a:r>
              <a:rPr lang="ru-RU" sz="2400" dirty="0">
                <a:solidFill>
                  <a:srgbClr val="FF5050"/>
                </a:solidFill>
                <a:latin typeface="Bahnschrift SemiLight Condensed" panose="020B0502040204020203" pitchFamily="34" charset="0"/>
              </a:rPr>
              <a:t>! Установить </a:t>
            </a:r>
            <a:r>
              <a:rPr lang="ru-RU" sz="2400" dirty="0" smtClean="0">
                <a:solidFill>
                  <a:srgbClr val="FF5050"/>
                </a:solidFill>
                <a:latin typeface="Bahnschrift SemiLight Condensed" panose="020B0502040204020203" pitchFamily="34" charset="0"/>
              </a:rPr>
              <a:t>определения /термины в положении о закупке при отсутствии терминологии в законодательстве, включая определение закупки, лота, дробления, и </a:t>
            </a:r>
            <a:r>
              <a:rPr lang="ru-RU" sz="2400" dirty="0" err="1" smtClean="0">
                <a:solidFill>
                  <a:srgbClr val="FF5050"/>
                </a:solidFill>
                <a:latin typeface="Bahnschrift SemiLight Condensed" panose="020B0502040204020203" pitchFamily="34" charset="0"/>
              </a:rPr>
              <a:t>тд</a:t>
            </a:r>
            <a:r>
              <a:rPr lang="ru-RU" sz="2400" dirty="0" smtClean="0">
                <a:solidFill>
                  <a:srgbClr val="FF5050"/>
                </a:solidFill>
                <a:latin typeface="Bahnschrift SemiLight Condensed" panose="020B0502040204020203" pitchFamily="34" charset="0"/>
              </a:rPr>
              <a:t>.</a:t>
            </a:r>
            <a:endParaRPr lang="ru-RU" sz="2400" dirty="0">
              <a:solidFill>
                <a:srgbClr val="FF5050"/>
              </a:solidFill>
              <a:latin typeface="Bahnschrift SemiLight Condensed" panose="020B0502040204020203" pitchFamily="34" charset="0"/>
            </a:endParaRPr>
          </a:p>
          <a:p>
            <a:pPr marL="0" indent="0">
              <a:buNone/>
            </a:pPr>
            <a:endParaRPr lang="ru-RU" sz="2400" dirty="0">
              <a:latin typeface="Bahnschrift SemiLight Condensed" panose="020B0502040204020203" pitchFamily="34" charset="0"/>
            </a:endParaRPr>
          </a:p>
        </p:txBody>
      </p:sp>
    </p:spTree>
    <p:extLst>
      <p:ext uri="{BB962C8B-B14F-4D97-AF65-F5344CB8AC3E}">
        <p14:creationId xmlns:p14="http://schemas.microsoft.com/office/powerpoint/2010/main" val="8376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Порядок рейтингования заявок участников закупки </a:t>
            </a:r>
          </a:p>
        </p:txBody>
      </p:sp>
      <p:sp>
        <p:nvSpPr>
          <p:cNvPr id="3" name="Объект 2"/>
          <p:cNvSpPr>
            <a:spLocks noGrp="1"/>
          </p:cNvSpPr>
          <p:nvPr>
            <p:ph idx="1"/>
          </p:nvPr>
        </p:nvSpPr>
        <p:spPr>
          <a:xfrm>
            <a:off x="838200" y="766918"/>
            <a:ext cx="10754032" cy="5540476"/>
          </a:xfrm>
        </p:spPr>
        <p:txBody>
          <a:bodyPr>
            <a:normAutofit fontScale="70000" lnSpcReduction="20000"/>
          </a:bodyPr>
          <a:lstStyle/>
          <a:p>
            <a:pPr marL="0" indent="0">
              <a:buNone/>
            </a:pPr>
            <a:endParaRPr lang="ru-RU" sz="3100" dirty="0">
              <a:solidFill>
                <a:schemeClr val="bg1">
                  <a:lumMod val="65000"/>
                </a:schemeClr>
              </a:solidFill>
              <a:latin typeface="Bahnschrift SemiLight Condensed" panose="020B0502040204020203" pitchFamily="34" charset="0"/>
            </a:endParaRPr>
          </a:p>
          <a:p>
            <a:pPr marL="0" indent="0">
              <a:buNone/>
            </a:pPr>
            <a:r>
              <a:rPr lang="ru-RU" sz="3100" dirty="0">
                <a:latin typeface="Bahnschrift SemiLight Condensed" panose="020B0502040204020203" pitchFamily="34" charset="0"/>
              </a:rPr>
              <a:t>Порядок оценки (рейтингования) заявок участников должен включать в себя как минимум этапы:</a:t>
            </a:r>
          </a:p>
          <a:p>
            <a:pPr>
              <a:buFont typeface="Wingdings" panose="05000000000000000000" pitchFamily="2" charset="2"/>
              <a:buChar char="ü"/>
            </a:pPr>
            <a:r>
              <a:rPr lang="ru-RU" sz="3200" dirty="0">
                <a:latin typeface="Bahnschrift SemiLight Condensed" panose="020B0502040204020203" pitchFamily="34" charset="0"/>
              </a:rPr>
              <a:t>Этап определения (проверки) соответствия обязательным и дополнительным требованиям, установленным законодательством РФ и документацией, участника закупки;</a:t>
            </a:r>
          </a:p>
          <a:p>
            <a:pPr>
              <a:buFont typeface="Wingdings" panose="05000000000000000000" pitchFamily="2" charset="2"/>
              <a:buChar char="ü"/>
            </a:pPr>
            <a:r>
              <a:rPr lang="ru-RU" sz="3200" dirty="0">
                <a:latin typeface="Bahnschrift SemiLight Condensed" panose="020B0502040204020203" pitchFamily="34" charset="0"/>
              </a:rPr>
              <a:t>Этап определения (проверки) соответствия требованиям, установленным документацией, предложений о предмете закупки;</a:t>
            </a:r>
          </a:p>
          <a:p>
            <a:pPr>
              <a:buFont typeface="Wingdings" panose="05000000000000000000" pitchFamily="2" charset="2"/>
              <a:buChar char="ü"/>
            </a:pPr>
            <a:r>
              <a:rPr lang="ru-RU" sz="3200" dirty="0">
                <a:latin typeface="Bahnschrift SemiLight Condensed" panose="020B0502040204020203" pitchFamily="34" charset="0"/>
              </a:rPr>
              <a:t>Этап сопоставления </a:t>
            </a:r>
            <a:r>
              <a:rPr lang="ru-RU" sz="3200" dirty="0" err="1">
                <a:latin typeface="Bahnschrift SemiLight Condensed" panose="020B0502040204020203" pitchFamily="34" charset="0"/>
              </a:rPr>
              <a:t>нестоимостных</a:t>
            </a:r>
            <a:r>
              <a:rPr lang="ru-RU" sz="3200" dirty="0">
                <a:latin typeface="Bahnschrift SemiLight Condensed" panose="020B0502040204020203" pitchFamily="34" charset="0"/>
              </a:rPr>
              <a:t> предложений заявок (частей заявок), в </a:t>
            </a:r>
            <a:r>
              <a:rPr lang="ru-RU" sz="3200" dirty="0" err="1">
                <a:latin typeface="Bahnschrift SemiLight Condensed" panose="020B0502040204020203" pitchFamily="34" charset="0"/>
              </a:rPr>
              <a:t>т.ч</a:t>
            </a:r>
            <a:r>
              <a:rPr lang="ru-RU" sz="3200" dirty="0">
                <a:latin typeface="Bahnschrift SemiLight Condensed" panose="020B0502040204020203" pitchFamily="34" charset="0"/>
              </a:rPr>
              <a:t>. квалификации, предложений в отношении условий исполнения обязательств по договору участников закупки (опционно);</a:t>
            </a:r>
          </a:p>
          <a:p>
            <a:pPr>
              <a:buFont typeface="Wingdings" panose="05000000000000000000" pitchFamily="2" charset="2"/>
              <a:buChar char="ü"/>
            </a:pPr>
            <a:r>
              <a:rPr lang="ru-RU" sz="3200" dirty="0">
                <a:latin typeface="Bahnschrift SemiLight Condensed" panose="020B0502040204020203" pitchFamily="34" charset="0"/>
              </a:rPr>
              <a:t>Этап сопоставления выгодности предложений о предмете закупки, (опционно, включая дополнительные ценовые предложения);</a:t>
            </a:r>
          </a:p>
          <a:p>
            <a:pPr>
              <a:buFont typeface="Wingdings" panose="05000000000000000000" pitchFamily="2" charset="2"/>
              <a:buChar char="ü"/>
            </a:pPr>
            <a:r>
              <a:rPr lang="ru-RU" sz="3200" dirty="0">
                <a:latin typeface="Bahnschrift SemiLight Condensed" panose="020B0502040204020203" pitchFamily="34" charset="0"/>
              </a:rPr>
              <a:t>Этап сопоставления ценовых предложений, если оно не осуществлялось одновременно с сопоставлением прочих предложений о предмете закупки</a:t>
            </a:r>
            <a:endParaRPr lang="ru-RU" sz="3100" dirty="0">
              <a:solidFill>
                <a:schemeClr val="bg1">
                  <a:lumMod val="65000"/>
                </a:schemeClr>
              </a:solidFill>
              <a:latin typeface="Bahnschrift SemiLight Condensed" panose="020B0502040204020203" pitchFamily="34" charset="0"/>
            </a:endParaRPr>
          </a:p>
          <a:p>
            <a:pPr marL="0" indent="0">
              <a:buNone/>
            </a:pPr>
            <a:endParaRPr lang="ru-RU" sz="3100" dirty="0">
              <a:solidFill>
                <a:schemeClr val="bg1">
                  <a:lumMod val="65000"/>
                </a:schemeClr>
              </a:solidFill>
              <a:latin typeface="Bahnschrift SemiLight Condensed" panose="020B0502040204020203" pitchFamily="34" charset="0"/>
            </a:endParaRPr>
          </a:p>
          <a:p>
            <a:pPr marL="0" indent="0">
              <a:buNone/>
            </a:pPr>
            <a:r>
              <a:rPr lang="ru-RU" sz="3100" dirty="0">
                <a:solidFill>
                  <a:srgbClr val="FF5050"/>
                </a:solidFill>
                <a:latin typeface="Bahnschrift SemiLight Condensed" panose="020B0502040204020203" pitchFamily="34" charset="0"/>
              </a:rPr>
              <a:t>Важно! Установить применяемый порядок оценки (рейтингования) в положении о закупке, уточнять в извещении / документации о закупке. Определить возможность совмещать отдельные этапы в конкурентных и неконкурентных состязательных закупках.</a:t>
            </a:r>
          </a:p>
        </p:txBody>
      </p:sp>
    </p:spTree>
    <p:extLst>
      <p:ext uri="{BB962C8B-B14F-4D97-AF65-F5344CB8AC3E}">
        <p14:creationId xmlns:p14="http://schemas.microsoft.com/office/powerpoint/2010/main" val="262206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Порядок рейтингования заявок участников закупки </a:t>
            </a:r>
          </a:p>
        </p:txBody>
      </p:sp>
      <p:sp>
        <p:nvSpPr>
          <p:cNvPr id="3" name="Объект 2"/>
          <p:cNvSpPr>
            <a:spLocks noGrp="1"/>
          </p:cNvSpPr>
          <p:nvPr>
            <p:ph idx="1"/>
          </p:nvPr>
        </p:nvSpPr>
        <p:spPr>
          <a:xfrm>
            <a:off x="759542" y="1130712"/>
            <a:ext cx="10754032" cy="5540476"/>
          </a:xfrm>
        </p:spPr>
        <p:txBody>
          <a:bodyPr>
            <a:normAutofit fontScale="92500" lnSpcReduction="10000"/>
          </a:bodyPr>
          <a:lstStyle/>
          <a:p>
            <a:r>
              <a:rPr lang="ru-RU" sz="2600" dirty="0">
                <a:latin typeface="Bahnschrift SemiLight Condensed" panose="020B0502040204020203" pitchFamily="34" charset="0"/>
              </a:rPr>
              <a:t>Положение о закупке, документация /извещение о закупке должно содержать порядок и условие установления нескольких стоимостных критериев оценки заявки. </a:t>
            </a:r>
            <a:r>
              <a:rPr lang="ru-RU" sz="2600" i="1" dirty="0">
                <a:solidFill>
                  <a:schemeClr val="bg1">
                    <a:lumMod val="65000"/>
                  </a:schemeClr>
                </a:solidFill>
                <a:latin typeface="Bahnschrift SemiLight Condensed" panose="020B0502040204020203" pitchFamily="34" charset="0"/>
              </a:rPr>
              <a:t>К примеру: «Величина значимости стоимостного критерия оценки «стоимость владения продукцией» не должна превышать величину значимости критерия оценки «цена договора или сумма цен единиц товара, работы, услуги».</a:t>
            </a:r>
          </a:p>
          <a:p>
            <a:r>
              <a:rPr lang="ru-RU" sz="2600" dirty="0">
                <a:latin typeface="Bahnschrift SemiLight Condensed" panose="020B0502040204020203" pitchFamily="34" charset="0"/>
              </a:rPr>
              <a:t>Положение о закупке, документация /извещение о закупке должно содержать порядок определения победителя, в том числе в случае одинаковых значений итогового рейтинга у нескольких заявок участников. </a:t>
            </a:r>
            <a:r>
              <a:rPr lang="ru-RU" sz="2600" i="1" dirty="0">
                <a:solidFill>
                  <a:schemeClr val="bg1">
                    <a:lumMod val="65000"/>
                  </a:schemeClr>
                </a:solidFill>
                <a:latin typeface="Bahnschrift SemiLight Condensed" panose="020B0502040204020203" pitchFamily="34" charset="0"/>
              </a:rPr>
              <a:t>К примеру: «В случае если несколько заявок получили одинаковый итоговый рейтинг, победителем закупки признается участник закупки, предложивший наименьшую цену договора, цену единицы продукции» или «В случае если несколько заявок имеют одинаковую цену договора, цену единицы продукции и получили одинаковый итоговый рейтинг, победителем закупки признается участник закупки, заявка которого была подана ранее.»</a:t>
            </a:r>
          </a:p>
          <a:p>
            <a:r>
              <a:rPr lang="ru-RU" sz="2600" dirty="0">
                <a:latin typeface="Bahnschrift SemiLight Condensed" panose="020B0502040204020203" pitchFamily="34" charset="0"/>
              </a:rPr>
              <a:t>Обязательное предоставление преференций в порядке Постановления Правительства РФ от  16.09.2016 № 925 «О приоритете товаров российского происхождения..»</a:t>
            </a:r>
          </a:p>
          <a:p>
            <a:endParaRPr lang="ru-RU" sz="2400" dirty="0"/>
          </a:p>
          <a:p>
            <a:pPr marL="0" indent="0">
              <a:buNone/>
            </a:pPr>
            <a:r>
              <a:rPr lang="ru-RU" sz="2400" dirty="0">
                <a:solidFill>
                  <a:srgbClr val="FF0000"/>
                </a:solidFill>
                <a:latin typeface="Bahnschrift SemiLight Condensed" panose="020B0502040204020203" pitchFamily="34" charset="0"/>
              </a:rPr>
              <a:t>Важно! Установить применяемые правила рейтингования в положении о закупке, уточнять в извещении / документации о закупке.</a:t>
            </a:r>
          </a:p>
        </p:txBody>
      </p:sp>
    </p:spTree>
    <p:extLst>
      <p:ext uri="{BB962C8B-B14F-4D97-AF65-F5344CB8AC3E}">
        <p14:creationId xmlns:p14="http://schemas.microsoft.com/office/powerpoint/2010/main" val="160549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720213" y="1189705"/>
            <a:ext cx="10754032" cy="5540476"/>
          </a:xfrm>
        </p:spPr>
        <p:txBody>
          <a:bodyPr>
            <a:normAutofit fontScale="70000" lnSpcReduction="20000"/>
          </a:bodyPr>
          <a:lstStyle/>
          <a:p>
            <a:pPr>
              <a:buFont typeface="Wingdings" panose="05000000000000000000" pitchFamily="2" charset="2"/>
              <a:buChar char="ü"/>
            </a:pPr>
            <a:r>
              <a:rPr lang="ru-RU" sz="3100" dirty="0">
                <a:latin typeface="Bahnschrift SemiLight Condensed" panose="020B0502040204020203" pitchFamily="34" charset="0"/>
              </a:rPr>
              <a:t>Достаточность сведений об объекте закупки для формирования предложения участника, в том числе и по цене;</a:t>
            </a:r>
          </a:p>
          <a:p>
            <a:pPr>
              <a:buFont typeface="Wingdings" panose="05000000000000000000" pitchFamily="2" charset="2"/>
              <a:buChar char="ü"/>
            </a:pPr>
            <a:r>
              <a:rPr lang="ru-RU" sz="3100" dirty="0">
                <a:latin typeface="Bahnschrift SemiLight Condensed" panose="020B0502040204020203" pitchFamily="34" charset="0"/>
              </a:rPr>
              <a:t>Конкретность;</a:t>
            </a:r>
          </a:p>
          <a:p>
            <a:pPr>
              <a:buFont typeface="Wingdings" panose="05000000000000000000" pitchFamily="2" charset="2"/>
              <a:buChar char="ü"/>
            </a:pPr>
            <a:r>
              <a:rPr lang="ru-RU" sz="3100" dirty="0">
                <a:latin typeface="Bahnschrift SemiLight Condensed" panose="020B0502040204020203" pitchFamily="34" charset="0"/>
              </a:rPr>
              <a:t>Объективность, однозначная </a:t>
            </a:r>
            <a:r>
              <a:rPr lang="ru-RU" sz="3100" dirty="0" err="1">
                <a:latin typeface="Bahnschrift SemiLight Condensed" panose="020B0502040204020203" pitchFamily="34" charset="0"/>
              </a:rPr>
              <a:t>трактуемость</a:t>
            </a:r>
            <a:r>
              <a:rPr lang="ru-RU" sz="3100" dirty="0">
                <a:latin typeface="Bahnschrift SemiLight Condensed" panose="020B0502040204020203" pitchFamily="34" charset="0"/>
              </a:rPr>
              <a:t> определений;</a:t>
            </a:r>
          </a:p>
          <a:p>
            <a:pPr>
              <a:buFont typeface="Wingdings" panose="05000000000000000000" pitchFamily="2" charset="2"/>
              <a:buChar char="ü"/>
            </a:pPr>
            <a:r>
              <a:rPr lang="ru-RU" sz="3100" dirty="0" err="1">
                <a:latin typeface="Bahnschrift SemiLight Condensed" panose="020B0502040204020203" pitchFamily="34" charset="0"/>
              </a:rPr>
              <a:t>Измеряемость</a:t>
            </a:r>
            <a:r>
              <a:rPr lang="ru-RU" sz="3100" dirty="0">
                <a:latin typeface="Bahnschrift SemiLight Condensed" panose="020B0502040204020203" pitchFamily="34" charset="0"/>
              </a:rPr>
              <a:t>;</a:t>
            </a:r>
          </a:p>
          <a:p>
            <a:pPr>
              <a:buFont typeface="Wingdings" panose="05000000000000000000" pitchFamily="2" charset="2"/>
              <a:buChar char="ü"/>
            </a:pPr>
            <a:r>
              <a:rPr lang="ru-RU" sz="3100" dirty="0">
                <a:latin typeface="Bahnschrift SemiLight Condensed" panose="020B0502040204020203" pitchFamily="34" charset="0"/>
              </a:rPr>
              <a:t>Открытость и достаточная степень детализации порядка и критериев оценки и сопоставления заявок;</a:t>
            </a:r>
          </a:p>
          <a:p>
            <a:pPr>
              <a:buFont typeface="Wingdings" panose="05000000000000000000" pitchFamily="2" charset="2"/>
              <a:buChar char="ü"/>
            </a:pPr>
            <a:r>
              <a:rPr lang="ru-RU" sz="3100" dirty="0">
                <a:latin typeface="Bahnschrift SemiLight Condensed" panose="020B0502040204020203" pitchFamily="34" charset="0"/>
              </a:rPr>
              <a:t>Обеспечение дополнительных гарантий Заказчику выполнения победителем своих обязательств;</a:t>
            </a:r>
          </a:p>
          <a:p>
            <a:pPr>
              <a:buFont typeface="Wingdings" panose="05000000000000000000" pitchFamily="2" charset="2"/>
              <a:buChar char="ü"/>
            </a:pPr>
            <a:r>
              <a:rPr lang="ru-RU" sz="3100" dirty="0">
                <a:latin typeface="Bahnschrift SemiLight Condensed" panose="020B0502040204020203" pitchFamily="34" charset="0"/>
              </a:rPr>
              <a:t>Связь критериев оценки с предметом закупки (с техническими или функциональными характеристиками продукции либо с иными характеристиками, связанными с определением поставляемой продукции, требуемыми к включению в документацию на основании п. 1 ч. 10 ст. 4 223-ФЗ);</a:t>
            </a:r>
          </a:p>
          <a:p>
            <a:pPr>
              <a:buFont typeface="Wingdings" panose="05000000000000000000" pitchFamily="2" charset="2"/>
              <a:buChar char="ü"/>
            </a:pPr>
            <a:r>
              <a:rPr lang="ru-RU" sz="3100" dirty="0">
                <a:latin typeface="Bahnschrift SemiLight Condensed" panose="020B0502040204020203" pitchFamily="34" charset="0"/>
              </a:rPr>
              <a:t>Выполнимость;</a:t>
            </a:r>
          </a:p>
          <a:p>
            <a:pPr>
              <a:buFont typeface="Wingdings" panose="05000000000000000000" pitchFamily="2" charset="2"/>
              <a:buChar char="ü"/>
            </a:pPr>
            <a:r>
              <a:rPr lang="ru-RU" sz="3100" dirty="0">
                <a:latin typeface="Bahnschrift SemiLight Condensed" panose="020B0502040204020203" pitchFamily="34" charset="0"/>
              </a:rPr>
              <a:t>Единообразие применения (в равной степени ко всем участникам закупки, к предлагаемым ими товарам, работам, услугам, к условиям исполнения договора)</a:t>
            </a:r>
          </a:p>
          <a:p>
            <a:pPr marL="0" indent="0">
              <a:buNone/>
            </a:pPr>
            <a:r>
              <a:rPr lang="ru-RU" sz="3100" dirty="0">
                <a:solidFill>
                  <a:srgbClr val="FF5050"/>
                </a:solidFill>
                <a:latin typeface="Bahnschrift SemiLight Condensed" panose="020B0502040204020203" pitchFamily="34" charset="0"/>
              </a:rPr>
              <a:t>Где смотреть? Обзор судебной практики по вопросам, связанным с применением Федерального закона от 18.07.2011 № 223-ФЗ «О закупках товаров, работ, услуг отдельными видами юридических лиц», утв. президиумом верховного суда российской федерации от 16.05.2018</a:t>
            </a:r>
          </a:p>
        </p:txBody>
      </p:sp>
    </p:spTree>
    <p:extLst>
      <p:ext uri="{BB962C8B-B14F-4D97-AF65-F5344CB8AC3E}">
        <p14:creationId xmlns:p14="http://schemas.microsoft.com/office/powerpoint/2010/main" val="138022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385916" y="1337189"/>
            <a:ext cx="11353800" cy="4699817"/>
          </a:xfrm>
        </p:spPr>
        <p:txBody>
          <a:bodyPr>
            <a:noAutofit/>
          </a:bodyPr>
          <a:lstStyle/>
          <a:p>
            <a:pPr>
              <a:spcBef>
                <a:spcPts val="0"/>
              </a:spcBef>
            </a:pPr>
            <a:r>
              <a:rPr lang="ru-RU" sz="2200" dirty="0">
                <a:latin typeface="Bahnschrift SemiLight Condensed" panose="020B0502040204020203" pitchFamily="34" charset="0"/>
              </a:rPr>
              <a:t>Сумма величин значимости </a:t>
            </a:r>
            <a:r>
              <a:rPr lang="ru-RU" sz="2200" dirty="0">
                <a:solidFill>
                  <a:srgbClr val="CC0066"/>
                </a:solidFill>
                <a:latin typeface="Bahnschrift SemiLight Condensed" panose="020B0502040204020203" pitchFamily="34" charset="0"/>
              </a:rPr>
              <a:t>критериев оценки, </a:t>
            </a:r>
            <a:r>
              <a:rPr lang="ru-RU" sz="2200" dirty="0">
                <a:latin typeface="Bahnschrift SemiLight Condensed" panose="020B0502040204020203" pitchFamily="34" charset="0"/>
              </a:rPr>
              <a:t>применяемых заказчиком, </a:t>
            </a:r>
            <a:r>
              <a:rPr lang="ru-RU" sz="2200" dirty="0">
                <a:solidFill>
                  <a:srgbClr val="CC0066"/>
                </a:solidFill>
                <a:latin typeface="Bahnschrift SemiLight Condensed" panose="020B0502040204020203" pitchFamily="34" charset="0"/>
              </a:rPr>
              <a:t>должна составлять 100 процентов. </a:t>
            </a:r>
          </a:p>
          <a:p>
            <a:pPr>
              <a:spcBef>
                <a:spcPts val="0"/>
              </a:spcBef>
            </a:pPr>
            <a:r>
              <a:rPr lang="ru-RU" sz="2200" dirty="0">
                <a:latin typeface="Bahnschrift SemiLight Condensed" panose="020B0502040204020203" pitchFamily="34" charset="0"/>
              </a:rPr>
              <a:t>В случае применения заказчиком нескольких подкритериев по критерию "рейтинг, присуждаемый заявке по такому критерию, складывается из суммы рейтингов подкритериев, умноженной на коэффициент значимости критерия оценки.</a:t>
            </a:r>
          </a:p>
          <a:p>
            <a:pPr>
              <a:spcBef>
                <a:spcPts val="0"/>
              </a:spcBef>
            </a:pPr>
            <a:r>
              <a:rPr lang="ru-RU" sz="2200" dirty="0">
                <a:latin typeface="Bahnschrift SemiLight Condensed" panose="020B0502040204020203" pitchFamily="34" charset="0"/>
              </a:rPr>
              <a:t>Сумма величин значимости подкритериев оценки, применяемых в одном критерии, должна составлять 100 процентов. </a:t>
            </a:r>
          </a:p>
          <a:p>
            <a:pPr>
              <a:spcBef>
                <a:spcPts val="0"/>
              </a:spcBef>
            </a:pPr>
            <a:r>
              <a:rPr lang="ru-RU" sz="2200" dirty="0">
                <a:latin typeface="Bahnschrift SemiLight Condensed" panose="020B0502040204020203" pitchFamily="34" charset="0"/>
              </a:rPr>
              <a:t>Оценка заявок по неценовому критерию/подкритерию может осуществляться в соответствии </a:t>
            </a:r>
            <a:r>
              <a:rPr lang="ru-RU" sz="2200" dirty="0">
                <a:solidFill>
                  <a:srgbClr val="CC0066"/>
                </a:solidFill>
                <a:latin typeface="Bahnschrift SemiLight Condensed" panose="020B0502040204020203" pitchFamily="34" charset="0"/>
              </a:rPr>
              <a:t>со шкалой оценки, </a:t>
            </a:r>
            <a:r>
              <a:rPr lang="ru-RU" sz="2200" dirty="0">
                <a:latin typeface="Bahnschrift SemiLight Condensed" panose="020B0502040204020203" pitchFamily="34" charset="0"/>
              </a:rPr>
              <a:t>предусматривающей присвоение определенного количества баллов в зависимости от степени предпочтительности предложений участников закупки, которая должна отражать </a:t>
            </a:r>
            <a:r>
              <a:rPr lang="ru-RU" sz="2200" dirty="0">
                <a:solidFill>
                  <a:srgbClr val="CC0066"/>
                </a:solidFill>
                <a:latin typeface="Bahnschrift SemiLight Condensed" panose="020B0502040204020203" pitchFamily="34" charset="0"/>
              </a:rPr>
              <a:t>корреспондирующую взаимосвязь количества </a:t>
            </a:r>
            <a:r>
              <a:rPr lang="ru-RU" sz="2200" dirty="0">
                <a:latin typeface="Bahnschrift SemiLight Condensed" panose="020B0502040204020203" pitchFamily="34" charset="0"/>
              </a:rPr>
              <a:t>присваиваемых по критерию/подкритерию оценки баллов с представляемыми сведениями по такому критерию/подкритерию. При этом в документации о закупке должны быть установлены порядок оценки и шкала оценки, а также порядок ее определения, позволяющий объективно сравнивать заявки участников по содержательным характеристикам представленного участником закупки предложения и однозначным образом выявлять лучшее предложение.</a:t>
            </a:r>
          </a:p>
        </p:txBody>
      </p:sp>
    </p:spTree>
    <p:extLst>
      <p:ext uri="{BB962C8B-B14F-4D97-AF65-F5344CB8AC3E}">
        <p14:creationId xmlns:p14="http://schemas.microsoft.com/office/powerpoint/2010/main" val="40069055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19465</TotalTime>
  <Words>2529</Words>
  <Application>Microsoft Office PowerPoint</Application>
  <PresentationFormat>Широкоэкранный</PresentationFormat>
  <Paragraphs>260</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Bahnschrift SemiLight Condensed</vt:lpstr>
      <vt:lpstr>Book Antiqua</vt:lpstr>
      <vt:lpstr>Calibri</vt:lpstr>
      <vt:lpstr>Calibri Light</vt:lpstr>
      <vt:lpstr>Cambria Math</vt:lpstr>
      <vt:lpstr>Times New Roman</vt:lpstr>
      <vt:lpstr>Wingdings</vt:lpstr>
      <vt:lpstr>Тема Office</vt:lpstr>
      <vt:lpstr>Определение поставщика по 223-ФЗ. Новая практика и подходы к критериям отбора</vt:lpstr>
      <vt:lpstr>Цели  регулирования и принципы закупок </vt:lpstr>
      <vt:lpstr>Содержание критериев оценки заявки участника закупок </vt:lpstr>
      <vt:lpstr>Формирование закупочной системы заказчика. Цели закупок </vt:lpstr>
      <vt:lpstr>Основные понятия оценочного этапа процедуры закупки </vt:lpstr>
      <vt:lpstr>Порядок рейтингования заявок участников закупки </vt:lpstr>
      <vt:lpstr>Порядок рейтингования заявок участников закупки </vt:lpstr>
      <vt:lpstr>Требования к критериям оценки заявок участников закупки </vt:lpstr>
      <vt:lpstr>Требования к критериям оценки заявок участников закупки </vt:lpstr>
      <vt:lpstr>Требования к критериям оценки заявок участников закупки </vt:lpstr>
      <vt:lpstr>Содержание критериев оценки заявки участника закупок </vt:lpstr>
      <vt:lpstr>Содержание критериев оценки заявки участника закупок </vt:lpstr>
      <vt:lpstr>Требования к критериям оценки заявок участников закупок </vt:lpstr>
      <vt:lpstr>Антидемпинг при рейтинговании по стоимостным критериям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Раскрытие содержание нестоимостных критериев оценки</vt:lpstr>
      <vt:lpstr>Содержание нестоимостных критериев оценки</vt:lpstr>
      <vt:lpstr>Особенности оценки заявки коллективного участника </vt:lpstr>
      <vt:lpstr>УДАЧНОЙ ЗАКУПКИ!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Критерии определения поставщика (подрядчика, исполнителя) в рамках 223-ФЗ.  Методы оценки, подходы к системе выбора критериев и оценки и сопоставления заявок участников.</dc:title>
  <dc:creator>Суханова Екатерина Юрьевна</dc:creator>
  <cp:lastModifiedBy>Ekaterina sukhanova</cp:lastModifiedBy>
  <cp:revision>148</cp:revision>
  <dcterms:created xsi:type="dcterms:W3CDTF">2022-09-19T09:38:13Z</dcterms:created>
  <dcterms:modified xsi:type="dcterms:W3CDTF">2023-05-09T19:10:30Z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