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2" r:id="rId4"/>
    <p:sldId id="977" r:id="rId5"/>
    <p:sldId id="978" r:id="rId6"/>
    <p:sldId id="979" r:id="rId7"/>
    <p:sldId id="980" r:id="rId8"/>
    <p:sldId id="983" r:id="rId9"/>
    <p:sldId id="984" r:id="rId10"/>
    <p:sldId id="982" r:id="rId11"/>
    <p:sldId id="981" r:id="rId12"/>
    <p:sldId id="273" r:id="rId13"/>
  </p:sldIdLst>
  <p:sldSz cx="24384000" cy="13716000"/>
  <p:notesSz cx="6815138" cy="99472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0FF"/>
    <a:srgbClr val="179C36"/>
    <a:srgbClr val="75D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045" autoAdjust="0"/>
  </p:normalViewPr>
  <p:slideViewPr>
    <p:cSldViewPr snapToGrid="0" snapToObjects="1">
      <p:cViewPr varScale="1">
        <p:scale>
          <a:sx n="52" d="100"/>
          <a:sy n="52" d="100"/>
        </p:scale>
        <p:origin x="8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306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8685" y="4724956"/>
            <a:ext cx="4997768" cy="447627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2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03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Небо-min.jpg" descr="Небо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-32826"/>
            <a:ext cx="24384005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Горы 3-min.png" descr="Горы 3-m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" y="-1"/>
            <a:ext cx="2432578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Гора 2-min.png" descr="Гора 2-m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826"/>
            <a:ext cx="24384000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SBER_A_LOCATOR_15_50_RGB.png" descr="SBER_A_LOCATOR_15_50_RGB.png"/>
          <p:cNvPicPr>
            <a:picLocks noChangeAspect="1"/>
          </p:cNvPicPr>
          <p:nvPr/>
        </p:nvPicPr>
        <p:blipFill>
          <a:blip r:embed="rId5">
            <a:alphaModFix amt="79331"/>
          </a:blip>
          <a:stretch>
            <a:fillRect/>
          </a:stretch>
        </p:blipFill>
        <p:spPr>
          <a:xfrm rot="19167323">
            <a:off x="12757231" y="-687514"/>
            <a:ext cx="7743670" cy="7743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Гора 1 + человек-min.png" descr="Гора 1 + человек-m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83139"/>
            <a:ext cx="24384001" cy="1165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SBER_A_LOGO_RGB.png" descr="SBER_A_LOGO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5980" y="-1371149"/>
            <a:ext cx="13478688" cy="75817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95" name="Заголовок"/>
          <p:cNvSpPr txBox="1"/>
          <p:nvPr/>
        </p:nvSpPr>
        <p:spPr>
          <a:xfrm>
            <a:off x="1440457" y="7719506"/>
            <a:ext cx="12888281" cy="3838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ts val="9300"/>
              </a:lnSpc>
              <a:defRPr sz="7600" spc="-76">
                <a:gradFill flip="none" rotWithShape="1">
                  <a:gsLst>
                    <a:gs pos="0">
                      <a:srgbClr val="6BFFFA"/>
                    </a:gs>
                    <a:gs pos="100000">
                      <a:srgbClr val="FDFF11"/>
                    </a:gs>
                  </a:gsLst>
                  <a:lin ang="17745914" scaled="0"/>
                </a:gra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dirty="0"/>
              <a:t>Сервисы электронной площадки для реализации антикризисных мер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852" y="5106964"/>
            <a:ext cx="15768257" cy="8044731"/>
          </a:xfrm>
          <a:prstGeom prst="rect">
            <a:avLst/>
          </a:prstGeom>
        </p:spPr>
      </p:pic>
      <p:pic>
        <p:nvPicPr>
          <p:cNvPr id="278" name="Слой 1+.png" descr="Слой 1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SBER_A_LOGO_RGB.png" descr="SBER_A_LOGO_RGB.png"/>
          <p:cNvPicPr>
            <a:picLocks noChangeAspect="1"/>
          </p:cNvPicPr>
          <p:nvPr/>
        </p:nvPicPr>
        <p:blipFill>
          <a:blip r:embed="rId4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3" name="Малые закупки"/>
          <p:cNvSpPr txBox="1"/>
          <p:nvPr/>
        </p:nvSpPr>
        <p:spPr>
          <a:xfrm>
            <a:off x="-68953" y="7720064"/>
            <a:ext cx="8265805" cy="239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5400" spc="-53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Учебный центр </a:t>
            </a:r>
            <a:r>
              <a:rPr lang="ru-RU" dirty="0" err="1"/>
              <a:t>Сбер</a:t>
            </a:r>
            <a:r>
              <a:rPr lang="ru-RU" dirty="0"/>
              <a:t> А</a:t>
            </a:r>
            <a:endParaRPr dirty="0"/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9986211" y="1943056"/>
            <a:ext cx="14197263" cy="2700424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22"/>
              </a:spcBef>
              <a:buSzPct val="100000"/>
              <a:defRPr/>
            </a:pPr>
            <a:endParaRPr lang="ru-RU" sz="3200" dirty="0">
              <a:solidFill>
                <a:srgbClr val="75D0AA"/>
              </a:solidFill>
              <a:latin typeface="SB Sans Text Light"/>
              <a:ea typeface="Gill Sans SemiBold"/>
              <a:cs typeface="Helvetica" pitchFamily="34" charset="0"/>
              <a:sym typeface="Gill Sans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0890" y="2171216"/>
            <a:ext cx="13760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l">
              <a:spcBef>
                <a:spcPts val="200"/>
              </a:spcBef>
            </a:pP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Учебный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центр </a:t>
            </a:r>
            <a:r>
              <a:rPr lang="ru-RU" sz="2800" spc="-7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АО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“Сбербанк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-</a:t>
            </a:r>
            <a:r>
              <a:rPr lang="ru-RU" sz="2800" spc="4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 </a:t>
            </a:r>
            <a:r>
              <a:rPr lang="ru-RU" sz="2800" spc="-5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АСТ”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 </a:t>
            </a:r>
            <a:r>
              <a:rPr lang="ru-RU" sz="2800" spc="-3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проводит </a:t>
            </a:r>
            <a:r>
              <a:rPr lang="ru-RU" sz="2800" spc="-2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обучение организаторов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и </a:t>
            </a:r>
            <a:r>
              <a:rPr lang="ru-RU" sz="2800" spc="-2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участников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закупок. </a:t>
            </a:r>
            <a:r>
              <a:rPr lang="ru-RU" sz="2800" spc="-2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Обучение проводится 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с </a:t>
            </a:r>
            <a:r>
              <a:rPr lang="ru-RU" sz="2800" spc="-20" dirty="0">
                <a:solidFill>
                  <a:srgbClr val="179C36"/>
                </a:solidFill>
                <a:latin typeface="SB Sans Text Light" panose="020B0303040504020904"/>
                <a:cs typeface="Times New Roman"/>
              </a:rPr>
              <a:t>использованием авторских</a:t>
            </a:r>
            <a:r>
              <a:rPr lang="ru-RU" sz="2800" spc="-10" dirty="0">
                <a:solidFill>
                  <a:srgbClr val="179C36"/>
                </a:solidFill>
                <a:latin typeface="SB Sans Text Light" panose="020B0303040504020904"/>
                <a:cs typeface="Times New Roman"/>
              </a:rPr>
              <a:t> </a:t>
            </a:r>
            <a:r>
              <a:rPr lang="ru-RU" sz="2800" spc="-20" dirty="0">
                <a:solidFill>
                  <a:srgbClr val="179C36"/>
                </a:solidFill>
                <a:latin typeface="SB Sans Text Light" panose="020B0303040504020904"/>
                <a:cs typeface="Times New Roman"/>
              </a:rPr>
              <a:t>методик,</a:t>
            </a:r>
            <a:r>
              <a:rPr lang="ru-RU" sz="2800" dirty="0">
                <a:solidFill>
                  <a:srgbClr val="179C36"/>
                </a:solidFill>
                <a:latin typeface="SB Sans Text Light" panose="020B0303040504020904"/>
                <a:cs typeface="Times New Roman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основанных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на </a:t>
            </a:r>
            <a:r>
              <a:rPr lang="ru-RU" sz="2800" spc="-2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уникальном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опыте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крупнейшего </a:t>
            </a:r>
            <a:r>
              <a:rPr lang="ru-RU" sz="2800" spc="-2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оператора</a:t>
            </a:r>
            <a:r>
              <a:rPr lang="ru-RU" sz="2800" spc="-22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электронных  площадок </a:t>
            </a:r>
            <a:r>
              <a:rPr lang="ru-RU" sz="2800" spc="-3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«Сбербанк-АСТ»,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и 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ориентировано на</a:t>
            </a:r>
            <a:r>
              <a:rPr lang="ru-RU" sz="2800" spc="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получение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 практических </a:t>
            </a:r>
            <a:r>
              <a:rPr lang="ru-RU" sz="2800" spc="-4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навыков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в учебных классах,  </a:t>
            </a:r>
            <a:r>
              <a:rPr lang="ru-RU" sz="2800" spc="1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оснащенных </a:t>
            </a:r>
            <a:r>
              <a:rPr lang="ru-RU" sz="2800" spc="-3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компьютерным </a:t>
            </a:r>
            <a:r>
              <a:rPr lang="ru-RU" sz="280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и демонстрационным</a:t>
            </a:r>
            <a:r>
              <a:rPr lang="ru-RU" sz="2800" spc="-30" dirty="0">
                <a:solidFill>
                  <a:schemeClr val="bg1"/>
                </a:solidFill>
                <a:latin typeface="SB Sans Text Light" panose="020B0303040504020904"/>
                <a:cs typeface="Times New Roman"/>
              </a:rPr>
              <a:t> оборудованием.</a:t>
            </a:r>
            <a:endParaRPr lang="ru-RU" sz="2800" dirty="0">
              <a:solidFill>
                <a:schemeClr val="bg1"/>
              </a:solidFill>
              <a:latin typeface="SB Sans Text Light" panose="020B0303040504020904"/>
              <a:cs typeface="Times New Roman"/>
            </a:endParaRPr>
          </a:p>
        </p:txBody>
      </p:sp>
      <p:sp>
        <p:nvSpPr>
          <p:cNvPr id="54" name="Заказчикам"/>
          <p:cNvSpPr txBox="1"/>
          <p:nvPr/>
        </p:nvSpPr>
        <p:spPr>
          <a:xfrm>
            <a:off x="14160491" y="564305"/>
            <a:ext cx="11467357" cy="180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Обучение и конференции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48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Слой 1+.png" descr="Слой 1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7610">
            <a:off x="-9747125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SBER_A_LOGO_RGB.png" descr="SBER_A_LOGO_RGB.png"/>
          <p:cNvPicPr>
            <a:picLocks noChangeAspect="1"/>
          </p:cNvPicPr>
          <p:nvPr/>
        </p:nvPicPr>
        <p:blipFill>
          <a:blip r:embed="rId4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83" name="Малые закупки"/>
          <p:cNvSpPr txBox="1"/>
          <p:nvPr/>
        </p:nvSpPr>
        <p:spPr>
          <a:xfrm>
            <a:off x="987339" y="7720064"/>
            <a:ext cx="7682115" cy="239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5400" spc="-53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pPr>
              <a:spcBef>
                <a:spcPct val="0"/>
              </a:spcBef>
            </a:pPr>
            <a:r>
              <a:rPr lang="ru-RU" dirty="0"/>
              <a:t>ТЕЛЕГРАММ КАНАЛ</a:t>
            </a:r>
          </a:p>
          <a:p>
            <a:pPr>
              <a:spcBef>
                <a:spcPct val="0"/>
              </a:spcBef>
            </a:pPr>
            <a:r>
              <a:rPr lang="ru-RU" dirty="0"/>
              <a:t> «Закупочная жизнь» 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0017EF-2A32-4241-80FF-5F49E2E0B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201" y="8182686"/>
            <a:ext cx="4702244" cy="51329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3105" y="1687621"/>
            <a:ext cx="5389035" cy="106064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18" y="887900"/>
            <a:ext cx="12339646" cy="123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Небо-min.jpg" descr="Небо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-32826"/>
            <a:ext cx="24384005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Горы 3-min.png" descr="Горы 3-m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5" y="-1"/>
            <a:ext cx="2432578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Гора 2-min.png" descr="Гора 2-m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826"/>
            <a:ext cx="24384000" cy="1374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SBER_A_LOCATOR_15_50_RGB.png" descr="SBER_A_LOCATOR_15_50_RGB.png"/>
          <p:cNvPicPr>
            <a:picLocks noChangeAspect="1"/>
          </p:cNvPicPr>
          <p:nvPr/>
        </p:nvPicPr>
        <p:blipFill>
          <a:blip r:embed="rId5">
            <a:alphaModFix amt="79331"/>
          </a:blip>
          <a:stretch>
            <a:fillRect/>
          </a:stretch>
        </p:blipFill>
        <p:spPr>
          <a:xfrm rot="19167323">
            <a:off x="12757231" y="-687514"/>
            <a:ext cx="7743670" cy="7743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Гора 1 + человек-min.png" descr="Гора 1 + человек-m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083139"/>
            <a:ext cx="24384001" cy="1165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SBER_A_LOGO_RGB.png" descr="SBER_A_LOGO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5980" y="-1371149"/>
            <a:ext cx="13478688" cy="75817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7F1759E5-4C43-4C4E-8F24-093D5344DD0A}"/>
              </a:ext>
            </a:extLst>
          </p:cNvPr>
          <p:cNvSpPr txBox="1"/>
          <p:nvPr/>
        </p:nvSpPr>
        <p:spPr>
          <a:xfrm>
            <a:off x="1334827" y="11547882"/>
            <a:ext cx="7630543" cy="1115768"/>
          </a:xfrm>
          <a:prstGeom prst="rect">
            <a:avLst/>
          </a:prstGeom>
        </p:spPr>
        <p:txBody>
          <a:bodyPr vert="horz" wrap="square" lIns="0" tIns="7697" rIns="0" bIns="0" rtlCol="0">
            <a:spAutoFit/>
          </a:bodyPr>
          <a:lstStyle/>
          <a:p>
            <a:pPr marL="7697" algn="l" defTabSz="554218">
              <a:spcBef>
                <a:spcPts val="61"/>
              </a:spcBef>
              <a:defRPr/>
            </a:pPr>
            <a:r>
              <a:rPr lang="ru-RU" spc="-18" dirty="0">
                <a:solidFill>
                  <a:schemeClr val="bg1"/>
                </a:solidFill>
                <a:cs typeface="Calibri"/>
              </a:rPr>
              <a:t>А</a:t>
            </a:r>
            <a:r>
              <a:rPr spc="-30" dirty="0" err="1">
                <a:solidFill>
                  <a:schemeClr val="bg1"/>
                </a:solidFill>
                <a:cs typeface="Calibri"/>
              </a:rPr>
              <a:t>кционерное</a:t>
            </a:r>
            <a:r>
              <a:rPr spc="185" dirty="0">
                <a:solidFill>
                  <a:schemeClr val="bg1"/>
                </a:solidFill>
                <a:cs typeface="Calibri"/>
              </a:rPr>
              <a:t> </a:t>
            </a:r>
            <a:r>
              <a:rPr spc="-18" dirty="0">
                <a:solidFill>
                  <a:schemeClr val="bg1"/>
                </a:solidFill>
                <a:cs typeface="Calibri"/>
              </a:rPr>
              <a:t>общество</a:t>
            </a:r>
            <a:endParaRPr dirty="0">
              <a:solidFill>
                <a:schemeClr val="bg1"/>
              </a:solidFill>
              <a:cs typeface="Calibri"/>
            </a:endParaRPr>
          </a:p>
          <a:p>
            <a:pPr marL="7697" marR="3079" algn="l" defTabSz="554218">
              <a:defRPr/>
            </a:pPr>
            <a:r>
              <a:rPr spc="-18" dirty="0">
                <a:solidFill>
                  <a:schemeClr val="bg1"/>
                </a:solidFill>
                <a:cs typeface="Calibri"/>
              </a:rPr>
              <a:t>«Сбербанк </a:t>
            </a:r>
            <a:r>
              <a:rPr spc="-61" dirty="0">
                <a:solidFill>
                  <a:schemeClr val="bg1"/>
                </a:solidFill>
                <a:cs typeface="Calibri"/>
              </a:rPr>
              <a:t>– </a:t>
            </a:r>
            <a:r>
              <a:rPr spc="-15" dirty="0" err="1">
                <a:solidFill>
                  <a:schemeClr val="bg1"/>
                </a:solidFill>
                <a:cs typeface="Calibri"/>
              </a:rPr>
              <a:t>Автоматизированная</a:t>
            </a:r>
            <a:r>
              <a:rPr spc="-15" dirty="0">
                <a:solidFill>
                  <a:schemeClr val="bg1"/>
                </a:solidFill>
                <a:cs typeface="Calibri"/>
              </a:rPr>
              <a:t> </a:t>
            </a:r>
            <a:r>
              <a:rPr spc="-3" dirty="0">
                <a:solidFill>
                  <a:schemeClr val="bg1"/>
                </a:solidFill>
                <a:cs typeface="Calibri"/>
              </a:rPr>
              <a:t>система</a:t>
            </a:r>
            <a:r>
              <a:rPr spc="3" dirty="0">
                <a:solidFill>
                  <a:schemeClr val="bg1"/>
                </a:solidFill>
                <a:cs typeface="Calibri"/>
              </a:rPr>
              <a:t> </a:t>
            </a:r>
            <a:r>
              <a:rPr spc="6" dirty="0">
                <a:solidFill>
                  <a:schemeClr val="bg1"/>
                </a:solidFill>
                <a:cs typeface="Calibri"/>
              </a:rPr>
              <a:t>торгов»</a:t>
            </a:r>
            <a:endParaRPr dirty="0">
              <a:solidFill>
                <a:schemeClr val="bg1"/>
              </a:solidFill>
              <a:cs typeface="Calibri"/>
            </a:endParaRPr>
          </a:p>
          <a:p>
            <a:pPr marL="7697" algn="l" defTabSz="554218">
              <a:defRPr/>
            </a:pPr>
            <a:r>
              <a:rPr spc="39" dirty="0">
                <a:solidFill>
                  <a:schemeClr val="bg1"/>
                </a:solidFill>
                <a:cs typeface="Calibri"/>
              </a:rPr>
              <a:t>(АО </a:t>
            </a:r>
            <a:r>
              <a:rPr spc="-18" dirty="0">
                <a:solidFill>
                  <a:schemeClr val="bg1"/>
                </a:solidFill>
                <a:cs typeface="Calibri"/>
              </a:rPr>
              <a:t>«Сбербанк </a:t>
            </a:r>
            <a:r>
              <a:rPr spc="58" dirty="0">
                <a:solidFill>
                  <a:schemeClr val="bg1"/>
                </a:solidFill>
                <a:cs typeface="Calibri"/>
              </a:rPr>
              <a:t>-</a:t>
            </a:r>
            <a:r>
              <a:rPr spc="24" dirty="0">
                <a:solidFill>
                  <a:schemeClr val="bg1"/>
                </a:solidFill>
                <a:cs typeface="Calibri"/>
              </a:rPr>
              <a:t> </a:t>
            </a:r>
            <a:r>
              <a:rPr spc="33" dirty="0">
                <a:solidFill>
                  <a:schemeClr val="bg1"/>
                </a:solidFill>
                <a:cs typeface="Calibri"/>
              </a:rPr>
              <a:t>АСТ»)</a:t>
            </a:r>
            <a:endParaRPr dirty="0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1" name="Группа 5">
            <a:extLst>
              <a:ext uri="{FF2B5EF4-FFF2-40B4-BE49-F238E27FC236}">
                <a16:creationId xmlns:a16="http://schemas.microsoft.com/office/drawing/2014/main" id="{7E4A7978-98A4-524C-A66C-A31FA338DA91}"/>
              </a:ext>
            </a:extLst>
          </p:cNvPr>
          <p:cNvGrpSpPr/>
          <p:nvPr/>
        </p:nvGrpSpPr>
        <p:grpSpPr>
          <a:xfrm>
            <a:off x="365443" y="12775809"/>
            <a:ext cx="10918111" cy="1107393"/>
            <a:chOff x="4574731" y="6066066"/>
            <a:chExt cx="5026810" cy="1107393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BC9A5036-D74A-D348-9F51-66C80251C70A}"/>
                </a:ext>
              </a:extLst>
            </p:cNvPr>
            <p:cNvSpPr txBox="1"/>
            <p:nvPr/>
          </p:nvSpPr>
          <p:spPr>
            <a:xfrm>
              <a:off x="4574731" y="6066066"/>
              <a:ext cx="5026810" cy="1107393"/>
            </a:xfrm>
            <a:prstGeom prst="rect">
              <a:avLst/>
            </a:prstGeom>
          </p:spPr>
          <p:txBody>
            <a:bodyPr vert="horz" wrap="square" lIns="0" tIns="3848" rIns="0" bIns="0" rtlCol="0">
              <a:spAutoFit/>
            </a:bodyPr>
            <a:lstStyle/>
            <a:p>
              <a:pPr marL="7697" marR="41566" defTabSz="554218">
                <a:lnSpc>
                  <a:spcPct val="102099"/>
                </a:lnSpc>
                <a:spcBef>
                  <a:spcPts val="30"/>
                </a:spcBef>
                <a:defRPr/>
              </a:pPr>
              <a:r>
                <a:rPr b="1" spc="21" dirty="0">
                  <a:solidFill>
                    <a:schemeClr val="bg1"/>
                  </a:solidFill>
                  <a:cs typeface="Calibri"/>
                </a:rPr>
                <a:t>Адрес: </a:t>
              </a:r>
              <a:r>
                <a:rPr spc="-24" dirty="0">
                  <a:solidFill>
                    <a:schemeClr val="bg1"/>
                  </a:solidFill>
                  <a:cs typeface="Calibri"/>
                </a:rPr>
                <a:t>119435, </a:t>
              </a:r>
              <a:r>
                <a:rPr spc="-30" dirty="0" err="1">
                  <a:solidFill>
                    <a:schemeClr val="bg1"/>
                  </a:solidFill>
                  <a:cs typeface="Calibri"/>
                </a:rPr>
                <a:t>Москва</a:t>
              </a:r>
              <a:r>
                <a:rPr spc="-30" dirty="0">
                  <a:solidFill>
                    <a:schemeClr val="bg1"/>
                  </a:solidFill>
                  <a:cs typeface="Calibri"/>
                </a:rPr>
                <a:t>, </a:t>
              </a:r>
              <a:r>
                <a:rPr lang="ru-RU" spc="-21" dirty="0">
                  <a:solidFill>
                    <a:schemeClr val="bg1"/>
                  </a:solidFill>
                  <a:cs typeface="Calibri"/>
                </a:rPr>
                <a:t>Большой</a:t>
              </a:r>
              <a:r>
                <a:rPr spc="-21" dirty="0">
                  <a:solidFill>
                    <a:schemeClr val="bg1"/>
                  </a:solidFill>
                  <a:cs typeface="Calibri"/>
                </a:rPr>
                <a:t> </a:t>
              </a:r>
              <a:r>
                <a:rPr spc="-6" dirty="0">
                  <a:solidFill>
                    <a:schemeClr val="bg1"/>
                  </a:solidFill>
                  <a:cs typeface="Calibri"/>
                </a:rPr>
                <a:t>Саввинский </a:t>
              </a:r>
              <a:r>
                <a:rPr spc="-27" dirty="0" err="1">
                  <a:solidFill>
                    <a:schemeClr val="bg1"/>
                  </a:solidFill>
                  <a:cs typeface="Calibri"/>
                </a:rPr>
                <a:t>пер</a:t>
              </a:r>
              <a:r>
                <a:rPr spc="-27" dirty="0">
                  <a:solidFill>
                    <a:schemeClr val="bg1"/>
                  </a:solidFill>
                  <a:cs typeface="Calibri"/>
                </a:rPr>
                <a:t>., </a:t>
              </a:r>
              <a:r>
                <a:rPr spc="-24" dirty="0">
                  <a:solidFill>
                    <a:schemeClr val="bg1"/>
                  </a:solidFill>
                  <a:cs typeface="Calibri"/>
                </a:rPr>
                <a:t>д.</a:t>
              </a:r>
              <a:r>
                <a:rPr spc="-39" dirty="0">
                  <a:solidFill>
                    <a:schemeClr val="bg1"/>
                  </a:solidFill>
                  <a:cs typeface="Calibri"/>
                </a:rPr>
                <a:t>12, </a:t>
              </a:r>
              <a:r>
                <a:rPr spc="9" dirty="0">
                  <a:solidFill>
                    <a:schemeClr val="bg1"/>
                  </a:solidFill>
                  <a:cs typeface="Calibri"/>
                </a:rPr>
                <a:t>стр.</a:t>
              </a:r>
              <a:r>
                <a:rPr spc="24" dirty="0">
                  <a:solidFill>
                    <a:schemeClr val="bg1"/>
                  </a:solidFill>
                  <a:cs typeface="Calibri"/>
                </a:rPr>
                <a:t>9</a:t>
              </a:r>
              <a:r>
                <a:rPr lang="ru-RU" spc="24" dirty="0">
                  <a:solidFill>
                    <a:schemeClr val="bg1"/>
                  </a:solidFill>
                  <a:cs typeface="Calibri"/>
                </a:rPr>
                <a:t> </a:t>
              </a:r>
              <a:endParaRPr dirty="0">
                <a:solidFill>
                  <a:schemeClr val="bg1"/>
                </a:solidFill>
                <a:cs typeface="Calibri"/>
              </a:endParaRPr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1B3BC026-1FF4-284C-A7F7-87BDA7DE0896}"/>
                </a:ext>
              </a:extLst>
            </p:cNvPr>
            <p:cNvSpPr txBox="1"/>
            <p:nvPr/>
          </p:nvSpPr>
          <p:spPr>
            <a:xfrm>
              <a:off x="4574731" y="6436351"/>
              <a:ext cx="4604779" cy="214777"/>
            </a:xfrm>
            <a:prstGeom prst="rect">
              <a:avLst/>
            </a:prstGeom>
          </p:spPr>
          <p:txBody>
            <a:bodyPr vert="horz" wrap="square" lIns="0" tIns="3848" rIns="0" bIns="0" rtlCol="0">
              <a:spAutoFit/>
            </a:bodyPr>
            <a:lstStyle/>
            <a:p>
              <a:pPr marL="7697" defTabSz="554218">
                <a:lnSpc>
                  <a:spcPts val="1685"/>
                </a:lnSpc>
                <a:defRPr/>
              </a:pPr>
              <a:endParaRPr sz="1400" dirty="0">
                <a:cs typeface="Calibri"/>
              </a:endParaRPr>
            </a:p>
          </p:txBody>
        </p:sp>
      </p:grpSp>
      <p:sp>
        <p:nvSpPr>
          <p:cNvPr id="14" name="Заказчикам">
            <a:extLst>
              <a:ext uri="{FF2B5EF4-FFF2-40B4-BE49-F238E27FC236}">
                <a16:creationId xmlns:a16="http://schemas.microsoft.com/office/drawing/2014/main" id="{131B7EFE-1E60-E947-A789-E244F299B27C}"/>
              </a:ext>
            </a:extLst>
          </p:cNvPr>
          <p:cNvSpPr txBox="1"/>
          <p:nvPr/>
        </p:nvSpPr>
        <p:spPr>
          <a:xfrm>
            <a:off x="1334827" y="4867502"/>
            <a:ext cx="11467357" cy="180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Спасибо за внимание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Слой 1+.png" descr="Слой 1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SBER_A_LOGO_RGB.png" descr="SBER_A_LOGO_RGB.png"/>
          <p:cNvPicPr>
            <a:picLocks noChangeAspect="1"/>
          </p:cNvPicPr>
          <p:nvPr/>
        </p:nvPicPr>
        <p:blipFill>
          <a:blip r:embed="rId4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02" name="Успешное…"/>
          <p:cNvSpPr txBox="1"/>
          <p:nvPr/>
        </p:nvSpPr>
        <p:spPr>
          <a:xfrm>
            <a:off x="1455811" y="6606108"/>
            <a:ext cx="6986967" cy="611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dirty="0" err="1"/>
              <a:t>Сбер</a:t>
            </a:r>
            <a:r>
              <a:rPr dirty="0"/>
              <a:t> </a:t>
            </a:r>
            <a:r>
              <a:rPr dirty="0" err="1"/>
              <a:t>А</a:t>
            </a:r>
            <a:r>
              <a:rPr lang="ru-RU" dirty="0"/>
              <a:t> – инструмент для повышения эффективности работы наших клиентов</a:t>
            </a:r>
            <a:endParaRPr dirty="0"/>
          </a:p>
        </p:txBody>
      </p:sp>
      <p:grpSp>
        <p:nvGrpSpPr>
          <p:cNvPr id="208" name="Линия тайм"/>
          <p:cNvGrpSpPr/>
          <p:nvPr/>
        </p:nvGrpSpPr>
        <p:grpSpPr>
          <a:xfrm>
            <a:off x="11177426" y="2109659"/>
            <a:ext cx="296117" cy="11606341"/>
            <a:chOff x="0" y="0"/>
            <a:chExt cx="400351" cy="14197187"/>
          </a:xfrm>
        </p:grpSpPr>
        <p:sp>
          <p:nvSpPr>
            <p:cNvPr id="203" name="Сквиркл"/>
            <p:cNvSpPr/>
            <p:nvPr/>
          </p:nvSpPr>
          <p:spPr>
            <a:xfrm>
              <a:off x="165570" y="0"/>
              <a:ext cx="69211" cy="1419718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76DEB5"/>
                </a:gs>
                <a:gs pos="100000">
                  <a:srgbClr val="6FCF7A"/>
                </a:gs>
              </a:gsLst>
              <a:path path="shape">
                <a:fillToRect l="67983" t="-9965" r="32016" b="109965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7" name="Кружок"/>
            <p:cNvSpPr/>
            <p:nvPr/>
          </p:nvSpPr>
          <p:spPr>
            <a:xfrm>
              <a:off x="0" y="12507"/>
              <a:ext cx="400351" cy="400351"/>
            </a:xfrm>
            <a:prstGeom prst="ellipse">
              <a:avLst/>
            </a:prstGeom>
            <a:solidFill>
              <a:srgbClr val="70CF7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09" name="Интеграция с РМИС в рамках 44-ФЗ и 223-ФЗ;…"/>
          <p:cNvSpPr txBox="1"/>
          <p:nvPr/>
        </p:nvSpPr>
        <p:spPr>
          <a:xfrm>
            <a:off x="12553095" y="2610414"/>
            <a:ext cx="10322522" cy="50442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700" dirty="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rPr>
              <a:t>Государственные закупки 44-ФЗ</a:t>
            </a:r>
            <a:endParaRPr sz="27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Закупки отдельных видов юридических лиц в соответствии с 223-ФЗ</a:t>
            </a:r>
            <a:endParaRPr dirty="0"/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Коммерческие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 закупки и продажи</a:t>
            </a:r>
            <a:endParaRPr dirty="0"/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dirty="0"/>
              <a:t>Закупки в рамках 615-ПП РФ</a:t>
            </a:r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7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АСТ ГОЗ (Государственный оборонный заказ)</a:t>
            </a:r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SzPct val="123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Сбер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 Б2Б</a:t>
            </a:r>
            <a:endParaRPr dirty="0"/>
          </a:p>
          <a:p>
            <a:pPr marL="342900" indent="-342900" algn="l">
              <a:lnSpc>
                <a:spcPts val="3500"/>
              </a:lnSpc>
              <a:spcBef>
                <a:spcPts val="3000"/>
              </a:spcBef>
              <a:buSzPct val="123000"/>
              <a:buChar char="-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endParaRPr dirty="0"/>
          </a:p>
        </p:txBody>
      </p:sp>
      <p:sp>
        <p:nvSpPr>
          <p:cNvPr id="210" name="Результаты взаимодействия"/>
          <p:cNvSpPr txBox="1"/>
          <p:nvPr/>
        </p:nvSpPr>
        <p:spPr>
          <a:xfrm>
            <a:off x="12363012" y="992621"/>
            <a:ext cx="9711013" cy="2229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/>
              <a:t>Все виды закупок в электронной форме в одном месте:</a:t>
            </a:r>
            <a:endParaRPr sz="4800" dirty="0"/>
          </a:p>
        </p:txBody>
      </p:sp>
      <p:sp>
        <p:nvSpPr>
          <p:cNvPr id="16" name="Результаты взаимодействия">
            <a:extLst>
              <a:ext uri="{FF2B5EF4-FFF2-40B4-BE49-F238E27FC236}">
                <a16:creationId xmlns:a16="http://schemas.microsoft.com/office/drawing/2014/main" id="{AB681D9D-5A45-294A-BAFC-88B383E66713}"/>
              </a:ext>
            </a:extLst>
          </p:cNvPr>
          <p:cNvSpPr txBox="1"/>
          <p:nvPr/>
        </p:nvSpPr>
        <p:spPr>
          <a:xfrm>
            <a:off x="12471870" y="7741755"/>
            <a:ext cx="9711013" cy="2229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dirty="0"/>
              <a:t>Интеграции:</a:t>
            </a:r>
            <a:endParaRPr sz="4800" dirty="0"/>
          </a:p>
        </p:txBody>
      </p:sp>
      <p:sp>
        <p:nvSpPr>
          <p:cNvPr id="17" name="Интеграция с РМИС в рамках 44-ФЗ и 223-ФЗ;…">
            <a:extLst>
              <a:ext uri="{FF2B5EF4-FFF2-40B4-BE49-F238E27FC236}">
                <a16:creationId xmlns:a16="http://schemas.microsoft.com/office/drawing/2014/main" id="{26413845-5601-D54C-B1FF-030FB14197F6}"/>
              </a:ext>
            </a:extLst>
          </p:cNvPr>
          <p:cNvSpPr txBox="1"/>
          <p:nvPr/>
        </p:nvSpPr>
        <p:spPr>
          <a:xfrm>
            <a:off x="12553095" y="8583457"/>
            <a:ext cx="10322522" cy="50442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  <a:sym typeface="SB Sans Display"/>
              </a:rPr>
              <a:t>ВСРЗ/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  <a:sym typeface="SB Sans Display"/>
              </a:rPr>
              <a:t>ERP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ea typeface="+mn-ea"/>
                <a:cs typeface="SB Sans Display" panose="020B0503040504020204" pitchFamily="34" charset="0"/>
                <a:sym typeface="SB Sans Display"/>
              </a:rPr>
              <a:t> системы</a:t>
            </a:r>
            <a:endParaRPr sz="27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ГИС ЖКХ</a:t>
            </a:r>
            <a:endParaRPr dirty="0"/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ФНС России</a:t>
            </a:r>
            <a:endParaRPr dirty="0"/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Экосистема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  <a:sym typeface="SB Sans Display"/>
              </a:rPr>
              <a:t>Сбера</a:t>
            </a:r>
            <a:endParaRPr lang="ru-RU" dirty="0"/>
          </a:p>
          <a:p>
            <a:pPr marL="457200" indent="-457200" algn="l">
              <a:lnSpc>
                <a:spcPts val="3500"/>
              </a:lnSpc>
              <a:spcBef>
                <a:spcPts val="3000"/>
              </a:spcBef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Банковские гарантии</a:t>
            </a:r>
            <a:endParaRPr dirty="0"/>
          </a:p>
          <a:p>
            <a:pPr marL="342900" indent="-342900" algn="l">
              <a:lnSpc>
                <a:spcPts val="3500"/>
              </a:lnSpc>
              <a:spcBef>
                <a:spcPts val="3000"/>
              </a:spcBef>
              <a:buSzPct val="123000"/>
              <a:buChar char="-"/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SB Sans Display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987339" y="7399356"/>
            <a:ext cx="6986966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Гарантии </a:t>
            </a:r>
            <a:r>
              <a:rPr lang="ru-RU" dirty="0" err="1"/>
              <a:t>Сбер</a:t>
            </a:r>
            <a:r>
              <a:rPr lang="ru-RU" dirty="0"/>
              <a:t> А: новый процесс принятия решения</a:t>
            </a:r>
            <a:endParaRPr dirty="0"/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B400A1AC-F143-8A44-A9FA-6B5216B2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2902" y="3320876"/>
            <a:ext cx="2548631" cy="8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41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Подписание оферты</a:t>
            </a:r>
            <a:endParaRPr lang="ru-RU" altLang="ru-RU" sz="2619" dirty="0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1F97AAD4-47DD-B949-A1B1-74F21F16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9580" y="3317946"/>
            <a:ext cx="1926407" cy="8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54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40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407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407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407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40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40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40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40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Выдача </a:t>
            </a:r>
            <a:b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</a:br>
            <a: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гарантии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11A97EF4-6A2A-1D44-BD28-2F5760EA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5628" y="3326553"/>
            <a:ext cx="2797764" cy="8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41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Выставление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лимита</a:t>
            </a:r>
          </a:p>
        </p:txBody>
      </p:sp>
      <p:sp>
        <p:nvSpPr>
          <p:cNvPr id="33" name="TextBox 40">
            <a:extLst>
              <a:ext uri="{FF2B5EF4-FFF2-40B4-BE49-F238E27FC236}">
                <a16:creationId xmlns:a16="http://schemas.microsoft.com/office/drawing/2014/main" id="{423E19F9-FDB3-C844-9941-10393EE8C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41" y="3326554"/>
            <a:ext cx="2051222" cy="8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41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Принятие решения</a:t>
            </a:r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23FE4FD2-FD8B-ED4A-86C6-5AB5B5141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4061" y="3320876"/>
            <a:ext cx="2310960" cy="8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413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41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413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413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41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3333" dirty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Победа в аукционе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A31AFA30-A28E-7142-ACBA-E835767F554D}"/>
              </a:ext>
            </a:extLst>
          </p:cNvPr>
          <p:cNvSpPr/>
          <p:nvPr/>
        </p:nvSpPr>
        <p:spPr>
          <a:xfrm>
            <a:off x="10179705" y="4437050"/>
            <a:ext cx="13432971" cy="193308"/>
          </a:xfrm>
          <a:prstGeom prst="roundRect">
            <a:avLst>
              <a:gd name="adj" fmla="val 50000"/>
            </a:avLst>
          </a:prstGeom>
          <a:solidFill>
            <a:srgbClr val="75D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714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040172A-5355-5E4A-B094-84F6C35B78B2}"/>
              </a:ext>
            </a:extLst>
          </p:cNvPr>
          <p:cNvGrpSpPr/>
          <p:nvPr/>
        </p:nvGrpSpPr>
        <p:grpSpPr>
          <a:xfrm>
            <a:off x="12739119" y="4231863"/>
            <a:ext cx="8751462" cy="603682"/>
            <a:chOff x="1808705" y="2441799"/>
            <a:chExt cx="5899288" cy="366712"/>
          </a:xfrm>
        </p:grpSpPr>
        <p:sp>
          <p:nvSpPr>
            <p:cNvPr id="37" name="Нашивка 36">
              <a:extLst>
                <a:ext uri="{FF2B5EF4-FFF2-40B4-BE49-F238E27FC236}">
                  <a16:creationId xmlns:a16="http://schemas.microsoft.com/office/drawing/2014/main" id="{9D707EB8-A248-494D-BD9B-58E133AAFFD0}"/>
                </a:ext>
              </a:extLst>
            </p:cNvPr>
            <p:cNvSpPr/>
            <p:nvPr/>
          </p:nvSpPr>
          <p:spPr>
            <a:xfrm>
              <a:off x="1808705" y="2441799"/>
              <a:ext cx="333375" cy="3667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4483" tIns="112241" rIns="224483" bIns="112241" anchor="ctr"/>
            <a:lstStyle/>
            <a:p>
              <a:pPr defTabSz="2244740" hangingPunct="1">
                <a:defRPr/>
              </a:pPr>
              <a:endParaRPr lang="ru-RU" sz="4462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8" name="Нашивка 37">
              <a:extLst>
                <a:ext uri="{FF2B5EF4-FFF2-40B4-BE49-F238E27FC236}">
                  <a16:creationId xmlns:a16="http://schemas.microsoft.com/office/drawing/2014/main" id="{07657F77-3F88-F046-84A6-31EB2A5CA18C}"/>
                </a:ext>
              </a:extLst>
            </p:cNvPr>
            <p:cNvSpPr/>
            <p:nvPr/>
          </p:nvSpPr>
          <p:spPr>
            <a:xfrm>
              <a:off x="3664009" y="2441799"/>
              <a:ext cx="333375" cy="3667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4483" tIns="112241" rIns="224483" bIns="112241" anchor="ctr"/>
            <a:lstStyle/>
            <a:p>
              <a:pPr defTabSz="2244740" hangingPunct="1">
                <a:defRPr/>
              </a:pPr>
              <a:endParaRPr lang="ru-RU" sz="4462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" name="Нашивка 38">
              <a:extLst>
                <a:ext uri="{FF2B5EF4-FFF2-40B4-BE49-F238E27FC236}">
                  <a16:creationId xmlns:a16="http://schemas.microsoft.com/office/drawing/2014/main" id="{6F8D752F-9C66-4B43-A202-23A8D5053D94}"/>
                </a:ext>
              </a:extLst>
            </p:cNvPr>
            <p:cNvSpPr/>
            <p:nvPr/>
          </p:nvSpPr>
          <p:spPr>
            <a:xfrm>
              <a:off x="5519313" y="2441799"/>
              <a:ext cx="333375" cy="3667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4483" tIns="112241" rIns="224483" bIns="112241" anchor="ctr"/>
            <a:lstStyle/>
            <a:p>
              <a:pPr defTabSz="2244740" hangingPunct="1">
                <a:defRPr/>
              </a:pPr>
              <a:endParaRPr lang="ru-RU" sz="4462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Нашивка 39">
              <a:extLst>
                <a:ext uri="{FF2B5EF4-FFF2-40B4-BE49-F238E27FC236}">
                  <a16:creationId xmlns:a16="http://schemas.microsoft.com/office/drawing/2014/main" id="{96FA3DE6-AD8F-5545-8136-E886293964DF}"/>
                </a:ext>
              </a:extLst>
            </p:cNvPr>
            <p:cNvSpPr/>
            <p:nvPr/>
          </p:nvSpPr>
          <p:spPr>
            <a:xfrm>
              <a:off x="7374618" y="2441799"/>
              <a:ext cx="333375" cy="3667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4483" tIns="112241" rIns="224483" bIns="112241" anchor="ctr"/>
            <a:lstStyle/>
            <a:p>
              <a:pPr defTabSz="2244740" hangingPunct="1">
                <a:defRPr/>
              </a:pPr>
              <a:endParaRPr lang="ru-RU" sz="4462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" name="SBER_A_LOGO_RGB.png" descr="SBER_A_LOGO_RGB.png">
            <a:extLst>
              <a:ext uri="{FF2B5EF4-FFF2-40B4-BE49-F238E27FC236}">
                <a16:creationId xmlns:a16="http://schemas.microsoft.com/office/drawing/2014/main" id="{839C2090-9E2C-AB4A-8928-06876760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1341915" y="4231863"/>
            <a:ext cx="595105" cy="60368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pic>
        <p:nvPicPr>
          <p:cNvPr id="52" name="SBER_A_LOGO_RGB.png" descr="SBER_A_LOGO_RGB.png">
            <a:extLst>
              <a:ext uri="{FF2B5EF4-FFF2-40B4-BE49-F238E27FC236}">
                <a16:creationId xmlns:a16="http://schemas.microsoft.com/office/drawing/2014/main" id="{19BD21B1-5B6F-CF47-BD05-5FD499B2C0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4156958" y="4231863"/>
            <a:ext cx="595105" cy="60368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pic>
        <p:nvPicPr>
          <p:cNvPr id="53" name="SBER_A_LOGO_RGB.png" descr="SBER_A_LOGO_RGB.png">
            <a:extLst>
              <a:ext uri="{FF2B5EF4-FFF2-40B4-BE49-F238E27FC236}">
                <a16:creationId xmlns:a16="http://schemas.microsoft.com/office/drawing/2014/main" id="{B967C4C3-8D4C-5D45-9900-8F909856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9666387" y="4213720"/>
            <a:ext cx="595105" cy="60368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pic>
        <p:nvPicPr>
          <p:cNvPr id="54" name="SBER_A_LOGO_RGB.png" descr="SBER_A_LOGO_RGB.png">
            <a:extLst>
              <a:ext uri="{FF2B5EF4-FFF2-40B4-BE49-F238E27FC236}">
                <a16:creationId xmlns:a16="http://schemas.microsoft.com/office/drawing/2014/main" id="{473016C5-98AF-AF40-B6D4-302C0284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22275847" y="4213720"/>
            <a:ext cx="595105" cy="60368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</p:pic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983398" y="1441417"/>
            <a:ext cx="14008711" cy="846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/>
              <a:t>Продукт «Гарантия «АСТ» - процесс выдачи:</a:t>
            </a:r>
            <a:endParaRPr sz="4800" b="1" dirty="0"/>
          </a:p>
        </p:txBody>
      </p:sp>
      <p:graphicFrame>
        <p:nvGraphicFramePr>
          <p:cNvPr id="56" name="Таблица 55">
            <a:extLst>
              <a:ext uri="{FF2B5EF4-FFF2-40B4-BE49-F238E27FC236}">
                <a16:creationId xmlns:a16="http://schemas.microsoft.com/office/drawing/2014/main" id="{F46B9FD3-31CC-504A-94F5-C09DF363C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86137"/>
              </p:ext>
            </p:extLst>
          </p:nvPr>
        </p:nvGraphicFramePr>
        <p:xfrm>
          <a:off x="9983398" y="6685487"/>
          <a:ext cx="14204659" cy="58285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26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2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5180">
                <a:tc>
                  <a:txBody>
                    <a:bodyPr/>
                    <a:lstStyle/>
                    <a:p>
                      <a:pPr algn="l"/>
                      <a:r>
                        <a:rPr lang="ru-RU" sz="2600" b="1" i="0" dirty="0">
                          <a:latin typeface="SB Sans Display Semibold" panose="020B0503040504020204" pitchFamily="34" charset="0"/>
                          <a:cs typeface="SB Sans Display Semibold" panose="020B0503040504020204" pitchFamily="34" charset="0"/>
                        </a:rPr>
                        <a:t>Критерий</a:t>
                      </a:r>
                    </a:p>
                  </a:txBody>
                  <a:tcPr marL="239982" marR="239982" marT="119929" marB="119929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dirty="0">
                          <a:latin typeface="SB Sans Display Semibold" panose="020B0503040504020204" pitchFamily="34" charset="0"/>
                          <a:cs typeface="SB Sans Display Semibold" panose="020B0503040504020204" pitchFamily="34" charset="0"/>
                        </a:rPr>
                        <a:t>Стандартный процесс</a:t>
                      </a:r>
                    </a:p>
                  </a:txBody>
                  <a:tcPr marL="239982" marR="239982" marT="119929" marB="11992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i="0" dirty="0">
                          <a:latin typeface="SB Sans Display Semibold" panose="020B0503040504020204" pitchFamily="34" charset="0"/>
                          <a:cs typeface="SB Sans Display Semibold" panose="020B0503040504020204" pitchFamily="34" charset="0"/>
                        </a:rPr>
                        <a:t>Новый процесс  «Гарантия АСТ»</a:t>
                      </a:r>
                    </a:p>
                  </a:txBody>
                  <a:tcPr marL="239982" marR="239982" marT="119929" marB="11992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219">
                <a:tc>
                  <a:txBody>
                    <a:bodyPr/>
                    <a:lstStyle/>
                    <a:p>
                      <a:pPr algn="l"/>
                      <a:r>
                        <a:rPr lang="ru-RU" sz="2600" b="0" i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Инициатор сделки</a:t>
                      </a:r>
                    </a:p>
                  </a:txBody>
                  <a:tcPr marL="239982" marR="239982" marT="119929" marB="119929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Клиент</a:t>
                      </a:r>
                    </a:p>
                  </a:txBody>
                  <a:tcPr marL="239982" marR="239982" marT="119929" marB="11992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dirty="0">
                          <a:solidFill>
                            <a:srgbClr val="75D0AA"/>
                          </a:solidFill>
                          <a:latin typeface="SB Sans Display" panose="020B0503040504020204" pitchFamily="34" charset="0"/>
                          <a:cs typeface="SB Sans Display" panose="020B0503040504020204" pitchFamily="34" charset="0"/>
                        </a:rPr>
                        <a:t>Проактивное предложение Банка</a:t>
                      </a:r>
                    </a:p>
                  </a:txBody>
                  <a:tcPr marL="239982" marR="239982" marT="119929" marB="11992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219">
                <a:tc>
                  <a:txBody>
                    <a:bodyPr/>
                    <a:lstStyle/>
                    <a:p>
                      <a:pPr algn="l"/>
                      <a:r>
                        <a:rPr lang="ru-RU" sz="2600" b="0" i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Наличие</a:t>
                      </a:r>
                      <a:r>
                        <a:rPr lang="ru-RU" sz="2600" b="0" i="0" baseline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 гарантии на момент аукциона</a:t>
                      </a:r>
                      <a:endParaRPr lang="ru-RU" sz="2600" b="0" i="0" dirty="0">
                        <a:latin typeface="SB Sans Display Light" panose="020B0303040504020204" pitchFamily="34" charset="0"/>
                        <a:cs typeface="SB Sans Display Light" panose="020B0303040504020204" pitchFamily="34" charset="0"/>
                      </a:endParaRPr>
                    </a:p>
                  </a:txBody>
                  <a:tcPr marL="239982" marR="239982" marT="119929" marB="119929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600" b="0" i="0" dirty="0">
                        <a:latin typeface="SB Sans Display Light" panose="020B0303040504020204" pitchFamily="34" charset="0"/>
                        <a:cs typeface="SB Sans Display Light" panose="020B0303040504020204" pitchFamily="34" charset="0"/>
                      </a:endParaRPr>
                    </a:p>
                  </a:txBody>
                  <a:tcPr marL="239982" marR="239982" marT="119929" marB="11992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600" b="0" i="0" dirty="0">
                        <a:solidFill>
                          <a:srgbClr val="80BE57"/>
                        </a:solidFill>
                        <a:latin typeface="SB Sans Display" panose="020B0503040504020204" pitchFamily="34" charset="0"/>
                        <a:cs typeface="SB Sans Display" panose="020B0503040504020204" pitchFamily="34" charset="0"/>
                      </a:endParaRPr>
                    </a:p>
                  </a:txBody>
                  <a:tcPr marL="239982" marR="239982" marT="119929" marB="11992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219">
                <a:tc>
                  <a:txBody>
                    <a:bodyPr/>
                    <a:lstStyle/>
                    <a:p>
                      <a:pPr algn="l"/>
                      <a:r>
                        <a:rPr lang="ru-RU" sz="2600" b="0" i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Количество документов для принятия решения</a:t>
                      </a:r>
                    </a:p>
                  </a:txBody>
                  <a:tcPr marL="239982" marR="239982" marT="119929" marB="119929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До 8</a:t>
                      </a:r>
                    </a:p>
                  </a:txBody>
                  <a:tcPr marL="239982" marR="239982" marT="119929" marB="11992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kern="1200" dirty="0">
                          <a:solidFill>
                            <a:srgbClr val="75D0AA"/>
                          </a:solidFill>
                          <a:latin typeface="SB Sans Display" panose="020B0503040504020204" pitchFamily="34" charset="0"/>
                          <a:ea typeface="+mn-ea"/>
                          <a:cs typeface="SB Sans Display" panose="020B0503040504020204" pitchFamily="34" charset="0"/>
                        </a:rPr>
                        <a:t>0</a:t>
                      </a:r>
                    </a:p>
                  </a:txBody>
                  <a:tcPr marL="239982" marR="239982" marT="119929" marB="11992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740">
                <a:tc>
                  <a:txBody>
                    <a:bodyPr/>
                    <a:lstStyle/>
                    <a:p>
                      <a:pPr algn="l"/>
                      <a:r>
                        <a:rPr lang="ru-RU" sz="2600" b="0" i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Срок оформления гарантии</a:t>
                      </a:r>
                    </a:p>
                  </a:txBody>
                  <a:tcPr marL="239982" marR="239982" marT="119929" marB="119929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0" i="0" dirty="0">
                          <a:latin typeface="SB Sans Display Light" panose="020B0303040504020204" pitchFamily="34" charset="0"/>
                          <a:cs typeface="SB Sans Display Light" panose="020B0303040504020204" pitchFamily="34" charset="0"/>
                        </a:rPr>
                        <a:t>1 день</a:t>
                      </a:r>
                    </a:p>
                  </a:txBody>
                  <a:tcPr marL="239982" marR="239982" marT="119929" marB="11992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600" b="0" i="0" kern="1200" dirty="0">
                          <a:solidFill>
                            <a:srgbClr val="75D0AA"/>
                          </a:solidFill>
                          <a:latin typeface="SB Sans Display" panose="020B0503040504020204" pitchFamily="34" charset="0"/>
                          <a:ea typeface="+mn-ea"/>
                          <a:cs typeface="SB Sans Display" panose="020B0503040504020204" pitchFamily="34" charset="0"/>
                        </a:rPr>
                        <a:t>До 3 часов</a:t>
                      </a:r>
                    </a:p>
                  </a:txBody>
                  <a:tcPr marL="239982" marR="239982" marT="119929" marB="11992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2E12167-D1F4-8249-8545-0CAAE9B46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68810" y="9342646"/>
            <a:ext cx="514257" cy="514257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CB047947-29D5-204E-BAAA-1C8E06981AA9}"/>
              </a:ext>
            </a:extLst>
          </p:cNvPr>
          <p:cNvGrpSpPr/>
          <p:nvPr/>
        </p:nvGrpSpPr>
        <p:grpSpPr>
          <a:xfrm>
            <a:off x="16987753" y="9325763"/>
            <a:ext cx="531140" cy="531140"/>
            <a:chOff x="8601784" y="3049811"/>
            <a:chExt cx="223091" cy="223091"/>
          </a:xfrm>
        </p:grpSpPr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BD6CA78C-A9C5-9340-B8A2-5B49E470CB08}"/>
                </a:ext>
              </a:extLst>
            </p:cNvPr>
            <p:cNvSpPr/>
            <p:nvPr/>
          </p:nvSpPr>
          <p:spPr>
            <a:xfrm>
              <a:off x="8601784" y="3049811"/>
              <a:ext cx="223091" cy="223091"/>
            </a:xfrm>
            <a:prstGeom prst="ellipse">
              <a:avLst/>
            </a:prstGeom>
            <a:solidFill>
              <a:srgbClr val="10101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177004" hangingPunct="1">
                <a:defRPr/>
              </a:pPr>
              <a:endParaRPr lang="ru-RU" sz="4285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A262DAE5-38BD-DA45-AE48-0436FE4D73DD}"/>
                </a:ext>
              </a:extLst>
            </p:cNvPr>
            <p:cNvSpPr/>
            <p:nvPr/>
          </p:nvSpPr>
          <p:spPr>
            <a:xfrm flipV="1">
              <a:off x="8641904" y="3143356"/>
              <a:ext cx="144000" cy="3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2177004" hangingPunct="1">
                <a:defRPr/>
              </a:pPr>
              <a:endParaRPr lang="ru-RU" sz="4285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987339" y="7399356"/>
            <a:ext cx="6986966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Сервис обоснования НМЦ</a:t>
            </a:r>
            <a:endParaRPr dirty="0"/>
          </a:p>
        </p:txBody>
      </p:sp>
      <p:sp>
        <p:nvSpPr>
          <p:cNvPr id="55" name="Результаты взаимодействия">
            <a:extLst>
              <a:ext uri="{FF2B5EF4-FFF2-40B4-BE49-F238E27FC236}">
                <a16:creationId xmlns:a16="http://schemas.microsoft.com/office/drawing/2014/main" id="{675FF7B1-80E5-104C-85EC-A2768F9AC74A}"/>
              </a:ext>
            </a:extLst>
          </p:cNvPr>
          <p:cNvSpPr txBox="1"/>
          <p:nvPr/>
        </p:nvSpPr>
        <p:spPr>
          <a:xfrm>
            <a:off x="9983398" y="1441417"/>
            <a:ext cx="14008711" cy="846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/>
              <a:t>Аналитические сервисы: расчет НМЦК</a:t>
            </a:r>
            <a:endParaRPr sz="48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C444DF-FCEF-9F41-8AD4-A32B3873F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6803" y="5838640"/>
            <a:ext cx="13429282" cy="7805170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B51E71FC-47AB-EA48-9D9A-BB4AECEC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65543" y="5550745"/>
            <a:ext cx="6282320" cy="4395179"/>
          </a:xfrm>
          <a:prstGeom prst="rect">
            <a:avLst/>
          </a:prstGeom>
          <a:noFill/>
          <a:ln w="9525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09312112-333C-204C-82A3-D6A37DD3CCB7}"/>
              </a:ext>
            </a:extLst>
          </p:cNvPr>
          <p:cNvSpPr/>
          <p:nvPr/>
        </p:nvSpPr>
        <p:spPr>
          <a:xfrm>
            <a:off x="13427240" y="2430383"/>
            <a:ext cx="10954926" cy="3175563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22"/>
              </a:spcBef>
              <a:buSzPct val="100000"/>
              <a:defRPr/>
            </a:pPr>
            <a:endParaRPr lang="ru-RU" sz="3200" dirty="0">
              <a:solidFill>
                <a:srgbClr val="75D0AA"/>
              </a:solidFill>
              <a:latin typeface="SB Sans Text Light"/>
              <a:ea typeface="Gill Sans SemiBold"/>
              <a:cs typeface="Helvetica" pitchFamily="34" charset="0"/>
              <a:sym typeface="Gill Sans SemiBold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E0CF1AB-EB1D-8E47-8422-BF18D975B020}"/>
              </a:ext>
            </a:extLst>
          </p:cNvPr>
          <p:cNvSpPr/>
          <p:nvPr/>
        </p:nvSpPr>
        <p:spPr>
          <a:xfrm>
            <a:off x="15887458" y="2619188"/>
            <a:ext cx="8460405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0160" algn="l">
              <a:spcBef>
                <a:spcPts val="210"/>
              </a:spcBef>
            </a:pPr>
            <a:r>
              <a:rPr lang="ru-RU" sz="2800" b="1" spc="-15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СЕРВИС ДЛЯ РАСЧЕТА НМЦК </a:t>
            </a:r>
            <a:r>
              <a:rPr lang="ru-RU" sz="2800" spc="-15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–</a:t>
            </a:r>
          </a:p>
          <a:p>
            <a:pPr marL="25400" marR="10160" algn="l">
              <a:spcBef>
                <a:spcPts val="210"/>
              </a:spcBef>
            </a:pPr>
            <a:r>
              <a:rPr lang="ru-RU" sz="2800" spc="-15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b="1" spc="-150" dirty="0">
                <a:solidFill>
                  <a:srgbClr val="179C36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бесплатный сервис </a:t>
            </a:r>
            <a:r>
              <a:rPr lang="ru-RU" sz="2800" spc="-15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для заказчиков, который позволяет формировать, обосновывать и контролировать начальную (максимальную) цену  </a:t>
            </a:r>
            <a:r>
              <a:rPr lang="ru-RU" sz="2800" spc="-11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товара</a:t>
            </a:r>
            <a:r>
              <a:rPr lang="ru-RU" sz="2800" spc="-22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12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для</a:t>
            </a:r>
            <a:r>
              <a:rPr lang="ru-RU" sz="2800" spc="-228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14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закупки.</a:t>
            </a:r>
            <a:r>
              <a:rPr lang="ru-RU" sz="2800" spc="-24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</a:p>
          <a:p>
            <a:pPr marL="25400" marR="10160" algn="l">
              <a:spcBef>
                <a:spcPts val="210"/>
              </a:spcBef>
            </a:pPr>
            <a:r>
              <a:rPr lang="ru-RU" sz="2800" spc="-9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Основное</a:t>
            </a:r>
            <a:r>
              <a:rPr lang="ru-RU" sz="2800" spc="-27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11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назначение</a:t>
            </a:r>
            <a:r>
              <a:rPr lang="ru-RU" sz="2800" spc="-21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37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–</a:t>
            </a:r>
            <a:r>
              <a:rPr lang="ru-RU" sz="2800" spc="-22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8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подбор</a:t>
            </a:r>
            <a:r>
              <a:rPr lang="ru-RU" sz="2800" spc="-22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12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контрактов</a:t>
            </a:r>
            <a:r>
              <a:rPr lang="ru-RU" sz="2800" spc="-25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12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для</a:t>
            </a:r>
            <a:r>
              <a:rPr lang="ru-RU" sz="2800" spc="-228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9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обоснования</a:t>
            </a:r>
            <a:r>
              <a:rPr lang="ru-RU" sz="2800" spc="-27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</a:t>
            </a:r>
            <a:r>
              <a:rPr lang="ru-RU" sz="2800" spc="-1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НМЦК</a:t>
            </a:r>
            <a:r>
              <a:rPr lang="ru-RU" sz="2800" spc="-13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.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877753" y="311247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ED0412C-E7A7-024C-B83D-EE46E95A4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21" y="3112479"/>
            <a:ext cx="1399701" cy="139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8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E4B4BD-4C71-7641-8D05-00AD7FCE8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097" y="6722959"/>
            <a:ext cx="5651298" cy="42836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972A32-EB81-844C-AACE-2EC237A2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9363" y="1068207"/>
            <a:ext cx="14381513" cy="57024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DC72BD-C87D-A841-A615-E235B537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9597" y="6741102"/>
            <a:ext cx="8455002" cy="3240782"/>
          </a:xfrm>
          <a:prstGeom prst="rect">
            <a:avLst/>
          </a:prstGeom>
        </p:spPr>
      </p:pic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6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987339" y="7399356"/>
            <a:ext cx="6986966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Сервис проверки контрагентов</a:t>
            </a:r>
            <a:endParaRPr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387FC4C-5241-5043-8DBA-5D1C3B72924B}"/>
              </a:ext>
            </a:extLst>
          </p:cNvPr>
          <p:cNvSpPr/>
          <p:nvPr/>
        </p:nvSpPr>
        <p:spPr>
          <a:xfrm>
            <a:off x="18365706" y="11006591"/>
            <a:ext cx="5651298" cy="2841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marR="10160" indent="-457200" algn="l">
              <a:spcBef>
                <a:spcPts val="210"/>
              </a:spcBef>
              <a:buFont typeface="Wingdings" pitchFamily="2" charset="2"/>
              <a:buChar char="ü"/>
            </a:pPr>
            <a:r>
              <a:rPr lang="ru-RU" sz="3600" spc="-130" dirty="0">
                <a:solidFill>
                  <a:schemeClr val="bg2">
                    <a:lumMod val="10000"/>
                  </a:schemeClr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Информация о компании</a:t>
            </a:r>
          </a:p>
          <a:p>
            <a:pPr marL="482600" marR="10160" indent="-457200" algn="l">
              <a:spcBef>
                <a:spcPts val="210"/>
              </a:spcBef>
              <a:buFont typeface="Wingdings" pitchFamily="2" charset="2"/>
              <a:buChar char="ü"/>
            </a:pPr>
            <a:r>
              <a:rPr lang="ru-RU" sz="3600" spc="-130" dirty="0">
                <a:solidFill>
                  <a:schemeClr val="bg2">
                    <a:lumMod val="10000"/>
                  </a:schemeClr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Правовая информация</a:t>
            </a:r>
          </a:p>
          <a:p>
            <a:pPr marL="482600" marR="10160" indent="-457200" algn="l">
              <a:spcBef>
                <a:spcPts val="210"/>
              </a:spcBef>
              <a:buFont typeface="Wingdings" pitchFamily="2" charset="2"/>
              <a:buChar char="ü"/>
            </a:pPr>
            <a:r>
              <a:rPr lang="ru-RU" sz="3600" spc="-130" dirty="0">
                <a:solidFill>
                  <a:schemeClr val="bg2">
                    <a:lumMod val="10000"/>
                  </a:schemeClr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Торговая деятельность</a:t>
            </a:r>
          </a:p>
          <a:p>
            <a:pPr marL="482600" marR="10160" indent="-457200" algn="l">
              <a:spcBef>
                <a:spcPts val="210"/>
              </a:spcBef>
              <a:buFont typeface="Wingdings" pitchFamily="2" charset="2"/>
              <a:buChar char="ü"/>
            </a:pPr>
            <a:r>
              <a:rPr lang="ru-RU" sz="3600" spc="-130" dirty="0">
                <a:solidFill>
                  <a:schemeClr val="bg2">
                    <a:lumMod val="10000"/>
                  </a:schemeClr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Финансовая отчетность</a:t>
            </a:r>
          </a:p>
          <a:p>
            <a:pPr marL="25400" marR="10160" algn="l">
              <a:spcBef>
                <a:spcPts val="210"/>
              </a:spcBef>
            </a:pPr>
            <a:endParaRPr lang="ru-RU" sz="2800" spc="-130" dirty="0">
              <a:solidFill>
                <a:schemeClr val="bg2">
                  <a:lumMod val="10000"/>
                </a:schemeClr>
              </a:solidFill>
              <a:latin typeface="SB Sans Text Light" panose="020B0303040504020904" pitchFamily="34" charset="-52"/>
              <a:cs typeface="SB Sans Text Light" panose="020B03030405040209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722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457200" y="7399356"/>
            <a:ext cx="7517105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Интеллектуальный поиск закупок</a:t>
            </a: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40CE72-44EA-8A4A-BC1E-D24C6FA33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529" y="203296"/>
            <a:ext cx="14053860" cy="9901276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8797032-E773-9D4A-99DD-DFFF5618E171}"/>
              </a:ext>
            </a:extLst>
          </p:cNvPr>
          <p:cNvSpPr/>
          <p:nvPr/>
        </p:nvSpPr>
        <p:spPr>
          <a:xfrm>
            <a:off x="10035971" y="8632235"/>
            <a:ext cx="14053860" cy="4901986"/>
          </a:xfrm>
          <a:prstGeom prst="roundRect">
            <a:avLst/>
          </a:prstGeom>
          <a:solidFill>
            <a:srgbClr val="2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22"/>
              </a:spcBef>
              <a:buSzPct val="100000"/>
              <a:defRPr/>
            </a:pPr>
            <a:endParaRPr lang="ru-RU" sz="3200" dirty="0">
              <a:solidFill>
                <a:schemeClr val="bg1"/>
              </a:solidFill>
              <a:latin typeface="SB Sans Text Light"/>
              <a:ea typeface="Gill Sans SemiBold"/>
              <a:cs typeface="Helvetica" pitchFamily="34" charset="0"/>
              <a:sym typeface="Gill Sans SemiBold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180E5D6-0116-764A-B285-5DEA37829B02}"/>
              </a:ext>
            </a:extLst>
          </p:cNvPr>
          <p:cNvSpPr/>
          <p:nvPr/>
        </p:nvSpPr>
        <p:spPr>
          <a:xfrm>
            <a:off x="9989978" y="10129768"/>
            <a:ext cx="14241625" cy="340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01606" tIns="100804" rIns="201606" bIns="100804">
            <a:sp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Сервис позволяет искать запрашиваемые закупки или строить </a:t>
            </a:r>
            <a:r>
              <a:rPr lang="ru-RU" sz="2600" b="1" dirty="0">
                <a:solidFill>
                  <a:srgbClr val="179C36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аналитические отчеты </a:t>
            </a:r>
            <a:r>
              <a:rPr lang="ru-RU" sz="260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он-</a:t>
            </a:r>
            <a:r>
              <a:rPr lang="ru-RU" sz="2600" dirty="0" err="1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лайн</a:t>
            </a:r>
            <a:r>
              <a:rPr lang="ru-RU" sz="260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.</a:t>
            </a:r>
          </a:p>
          <a:p>
            <a:r>
              <a:rPr lang="ru-RU" sz="260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«Умный поиск» </a:t>
            </a:r>
            <a:r>
              <a:rPr lang="ru-RU" sz="2600" b="1" dirty="0">
                <a:solidFill>
                  <a:srgbClr val="179C36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формирует</a:t>
            </a:r>
            <a:r>
              <a:rPr lang="ru-RU" sz="260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 максимально подходящий перечень закупок по запросу на основе заданных фильтров (начальная цена, сроки проведения, регион, заказчик, закупки у субъектов малого и среднего предпринимательств и т.д.). </a:t>
            </a:r>
          </a:p>
          <a:p>
            <a:r>
              <a:rPr lang="ru-RU" sz="260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Кроме того, можно сохранять  запросы, добавлять в избранное или сразу подписаться и получать актуальную информацию. </a:t>
            </a:r>
          </a:p>
          <a:p>
            <a:r>
              <a:rPr lang="ru-RU" sz="2600" dirty="0">
                <a:solidFill>
                  <a:schemeClr val="bg1"/>
                </a:solidFill>
                <a:latin typeface="SB Sans Text Light" panose="020B0303040504020904" pitchFamily="34" charset="-52"/>
                <a:cs typeface="SB Sans Text Light" panose="020B0303040504020904" pitchFamily="34" charset="-52"/>
              </a:rPr>
              <a:t>Интеллектуальный алгоритм сформирует необходимый аналитический отчет по заданным критериям с удобной цветовой визуализаций результатов.  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FA0B7A5-1C83-5440-A716-A6274ACD1E6B}"/>
              </a:ext>
            </a:extLst>
          </p:cNvPr>
          <p:cNvSpPr/>
          <p:nvPr/>
        </p:nvSpPr>
        <p:spPr>
          <a:xfrm>
            <a:off x="15591907" y="8772583"/>
            <a:ext cx="1468875" cy="14301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1A9D3C-3F92-D84C-AF2B-ABD784B01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43" y="8933513"/>
            <a:ext cx="1056458" cy="105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3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7AFA5C-DAEC-E046-BF57-15DED60D3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444" y="246034"/>
            <a:ext cx="14731508" cy="8428066"/>
          </a:xfrm>
          <a:prstGeom prst="rect">
            <a:avLst/>
          </a:prstGeom>
        </p:spPr>
      </p:pic>
      <p:pic>
        <p:nvPicPr>
          <p:cNvPr id="12" name="Региональные_закупки_44ФЗ_4_средняя.png" descr="Региональные_закупки_44ФЗ_4_средняя.png">
            <a:extLst>
              <a:ext uri="{FF2B5EF4-FFF2-40B4-BE49-F238E27FC236}">
                <a16:creationId xmlns:a16="http://schemas.microsoft.com/office/drawing/2014/main" id="{5783A8CC-C5A7-CD4F-8053-3221A7F6E6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" r="343"/>
          <a:stretch>
            <a:fillRect/>
          </a:stretch>
        </p:blipFill>
        <p:spPr>
          <a:xfrm>
            <a:off x="5996700" y="8450485"/>
            <a:ext cx="9477245" cy="50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5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987339" y="7399356"/>
            <a:ext cx="6986966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Аналитический портал</a:t>
            </a:r>
            <a:endParaRPr dirty="0"/>
          </a:p>
        </p:txBody>
      </p:sp>
      <p:pic>
        <p:nvPicPr>
          <p:cNvPr id="13" name="Региональные закупки 44ФЗ-4 низ.png" descr="Региональные закупки 44ФЗ-4 низ.png">
            <a:extLst>
              <a:ext uri="{FF2B5EF4-FFF2-40B4-BE49-F238E27FC236}">
                <a16:creationId xmlns:a16="http://schemas.microsoft.com/office/drawing/2014/main" id="{082FC764-4E57-5E44-8410-24AE262350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33" r="1833"/>
          <a:stretch>
            <a:fillRect/>
          </a:stretch>
        </p:blipFill>
        <p:spPr>
          <a:xfrm>
            <a:off x="15473945" y="9663317"/>
            <a:ext cx="8652007" cy="26091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6862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здавайте PDF-файлы любой формы для печати с помощью сочетания клавиш | Я  с 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419" y="6247138"/>
            <a:ext cx="10481582" cy="62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4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987339" y="7399356"/>
            <a:ext cx="6986966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Сервис приглашения поставщиков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949942" y="446000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17" name="Заказчикам"/>
          <p:cNvSpPr txBox="1"/>
          <p:nvPr/>
        </p:nvSpPr>
        <p:spPr>
          <a:xfrm>
            <a:off x="9991408" y="3252129"/>
            <a:ext cx="1101976" cy="1083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1-</a:t>
            </a:r>
            <a:r>
              <a:rPr dirty="0"/>
              <a:t>  </a:t>
            </a:r>
          </a:p>
        </p:txBody>
      </p:sp>
      <p:sp>
        <p:nvSpPr>
          <p:cNvPr id="19" name="Аналитический портал"/>
          <p:cNvSpPr txBox="1"/>
          <p:nvPr/>
        </p:nvSpPr>
        <p:spPr>
          <a:xfrm>
            <a:off x="11093384" y="3031057"/>
            <a:ext cx="9794852" cy="84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Приглашение участников к процедуре</a:t>
            </a:r>
          </a:p>
        </p:txBody>
      </p:sp>
      <p:sp>
        <p:nvSpPr>
          <p:cNvPr id="20" name="Заказчикам"/>
          <p:cNvSpPr txBox="1"/>
          <p:nvPr/>
        </p:nvSpPr>
        <p:spPr>
          <a:xfrm>
            <a:off x="9955549" y="4267952"/>
            <a:ext cx="1101976" cy="1083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2-</a:t>
            </a:r>
            <a:r>
              <a:rPr dirty="0"/>
              <a:t>  </a:t>
            </a:r>
          </a:p>
        </p:txBody>
      </p:sp>
      <p:sp>
        <p:nvSpPr>
          <p:cNvPr id="21" name="Аналитический портал"/>
          <p:cNvSpPr txBox="1"/>
          <p:nvPr/>
        </p:nvSpPr>
        <p:spPr>
          <a:xfrm>
            <a:off x="11093384" y="4986177"/>
            <a:ext cx="6986966" cy="84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Подача заявки на участие </a:t>
            </a:r>
          </a:p>
        </p:txBody>
      </p:sp>
      <p:sp>
        <p:nvSpPr>
          <p:cNvPr id="22" name="Заказчикам"/>
          <p:cNvSpPr txBox="1"/>
          <p:nvPr/>
        </p:nvSpPr>
        <p:spPr>
          <a:xfrm>
            <a:off x="9997542" y="5213799"/>
            <a:ext cx="1101976" cy="1083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r>
              <a:rPr lang="ru-RU" dirty="0"/>
              <a:t>3-</a:t>
            </a:r>
            <a:r>
              <a:rPr dirty="0"/>
              <a:t>  </a:t>
            </a:r>
          </a:p>
        </p:txBody>
      </p:sp>
      <p:sp>
        <p:nvSpPr>
          <p:cNvPr id="23" name="Аналитический портал"/>
          <p:cNvSpPr txBox="1"/>
          <p:nvPr/>
        </p:nvSpPr>
        <p:spPr>
          <a:xfrm>
            <a:off x="11105651" y="4063063"/>
            <a:ext cx="8019840" cy="842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Получение уведомлений участниками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43972" y="12467442"/>
            <a:ext cx="11253401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cap="all" spc="300" dirty="0">
                <a:solidFill>
                  <a:srgbClr val="166F6C"/>
                </a:solidFill>
              </a:rPr>
              <a:t>более 630 тыс. действующих участников</a:t>
            </a:r>
            <a:endParaRPr lang="en-US" sz="3200" cap="all" spc="300" dirty="0">
              <a:solidFill>
                <a:srgbClr val="166F6C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cap="all" spc="300" dirty="0">
                <a:solidFill>
                  <a:srgbClr val="166F6C"/>
                </a:solidFill>
              </a:rPr>
              <a:t> по различным отраслям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813051" y="6124271"/>
            <a:ext cx="301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0000"/>
            <a:r>
              <a:rPr lang="ru-RU" sz="2800" dirty="0">
                <a:latin typeface="SB Sans Text" panose="020B0503040504020204" pitchFamily="34" charset="0"/>
                <a:cs typeface="SB Sans Text" panose="020B0503040504020204" pitchFamily="34" charset="0"/>
              </a:rPr>
              <a:t>сохранить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973172" y="6581560"/>
            <a:ext cx="5233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20000"/>
            <a:r>
              <a:rPr lang="ru-RU" sz="2800" dirty="0">
                <a:latin typeface="SB Sans Text" panose="020B0503040504020204" pitchFamily="34" charset="0"/>
                <a:cs typeface="SB Sans Text" panose="020B0503040504020204" pitchFamily="34" charset="0"/>
              </a:rPr>
              <a:t>добавить в избранное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684151" y="7060623"/>
            <a:ext cx="4432067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latin typeface="SB Sans Text" panose="020B0503040504020204" pitchFamily="34" charset="0"/>
                <a:cs typeface="SB Sans Text" panose="020B0503040504020204" pitchFamily="34" charset="0"/>
              </a:rPr>
              <a:t>подача  на участие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17" y="6563382"/>
            <a:ext cx="8098014" cy="509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7216">
            <a:off x="12485563" y="7671685"/>
            <a:ext cx="2010732" cy="2010732"/>
          </a:xfrm>
          <a:prstGeom prst="rect">
            <a:avLst/>
          </a:prstGeom>
        </p:spPr>
      </p:pic>
      <p:sp>
        <p:nvSpPr>
          <p:cNvPr id="30" name="Результаты взаимодействия">
            <a:extLst>
              <a:ext uri="{FF2B5EF4-FFF2-40B4-BE49-F238E27FC236}">
                <a16:creationId xmlns:a16="http://schemas.microsoft.com/office/drawing/2014/main" id="{65797661-DE23-7045-8D0B-297E3987976E}"/>
              </a:ext>
            </a:extLst>
          </p:cNvPr>
          <p:cNvSpPr txBox="1"/>
          <p:nvPr/>
        </p:nvSpPr>
        <p:spPr>
          <a:xfrm>
            <a:off x="9983398" y="1441417"/>
            <a:ext cx="14008711" cy="846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6000"/>
              </a:lnSpc>
              <a:defRPr sz="6200" spc="-62">
                <a:gradFill flip="none" rotWithShape="1">
                  <a:gsLst>
                    <a:gs pos="0">
                      <a:srgbClr val="63C37E"/>
                    </a:gs>
                    <a:gs pos="100000">
                      <a:srgbClr val="88DDD7"/>
                    </a:gs>
                  </a:gsLst>
                  <a:lin ang="20236276" scaled="0"/>
                </a:gradFill>
                <a:latin typeface="SB Sans Display Semibold"/>
                <a:ea typeface="SB Sans Display Semibold"/>
                <a:cs typeface="SB Sans Display Semibold"/>
                <a:sym typeface="SB Sans Display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/>
              <a:t>Единый реестр закупок и продаж в </a:t>
            </a:r>
            <a:r>
              <a:rPr lang="ru-RU" sz="4800" b="1" dirty="0" err="1"/>
              <a:t>т.ч</a:t>
            </a:r>
            <a:r>
              <a:rPr lang="ru-RU" sz="4800" b="1" dirty="0"/>
              <a:t>. Закупки по 44-ФЗ и 223-ФЗ</a:t>
            </a:r>
            <a:endParaRPr sz="4800" b="1" dirty="0"/>
          </a:p>
        </p:txBody>
      </p:sp>
    </p:spTree>
    <p:extLst>
      <p:ext uri="{BB962C8B-B14F-4D97-AF65-F5344CB8AC3E}">
        <p14:creationId xmlns:p14="http://schemas.microsoft.com/office/powerpoint/2010/main" val="256171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Слой 1+.png" descr="Слой 1+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77610">
            <a:off x="-10050660" y="-3179052"/>
            <a:ext cx="20074104" cy="20074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SBER_A_LOGO_RGB.png" descr="SBER_A_LOGO_RGB.png"/>
          <p:cNvPicPr>
            <a:picLocks noChangeAspect="1"/>
          </p:cNvPicPr>
          <p:nvPr/>
        </p:nvPicPr>
        <p:blipFill>
          <a:blip r:embed="rId3"/>
          <a:srcRect l="21250" t="37263" r="64624" b="37263"/>
          <a:stretch>
            <a:fillRect/>
          </a:stretch>
        </p:blipFill>
        <p:spPr>
          <a:xfrm>
            <a:off x="1000209" y="919802"/>
            <a:ext cx="1493843" cy="15153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27" name="Аналитический портал"/>
          <p:cNvSpPr txBox="1"/>
          <p:nvPr/>
        </p:nvSpPr>
        <p:spPr>
          <a:xfrm>
            <a:off x="987339" y="7399356"/>
            <a:ext cx="6986966" cy="335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>
              <a:lnSpc>
                <a:spcPts val="7100"/>
              </a:lnSpc>
              <a:defRPr sz="6000" spc="-59">
                <a:solidFill>
                  <a:srgbClr val="FFFFFF"/>
                </a:solidFill>
                <a:latin typeface="+mn-lt"/>
                <a:ea typeface="+mn-ea"/>
                <a:cs typeface="+mn-cs"/>
                <a:sym typeface="SB Sans Display"/>
              </a:defRPr>
            </a:lvl1pPr>
          </a:lstStyle>
          <a:p>
            <a:r>
              <a:rPr lang="ru-RU" dirty="0"/>
              <a:t>Сервис проверки кодов ОКПД-2</a:t>
            </a:r>
            <a:endParaRPr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D47DAB02-B7FC-0C42-85DE-DCCFF9883F2C}"/>
              </a:ext>
            </a:extLst>
          </p:cNvPr>
          <p:cNvSpPr/>
          <p:nvPr/>
        </p:nvSpPr>
        <p:spPr>
          <a:xfrm>
            <a:off x="13877753" y="3112479"/>
            <a:ext cx="1836137" cy="17717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2050" y="762991"/>
            <a:ext cx="13848931" cy="73459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050" y="8244265"/>
            <a:ext cx="4962524" cy="44282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036">
            <a:off x="13429772" y="10629940"/>
            <a:ext cx="895960" cy="82367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616527" y="9967810"/>
            <a:ext cx="9552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B Sans Text Light" panose="020B0303040504020904"/>
              </a:rPr>
              <a:t>Добавить адреса https://*.garant.ru и http://*.garant.ru в зону «Надежные узлы» </a:t>
            </a:r>
          </a:p>
        </p:txBody>
      </p:sp>
    </p:spTree>
    <p:extLst>
      <p:ext uri="{BB962C8B-B14F-4D97-AF65-F5344CB8AC3E}">
        <p14:creationId xmlns:p14="http://schemas.microsoft.com/office/powerpoint/2010/main" val="263073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SB Sans Display"/>
        <a:ea typeface="SB Sans Display"/>
        <a:cs typeface="SB Sans Displa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SB Sans Display"/>
        <a:ea typeface="SB Sans Display"/>
        <a:cs typeface="SB Sans Display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452</Words>
  <Application>Microsoft Macintosh PowerPoint</Application>
  <PresentationFormat>Произвольный</PresentationFormat>
  <Paragraphs>77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Helvetica Neue</vt:lpstr>
      <vt:lpstr>Helvetica Neue Medium</vt:lpstr>
      <vt:lpstr>SB Sans Display</vt:lpstr>
      <vt:lpstr>SB Sans Display Light</vt:lpstr>
      <vt:lpstr>SB Sans Display Semibold</vt:lpstr>
      <vt:lpstr>SB Sans Text</vt:lpstr>
      <vt:lpstr>SB Sans Text Light</vt:lpstr>
      <vt:lpstr>Wingdings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9</cp:revision>
  <cp:lastPrinted>2022-04-19T15:36:11Z</cp:lastPrinted>
  <dcterms:modified xsi:type="dcterms:W3CDTF">2022-05-18T05:02:57Z</dcterms:modified>
</cp:coreProperties>
</file>