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9" r:id="rId2"/>
    <p:sldId id="977" r:id="rId3"/>
    <p:sldId id="985" r:id="rId4"/>
    <p:sldId id="988" r:id="rId5"/>
    <p:sldId id="986" r:id="rId6"/>
    <p:sldId id="989" r:id="rId7"/>
    <p:sldId id="990" r:id="rId8"/>
    <p:sldId id="991" r:id="rId9"/>
    <p:sldId id="992" r:id="rId10"/>
    <p:sldId id="993" r:id="rId11"/>
    <p:sldId id="994" r:id="rId12"/>
    <p:sldId id="997" r:id="rId13"/>
    <p:sldId id="998" r:id="rId14"/>
    <p:sldId id="981" r:id="rId15"/>
    <p:sldId id="273" r:id="rId16"/>
  </p:sldIdLst>
  <p:sldSz cx="24384000" cy="13716000"/>
  <p:notesSz cx="6815138" cy="99472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0FF"/>
    <a:srgbClr val="179C36"/>
    <a:srgbClr val="75D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2018" autoAdjust="0"/>
  </p:normalViewPr>
  <p:slideViewPr>
    <p:cSldViewPr snapToGrid="0" snapToObjects="1">
      <p:cViewPr>
        <p:scale>
          <a:sx n="40" d="100"/>
          <a:sy n="40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8685" y="4724956"/>
            <a:ext cx="4997768" cy="44762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03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Небо-min.jpg" descr="Небо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-32826"/>
            <a:ext cx="24384005" cy="1374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Горы 3-min.png" descr="Горы 3-m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" y="-1"/>
            <a:ext cx="2432578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Гора 2-min.png" descr="Гора 2-m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2826"/>
            <a:ext cx="24384000" cy="1374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SBER_A_LOCATOR_15_50_RGB.png" descr="SBER_A_LOCATOR_15_50_RGB.png"/>
          <p:cNvPicPr>
            <a:picLocks noChangeAspect="1"/>
          </p:cNvPicPr>
          <p:nvPr/>
        </p:nvPicPr>
        <p:blipFill>
          <a:blip r:embed="rId5">
            <a:alphaModFix amt="79331"/>
          </a:blip>
          <a:stretch>
            <a:fillRect/>
          </a:stretch>
        </p:blipFill>
        <p:spPr>
          <a:xfrm rot="19167323">
            <a:off x="12757231" y="-687514"/>
            <a:ext cx="7743670" cy="7743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Гора 1 + человек-min.png" descr="Гора 1 + человек-m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083139"/>
            <a:ext cx="24384001" cy="1165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SBER_A_LOGO_RGB.png" descr="SBER_A_LOGO_RG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55980" y="-1371149"/>
            <a:ext cx="13478688" cy="75817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5" name="Заголовок"/>
          <p:cNvSpPr txBox="1"/>
          <p:nvPr/>
        </p:nvSpPr>
        <p:spPr>
          <a:xfrm>
            <a:off x="1440457" y="7719506"/>
            <a:ext cx="12888281" cy="5082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ts val="9300"/>
              </a:lnSpc>
              <a:defRPr sz="7600" spc="-76">
                <a:gradFill flip="none" rotWithShape="1">
                  <a:gsLst>
                    <a:gs pos="0">
                      <a:srgbClr val="6BFFFA"/>
                    </a:gs>
                    <a:gs pos="100000">
                      <a:srgbClr val="FDFF11"/>
                    </a:gs>
                  </a:gsLst>
                  <a:lin ang="17745914" scaled="0"/>
                </a:gra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dirty="0"/>
              <a:t>Сервисы электронной </a:t>
            </a:r>
            <a:r>
              <a:rPr lang="ru-RU" dirty="0" smtClean="0"/>
              <a:t>площадки: Расчет </a:t>
            </a:r>
            <a:r>
              <a:rPr lang="ru-RU" dirty="0" smtClean="0"/>
              <a:t>НМЦК. Особенности в сфере здравоохранения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242596" y="6405442"/>
            <a:ext cx="7748465" cy="3315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sz="4800" b="1" dirty="0" smtClean="0">
                <a:latin typeface="XO Oriel" panose="020B0604030202020204" pitchFamily="34" charset="0"/>
              </a:rPr>
              <a:t>Медикаменты</a:t>
            </a:r>
            <a:endParaRPr lang="ru-RU" sz="4800" b="1" dirty="0">
              <a:latin typeface="XO Oriel" panose="020B0604030202020204" pitchFamily="34" charset="0"/>
            </a:endParaRPr>
          </a:p>
          <a:p>
            <a:r>
              <a:rPr lang="ru-RU" sz="3600" dirty="0">
                <a:latin typeface="XO Oriel" panose="020B0604030202020204" pitchFamily="34" charset="0"/>
              </a:rPr>
              <a:t>(</a:t>
            </a:r>
            <a:r>
              <a:rPr lang="ru-RU" sz="3600" b="1" dirty="0">
                <a:latin typeface="XO Oriel" panose="020B0604030202020204" pitchFamily="34" charset="0"/>
              </a:rPr>
              <a:t>Приказ</a:t>
            </a:r>
            <a:r>
              <a:rPr lang="ru-RU" sz="3600" dirty="0">
                <a:latin typeface="XO Oriel" panose="020B0604030202020204" pitchFamily="34" charset="0"/>
              </a:rPr>
              <a:t> </a:t>
            </a:r>
            <a:r>
              <a:rPr lang="ru-RU" sz="3600" b="1" dirty="0">
                <a:latin typeface="XO Oriel" panose="020B0604030202020204" pitchFamily="34" charset="0"/>
              </a:rPr>
              <a:t>Минздрава</a:t>
            </a:r>
            <a:r>
              <a:rPr lang="ru-RU" sz="3600" dirty="0">
                <a:latin typeface="XO Oriel" panose="020B0604030202020204" pitchFamily="34" charset="0"/>
              </a:rPr>
              <a:t>  </a:t>
            </a:r>
            <a:r>
              <a:rPr lang="ru-RU" sz="3600" b="1" dirty="0">
                <a:latin typeface="XO Oriel" panose="020B0604030202020204" pitchFamily="34" charset="0"/>
              </a:rPr>
              <a:t>от</a:t>
            </a:r>
            <a:r>
              <a:rPr lang="ru-RU" sz="3600" dirty="0">
                <a:latin typeface="XO Oriel" panose="020B0604030202020204" pitchFamily="34" charset="0"/>
              </a:rPr>
              <a:t> </a:t>
            </a:r>
            <a:r>
              <a:rPr lang="ru-RU" sz="3600" b="1" dirty="0">
                <a:latin typeface="XO Oriel" panose="020B0604030202020204" pitchFamily="34" charset="0"/>
              </a:rPr>
              <a:t>19</a:t>
            </a:r>
            <a:r>
              <a:rPr lang="ru-RU" sz="3600" dirty="0">
                <a:latin typeface="XO Oriel" panose="020B0604030202020204" pitchFamily="34" charset="0"/>
              </a:rPr>
              <a:t>.</a:t>
            </a:r>
            <a:r>
              <a:rPr lang="ru-RU" sz="3600" b="1" dirty="0">
                <a:latin typeface="XO Oriel" panose="020B0604030202020204" pitchFamily="34" charset="0"/>
              </a:rPr>
              <a:t>12</a:t>
            </a:r>
            <a:r>
              <a:rPr lang="ru-RU" sz="3600" dirty="0">
                <a:latin typeface="XO Oriel" panose="020B0604030202020204" pitchFamily="34" charset="0"/>
              </a:rPr>
              <a:t>.</a:t>
            </a:r>
            <a:r>
              <a:rPr lang="ru-RU" sz="3600" b="1" dirty="0">
                <a:latin typeface="XO Oriel" panose="020B0604030202020204" pitchFamily="34" charset="0"/>
              </a:rPr>
              <a:t>2019</a:t>
            </a:r>
            <a:r>
              <a:rPr lang="ru-RU" sz="3600" dirty="0">
                <a:latin typeface="XO Oriel" panose="020B0604030202020204" pitchFamily="34" charset="0"/>
              </a:rPr>
              <a:t> № </a:t>
            </a:r>
            <a:r>
              <a:rPr lang="ru-RU" sz="3600" b="1" dirty="0" smtClean="0">
                <a:latin typeface="XO Oriel" panose="020B0604030202020204" pitchFamily="34" charset="0"/>
              </a:rPr>
              <a:t>1064</a:t>
            </a:r>
            <a:r>
              <a:rPr lang="ru-RU" sz="3600" dirty="0" smtClean="0">
                <a:latin typeface="XO Oriel" panose="020B0604030202020204" pitchFamily="34" charset="0"/>
              </a:rPr>
              <a:t>)</a:t>
            </a:r>
            <a:endParaRPr lang="ru-RU" sz="3600" dirty="0">
              <a:latin typeface="XO Oriel" panose="020B060403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7450" y="972022"/>
            <a:ext cx="13639800" cy="10874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Согласно Приказу</a:t>
            </a:r>
            <a:r>
              <a:rPr kumimoji="0" lang="ru-RU" sz="3200" b="1" i="0" u="none" strike="noStrike" cap="none" spc="0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1064н расчет НМЦК должен производиться 4 способами: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Стрелка вниз 6"/>
          <p:cNvSpPr/>
          <p:nvPr/>
        </p:nvSpPr>
        <p:spPr>
          <a:xfrm flipH="1">
            <a:off x="16601511" y="2269950"/>
            <a:ext cx="775552" cy="86929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77450" y="3255890"/>
            <a:ext cx="13639800" cy="5950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Метод</a:t>
            </a:r>
            <a:r>
              <a:rPr kumimoji="0" lang="ru-RU" sz="3200" b="1" i="0" u="none" strike="noStrike" cap="none" spc="0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сопоставимых рыночных цен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77450" y="4955837"/>
            <a:ext cx="13639800" cy="5950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Тарифный метод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77450" y="6888759"/>
            <a:ext cx="13639800" cy="5950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Метод средневзвешенной цены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77450" y="8634656"/>
            <a:ext cx="13639800" cy="5950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Референтный</a:t>
            </a:r>
            <a:r>
              <a:rPr kumimoji="0" lang="ru-RU" sz="3200" b="1" i="0" u="none" strike="noStrike" cap="none" spc="0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метод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77450" y="10911967"/>
            <a:ext cx="13639800" cy="10874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Минимальное из значений,</a:t>
            </a:r>
            <a:r>
              <a:rPr kumimoji="0" lang="ru-RU" sz="3200" b="1" i="0" u="sng" strike="noStrike" cap="none" spc="0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полученных этими способами и будет НМЦК</a:t>
            </a:r>
            <a:endParaRPr kumimoji="0" lang="ru-RU" sz="3200" b="1" i="0" u="sng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Стрелка вниз 22"/>
          <p:cNvSpPr/>
          <p:nvPr/>
        </p:nvSpPr>
        <p:spPr>
          <a:xfrm flipH="1">
            <a:off x="16665437" y="3943715"/>
            <a:ext cx="775552" cy="86929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Стрелка вниз 23"/>
          <p:cNvSpPr/>
          <p:nvPr/>
        </p:nvSpPr>
        <p:spPr>
          <a:xfrm flipH="1">
            <a:off x="16715811" y="5681116"/>
            <a:ext cx="775552" cy="86929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Стрелка вниз 24"/>
          <p:cNvSpPr/>
          <p:nvPr/>
        </p:nvSpPr>
        <p:spPr>
          <a:xfrm flipH="1">
            <a:off x="16715811" y="7661155"/>
            <a:ext cx="775552" cy="86929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21186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242596" y="6405443"/>
            <a:ext cx="9491288" cy="321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endParaRPr sz="4800" dirty="0"/>
          </a:p>
        </p:txBody>
      </p:sp>
      <p:sp>
        <p:nvSpPr>
          <p:cNvPr id="8" name="Аналитический портал"/>
          <p:cNvSpPr txBox="1"/>
          <p:nvPr/>
        </p:nvSpPr>
        <p:spPr>
          <a:xfrm>
            <a:off x="242596" y="6405442"/>
            <a:ext cx="7748465" cy="3315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sz="4800" b="1" dirty="0" smtClean="0">
                <a:latin typeface="XO Oriel" panose="020B0604030202020204" pitchFamily="34" charset="0"/>
              </a:rPr>
              <a:t>Медикаменты</a:t>
            </a:r>
            <a:endParaRPr lang="ru-RU" sz="4800" b="1" dirty="0">
              <a:latin typeface="XO Oriel" panose="020B0604030202020204" pitchFamily="34" charset="0"/>
            </a:endParaRPr>
          </a:p>
          <a:p>
            <a:r>
              <a:rPr lang="ru-RU" sz="3600" dirty="0">
                <a:latin typeface="XO Oriel" panose="020B0604030202020204" pitchFamily="34" charset="0"/>
              </a:rPr>
              <a:t>(</a:t>
            </a:r>
            <a:r>
              <a:rPr lang="ru-RU" sz="3600" b="1" dirty="0">
                <a:latin typeface="XO Oriel" panose="020B0604030202020204" pitchFamily="34" charset="0"/>
              </a:rPr>
              <a:t>Приказ</a:t>
            </a:r>
            <a:r>
              <a:rPr lang="ru-RU" sz="3600" dirty="0">
                <a:latin typeface="XO Oriel" panose="020B0604030202020204" pitchFamily="34" charset="0"/>
              </a:rPr>
              <a:t> </a:t>
            </a:r>
            <a:r>
              <a:rPr lang="ru-RU" sz="3600" b="1" dirty="0">
                <a:latin typeface="XO Oriel" panose="020B0604030202020204" pitchFamily="34" charset="0"/>
              </a:rPr>
              <a:t>Минздрава</a:t>
            </a:r>
            <a:r>
              <a:rPr lang="ru-RU" sz="3600" dirty="0">
                <a:latin typeface="XO Oriel" panose="020B0604030202020204" pitchFamily="34" charset="0"/>
              </a:rPr>
              <a:t>  </a:t>
            </a:r>
            <a:r>
              <a:rPr lang="ru-RU" sz="3600" b="1" dirty="0">
                <a:latin typeface="XO Oriel" panose="020B0604030202020204" pitchFamily="34" charset="0"/>
              </a:rPr>
              <a:t>от</a:t>
            </a:r>
            <a:r>
              <a:rPr lang="ru-RU" sz="3600" dirty="0">
                <a:latin typeface="XO Oriel" panose="020B0604030202020204" pitchFamily="34" charset="0"/>
              </a:rPr>
              <a:t> </a:t>
            </a:r>
            <a:r>
              <a:rPr lang="ru-RU" sz="3600" b="1" dirty="0">
                <a:latin typeface="XO Oriel" panose="020B0604030202020204" pitchFamily="34" charset="0"/>
              </a:rPr>
              <a:t>19</a:t>
            </a:r>
            <a:r>
              <a:rPr lang="ru-RU" sz="3600" dirty="0">
                <a:latin typeface="XO Oriel" panose="020B0604030202020204" pitchFamily="34" charset="0"/>
              </a:rPr>
              <a:t>.</a:t>
            </a:r>
            <a:r>
              <a:rPr lang="ru-RU" sz="3600" b="1" dirty="0">
                <a:latin typeface="XO Oriel" panose="020B0604030202020204" pitchFamily="34" charset="0"/>
              </a:rPr>
              <a:t>12</a:t>
            </a:r>
            <a:r>
              <a:rPr lang="ru-RU" sz="3600" dirty="0">
                <a:latin typeface="XO Oriel" panose="020B0604030202020204" pitchFamily="34" charset="0"/>
              </a:rPr>
              <a:t>.</a:t>
            </a:r>
            <a:r>
              <a:rPr lang="ru-RU" sz="3600" b="1" dirty="0">
                <a:latin typeface="XO Oriel" panose="020B0604030202020204" pitchFamily="34" charset="0"/>
              </a:rPr>
              <a:t>2019</a:t>
            </a:r>
            <a:r>
              <a:rPr lang="ru-RU" sz="3600" dirty="0">
                <a:latin typeface="XO Oriel" panose="020B0604030202020204" pitchFamily="34" charset="0"/>
              </a:rPr>
              <a:t> № </a:t>
            </a:r>
            <a:r>
              <a:rPr lang="ru-RU" sz="3600" b="1" dirty="0" smtClean="0">
                <a:latin typeface="XO Oriel" panose="020B0604030202020204" pitchFamily="34" charset="0"/>
              </a:rPr>
              <a:t>1064</a:t>
            </a:r>
            <a:r>
              <a:rPr lang="ru-RU" sz="3600" dirty="0" smtClean="0">
                <a:latin typeface="XO Oriel" panose="020B0604030202020204" pitchFamily="34" charset="0"/>
              </a:rPr>
              <a:t>)</a:t>
            </a:r>
            <a:endParaRPr lang="ru-RU" sz="3600" dirty="0">
              <a:latin typeface="XO Oriel" panose="020B060403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317" y="156699"/>
            <a:ext cx="13441804" cy="5890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180553" y="6276321"/>
            <a:ext cx="9621078" cy="5950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Предварительный расчет по 4 методам 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33884" y="11390405"/>
            <a:ext cx="9621078" cy="5950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Возможность корректировать</a:t>
            </a:r>
            <a:r>
              <a:rPr kumimoji="0" lang="ru-RU" sz="3200" b="1" i="0" u="none" strike="noStrike" cap="none" spc="0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дозировки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4149" y="7100649"/>
            <a:ext cx="8991771" cy="4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242596" y="6405443"/>
            <a:ext cx="9491288" cy="321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endParaRPr sz="4800" dirty="0"/>
          </a:p>
        </p:txBody>
      </p:sp>
      <p:sp>
        <p:nvSpPr>
          <p:cNvPr id="8" name="Аналитический портал"/>
          <p:cNvSpPr txBox="1"/>
          <p:nvPr/>
        </p:nvSpPr>
        <p:spPr>
          <a:xfrm>
            <a:off x="242596" y="6405442"/>
            <a:ext cx="7748465" cy="3315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sz="4800" b="1" dirty="0" smtClean="0">
                <a:latin typeface="XO Oriel" panose="020B0604030202020204" pitchFamily="34" charset="0"/>
              </a:rPr>
              <a:t>Медикаменты</a:t>
            </a:r>
            <a:endParaRPr lang="ru-RU" sz="4800" b="1" dirty="0">
              <a:latin typeface="XO Oriel" panose="020B0604030202020204" pitchFamily="34" charset="0"/>
            </a:endParaRPr>
          </a:p>
          <a:p>
            <a:r>
              <a:rPr lang="ru-RU" sz="3600" dirty="0">
                <a:latin typeface="XO Oriel" panose="020B0604030202020204" pitchFamily="34" charset="0"/>
              </a:rPr>
              <a:t>(</a:t>
            </a:r>
            <a:r>
              <a:rPr lang="ru-RU" sz="3600" b="1" dirty="0">
                <a:latin typeface="XO Oriel" panose="020B0604030202020204" pitchFamily="34" charset="0"/>
              </a:rPr>
              <a:t>Приказ</a:t>
            </a:r>
            <a:r>
              <a:rPr lang="ru-RU" sz="3600" dirty="0">
                <a:latin typeface="XO Oriel" panose="020B0604030202020204" pitchFamily="34" charset="0"/>
              </a:rPr>
              <a:t> </a:t>
            </a:r>
            <a:r>
              <a:rPr lang="ru-RU" sz="3600" b="1" dirty="0">
                <a:latin typeface="XO Oriel" panose="020B0604030202020204" pitchFamily="34" charset="0"/>
              </a:rPr>
              <a:t>Минздрава</a:t>
            </a:r>
            <a:r>
              <a:rPr lang="ru-RU" sz="3600" dirty="0">
                <a:latin typeface="XO Oriel" panose="020B0604030202020204" pitchFamily="34" charset="0"/>
              </a:rPr>
              <a:t>  </a:t>
            </a:r>
            <a:r>
              <a:rPr lang="ru-RU" sz="3600" b="1" dirty="0">
                <a:latin typeface="XO Oriel" panose="020B0604030202020204" pitchFamily="34" charset="0"/>
              </a:rPr>
              <a:t>от</a:t>
            </a:r>
            <a:r>
              <a:rPr lang="ru-RU" sz="3600" dirty="0">
                <a:latin typeface="XO Oriel" panose="020B0604030202020204" pitchFamily="34" charset="0"/>
              </a:rPr>
              <a:t> </a:t>
            </a:r>
            <a:r>
              <a:rPr lang="ru-RU" sz="3600" b="1" dirty="0">
                <a:latin typeface="XO Oriel" panose="020B0604030202020204" pitchFamily="34" charset="0"/>
              </a:rPr>
              <a:t>19</a:t>
            </a:r>
            <a:r>
              <a:rPr lang="ru-RU" sz="3600" dirty="0">
                <a:latin typeface="XO Oriel" panose="020B0604030202020204" pitchFamily="34" charset="0"/>
              </a:rPr>
              <a:t>.</a:t>
            </a:r>
            <a:r>
              <a:rPr lang="ru-RU" sz="3600" b="1" dirty="0">
                <a:latin typeface="XO Oriel" panose="020B0604030202020204" pitchFamily="34" charset="0"/>
              </a:rPr>
              <a:t>12</a:t>
            </a:r>
            <a:r>
              <a:rPr lang="ru-RU" sz="3600" dirty="0">
                <a:latin typeface="XO Oriel" panose="020B0604030202020204" pitchFamily="34" charset="0"/>
              </a:rPr>
              <a:t>.</a:t>
            </a:r>
            <a:r>
              <a:rPr lang="ru-RU" sz="3600" b="1" dirty="0">
                <a:latin typeface="XO Oriel" panose="020B0604030202020204" pitchFamily="34" charset="0"/>
              </a:rPr>
              <a:t>2019</a:t>
            </a:r>
            <a:r>
              <a:rPr lang="ru-RU" sz="3600" dirty="0">
                <a:latin typeface="XO Oriel" panose="020B0604030202020204" pitchFamily="34" charset="0"/>
              </a:rPr>
              <a:t> № </a:t>
            </a:r>
            <a:r>
              <a:rPr lang="ru-RU" sz="3600" b="1" dirty="0" smtClean="0">
                <a:latin typeface="XO Oriel" panose="020B0604030202020204" pitchFamily="34" charset="0"/>
              </a:rPr>
              <a:t>1064</a:t>
            </a:r>
            <a:r>
              <a:rPr lang="ru-RU" sz="3600" dirty="0" smtClean="0">
                <a:latin typeface="XO Oriel" panose="020B0604030202020204" pitchFamily="34" charset="0"/>
              </a:rPr>
              <a:t>)</a:t>
            </a:r>
            <a:endParaRPr lang="ru-RU" sz="3600" dirty="0">
              <a:latin typeface="XO Oriel" panose="020B060403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111" y="191667"/>
            <a:ext cx="9354856" cy="70113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679478" y="37779"/>
            <a:ext cx="4432852" cy="28725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ea typeface="Helvetica Neue Medium"/>
                <a:cs typeface="Times New Roman" panose="02020603050405020304" pitchFamily="18" charset="0"/>
                <a:sym typeface="Helvetica Neue Medium"/>
              </a:rPr>
              <a:t>Возможность добавления</a:t>
            </a:r>
            <a:r>
              <a:rPr kumimoji="0" lang="ru-RU" sz="3600" b="0" i="0" u="none" strike="noStrike" cap="none" spc="0" normalizeH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ea typeface="Helvetica Neue Medium"/>
                <a:cs typeface="Times New Roman" panose="02020603050405020304" pitchFamily="18" charset="0"/>
                <a:sym typeface="Helvetica Neue Medium"/>
              </a:rPr>
              <a:t> 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ea typeface="Helvetica Neue Medium"/>
                <a:cs typeface="Times New Roman" panose="02020603050405020304" pitchFamily="18" charset="0"/>
                <a:sym typeface="Helvetica Neue Medium"/>
              </a:rPr>
              <a:t>дополнительной информации Заказчиком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imes New Roman" panose="02020603050405020304" pitchFamily="18" charset="0"/>
              <a:ea typeface="Helvetica Neue Medium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22278" y="10993258"/>
            <a:ext cx="4432852" cy="10874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ea typeface="Helvetica Neue Medium"/>
                <a:cs typeface="Times New Roman" panose="02020603050405020304" pitchFamily="18" charset="0"/>
                <a:sym typeface="Helvetica Neue Medium"/>
              </a:rPr>
              <a:t>Выгрузка</a:t>
            </a: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ea typeface="Helvetica Neue Medium"/>
                <a:cs typeface="Times New Roman" panose="02020603050405020304" pitchFamily="18" charset="0"/>
                <a:sym typeface="Helvetica Neue Medium"/>
              </a:rPr>
              <a:t> необходимой информации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imes New Roman" panose="02020603050405020304" pitchFamily="18" charset="0"/>
              <a:ea typeface="Helvetica Neue Medium"/>
              <a:cs typeface="Times New Roman" panose="02020603050405020304" pitchFamily="18" charset="0"/>
              <a:sym typeface="Helvetica Neue Medium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111" y="7244312"/>
            <a:ext cx="13259039" cy="36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4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242596" y="6405443"/>
            <a:ext cx="9491288" cy="321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endParaRPr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201" y="0"/>
            <a:ext cx="12854532" cy="11842086"/>
          </a:xfrm>
          <a:prstGeom prst="rect">
            <a:avLst/>
          </a:prstGeom>
        </p:spPr>
      </p:pic>
      <p:sp>
        <p:nvSpPr>
          <p:cNvPr id="11" name="Аналитический портал"/>
          <p:cNvSpPr txBox="1"/>
          <p:nvPr/>
        </p:nvSpPr>
        <p:spPr>
          <a:xfrm>
            <a:off x="242596" y="6405442"/>
            <a:ext cx="7748465" cy="5436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sz="4800" b="1" dirty="0" smtClean="0">
                <a:latin typeface="XO Oriel" panose="020B0604030202020204" pitchFamily="34" charset="0"/>
              </a:rPr>
              <a:t>Используйте сервисы обоснования расчета НМЦК от СБЕР А для предотвращения риска нарушений</a:t>
            </a:r>
            <a:endParaRPr lang="ru-RU" sz="3600" dirty="0">
              <a:latin typeface="XO Oriel" panose="020B060403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58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Слой 1+.png" descr="Слой 1+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77610">
            <a:off x="-9747125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SBER_A_LOGO_RGB.png" descr="SBER_A_LOGO_RGB.png"/>
          <p:cNvPicPr>
            <a:picLocks noChangeAspect="1"/>
          </p:cNvPicPr>
          <p:nvPr/>
        </p:nvPicPr>
        <p:blipFill>
          <a:blip r:embed="rId4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83" name="Малые закупки"/>
          <p:cNvSpPr txBox="1"/>
          <p:nvPr/>
        </p:nvSpPr>
        <p:spPr>
          <a:xfrm>
            <a:off x="987339" y="7720064"/>
            <a:ext cx="7682115" cy="2396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5400" spc="-53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pPr>
              <a:spcBef>
                <a:spcPct val="0"/>
              </a:spcBef>
            </a:pPr>
            <a:r>
              <a:rPr lang="ru-RU" dirty="0" smtClean="0"/>
              <a:t>ТЕЛЕГРАММ </a:t>
            </a:r>
            <a:r>
              <a:rPr lang="ru-RU" dirty="0"/>
              <a:t>КАНАЛ</a:t>
            </a:r>
          </a:p>
          <a:p>
            <a:pPr>
              <a:spcBef>
                <a:spcPct val="0"/>
              </a:spcBef>
            </a:pPr>
            <a:r>
              <a:rPr lang="ru-RU" dirty="0"/>
              <a:t> «Закупочная жизнь» 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70017EF-2A32-4241-80FF-5F49E2E0B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100" y="5996442"/>
            <a:ext cx="6724650" cy="6590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3105" y="1687621"/>
            <a:ext cx="5389035" cy="106064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18" y="887900"/>
            <a:ext cx="12339646" cy="123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7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Небо-min.jpg" descr="Небо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-32826"/>
            <a:ext cx="24384005" cy="1374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Горы 3-min.png" descr="Горы 3-m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" y="-1"/>
            <a:ext cx="2432578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Гора 2-min.png" descr="Гора 2-m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2826"/>
            <a:ext cx="24384000" cy="1374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SBER_A_LOCATOR_15_50_RGB.png" descr="SBER_A_LOCATOR_15_50_RGB.png"/>
          <p:cNvPicPr>
            <a:picLocks noChangeAspect="1"/>
          </p:cNvPicPr>
          <p:nvPr/>
        </p:nvPicPr>
        <p:blipFill>
          <a:blip r:embed="rId5">
            <a:alphaModFix amt="79331"/>
          </a:blip>
          <a:stretch>
            <a:fillRect/>
          </a:stretch>
        </p:blipFill>
        <p:spPr>
          <a:xfrm rot="19167323">
            <a:off x="12757231" y="-687514"/>
            <a:ext cx="7743670" cy="7743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Гора 1 + человек-min.png" descr="Гора 1 + человек-m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083139"/>
            <a:ext cx="24384001" cy="1165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SBER_A_LOGO_RGB.png" descr="SBER_A_LOGO_RG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55980" y="-1371149"/>
            <a:ext cx="13478688" cy="75817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7F1759E5-4C43-4C4E-8F24-093D5344DD0A}"/>
              </a:ext>
            </a:extLst>
          </p:cNvPr>
          <p:cNvSpPr txBox="1"/>
          <p:nvPr/>
        </p:nvSpPr>
        <p:spPr>
          <a:xfrm>
            <a:off x="1334827" y="11547882"/>
            <a:ext cx="7630543" cy="1115768"/>
          </a:xfrm>
          <a:prstGeom prst="rect">
            <a:avLst/>
          </a:prstGeom>
        </p:spPr>
        <p:txBody>
          <a:bodyPr vert="horz" wrap="square" lIns="0" tIns="7697" rIns="0" bIns="0" rtlCol="0">
            <a:spAutoFit/>
          </a:bodyPr>
          <a:lstStyle/>
          <a:p>
            <a:pPr marL="7697" algn="l" defTabSz="554218">
              <a:spcBef>
                <a:spcPts val="61"/>
              </a:spcBef>
              <a:defRPr/>
            </a:pPr>
            <a:r>
              <a:rPr lang="ru-RU" spc="-18" dirty="0">
                <a:solidFill>
                  <a:schemeClr val="bg1"/>
                </a:solidFill>
                <a:cs typeface="Calibri"/>
              </a:rPr>
              <a:t>А</a:t>
            </a:r>
            <a:r>
              <a:rPr spc="-30" dirty="0" err="1">
                <a:solidFill>
                  <a:schemeClr val="bg1"/>
                </a:solidFill>
                <a:cs typeface="Calibri"/>
              </a:rPr>
              <a:t>кционерное</a:t>
            </a:r>
            <a:r>
              <a:rPr spc="185" dirty="0">
                <a:solidFill>
                  <a:schemeClr val="bg1"/>
                </a:solidFill>
                <a:cs typeface="Calibri"/>
              </a:rPr>
              <a:t> </a:t>
            </a:r>
            <a:r>
              <a:rPr spc="-18" dirty="0">
                <a:solidFill>
                  <a:schemeClr val="bg1"/>
                </a:solidFill>
                <a:cs typeface="Calibri"/>
              </a:rPr>
              <a:t>общество</a:t>
            </a:r>
            <a:endParaRPr dirty="0">
              <a:solidFill>
                <a:schemeClr val="bg1"/>
              </a:solidFill>
              <a:cs typeface="Calibri"/>
            </a:endParaRPr>
          </a:p>
          <a:p>
            <a:pPr marL="7697" marR="3079" algn="l" defTabSz="554218">
              <a:defRPr/>
            </a:pPr>
            <a:r>
              <a:rPr spc="-18" dirty="0">
                <a:solidFill>
                  <a:schemeClr val="bg1"/>
                </a:solidFill>
                <a:cs typeface="Calibri"/>
              </a:rPr>
              <a:t>«Сбербанк </a:t>
            </a:r>
            <a:r>
              <a:rPr spc="-61" dirty="0">
                <a:solidFill>
                  <a:schemeClr val="bg1"/>
                </a:solidFill>
                <a:cs typeface="Calibri"/>
              </a:rPr>
              <a:t>– </a:t>
            </a:r>
            <a:r>
              <a:rPr spc="-15" dirty="0" err="1">
                <a:solidFill>
                  <a:schemeClr val="bg1"/>
                </a:solidFill>
                <a:cs typeface="Calibri"/>
              </a:rPr>
              <a:t>Автоматизированная</a:t>
            </a:r>
            <a:r>
              <a:rPr spc="-15" dirty="0">
                <a:solidFill>
                  <a:schemeClr val="bg1"/>
                </a:solidFill>
                <a:cs typeface="Calibri"/>
              </a:rPr>
              <a:t> </a:t>
            </a:r>
            <a:r>
              <a:rPr spc="-3" dirty="0">
                <a:solidFill>
                  <a:schemeClr val="bg1"/>
                </a:solidFill>
                <a:cs typeface="Calibri"/>
              </a:rPr>
              <a:t>система</a:t>
            </a:r>
            <a:r>
              <a:rPr spc="3" dirty="0">
                <a:solidFill>
                  <a:schemeClr val="bg1"/>
                </a:solidFill>
                <a:cs typeface="Calibri"/>
              </a:rPr>
              <a:t> </a:t>
            </a:r>
            <a:r>
              <a:rPr spc="6" dirty="0">
                <a:solidFill>
                  <a:schemeClr val="bg1"/>
                </a:solidFill>
                <a:cs typeface="Calibri"/>
              </a:rPr>
              <a:t>торгов»</a:t>
            </a:r>
            <a:endParaRPr dirty="0">
              <a:solidFill>
                <a:schemeClr val="bg1"/>
              </a:solidFill>
              <a:cs typeface="Calibri"/>
            </a:endParaRPr>
          </a:p>
          <a:p>
            <a:pPr marL="7697" algn="l" defTabSz="554218">
              <a:defRPr/>
            </a:pPr>
            <a:r>
              <a:rPr spc="39" dirty="0">
                <a:solidFill>
                  <a:schemeClr val="bg1"/>
                </a:solidFill>
                <a:cs typeface="Calibri"/>
              </a:rPr>
              <a:t>(АО </a:t>
            </a:r>
            <a:r>
              <a:rPr spc="-18" dirty="0">
                <a:solidFill>
                  <a:schemeClr val="bg1"/>
                </a:solidFill>
                <a:cs typeface="Calibri"/>
              </a:rPr>
              <a:t>«Сбербанк </a:t>
            </a:r>
            <a:r>
              <a:rPr spc="58" dirty="0">
                <a:solidFill>
                  <a:schemeClr val="bg1"/>
                </a:solidFill>
                <a:cs typeface="Calibri"/>
              </a:rPr>
              <a:t>-</a:t>
            </a:r>
            <a:r>
              <a:rPr spc="24" dirty="0">
                <a:solidFill>
                  <a:schemeClr val="bg1"/>
                </a:solidFill>
                <a:cs typeface="Calibri"/>
              </a:rPr>
              <a:t> </a:t>
            </a:r>
            <a:r>
              <a:rPr spc="33" dirty="0">
                <a:solidFill>
                  <a:schemeClr val="bg1"/>
                </a:solidFill>
                <a:cs typeface="Calibri"/>
              </a:rPr>
              <a:t>АСТ»)</a:t>
            </a:r>
            <a:endParaRPr dirty="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11" name="Группа 5">
            <a:extLst>
              <a:ext uri="{FF2B5EF4-FFF2-40B4-BE49-F238E27FC236}">
                <a16:creationId xmlns:a16="http://schemas.microsoft.com/office/drawing/2014/main" id="{7E4A7978-98A4-524C-A66C-A31FA338DA91}"/>
              </a:ext>
            </a:extLst>
          </p:cNvPr>
          <p:cNvGrpSpPr/>
          <p:nvPr/>
        </p:nvGrpSpPr>
        <p:grpSpPr>
          <a:xfrm>
            <a:off x="365443" y="12775809"/>
            <a:ext cx="10918111" cy="1107393"/>
            <a:chOff x="4574731" y="6066066"/>
            <a:chExt cx="5026810" cy="1107393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BC9A5036-D74A-D348-9F51-66C80251C70A}"/>
                </a:ext>
              </a:extLst>
            </p:cNvPr>
            <p:cNvSpPr txBox="1"/>
            <p:nvPr/>
          </p:nvSpPr>
          <p:spPr>
            <a:xfrm>
              <a:off x="4574731" y="6066066"/>
              <a:ext cx="5026810" cy="1107393"/>
            </a:xfrm>
            <a:prstGeom prst="rect">
              <a:avLst/>
            </a:prstGeom>
          </p:spPr>
          <p:txBody>
            <a:bodyPr vert="horz" wrap="square" lIns="0" tIns="3848" rIns="0" bIns="0" rtlCol="0">
              <a:spAutoFit/>
            </a:bodyPr>
            <a:lstStyle/>
            <a:p>
              <a:pPr marL="7697" marR="41566" defTabSz="554218">
                <a:lnSpc>
                  <a:spcPct val="102099"/>
                </a:lnSpc>
                <a:spcBef>
                  <a:spcPts val="30"/>
                </a:spcBef>
                <a:defRPr/>
              </a:pPr>
              <a:r>
                <a:rPr b="1" spc="21" dirty="0">
                  <a:solidFill>
                    <a:schemeClr val="bg1"/>
                  </a:solidFill>
                  <a:cs typeface="Calibri"/>
                </a:rPr>
                <a:t>Адрес: </a:t>
              </a:r>
              <a:r>
                <a:rPr spc="-24" dirty="0">
                  <a:solidFill>
                    <a:schemeClr val="bg1"/>
                  </a:solidFill>
                  <a:cs typeface="Calibri"/>
                </a:rPr>
                <a:t>119435, </a:t>
              </a:r>
              <a:r>
                <a:rPr spc="-30" dirty="0" err="1">
                  <a:solidFill>
                    <a:schemeClr val="bg1"/>
                  </a:solidFill>
                  <a:cs typeface="Calibri"/>
                </a:rPr>
                <a:t>Москва</a:t>
              </a:r>
              <a:r>
                <a:rPr spc="-30" dirty="0">
                  <a:solidFill>
                    <a:schemeClr val="bg1"/>
                  </a:solidFill>
                  <a:cs typeface="Calibri"/>
                </a:rPr>
                <a:t>, </a:t>
              </a:r>
              <a:r>
                <a:rPr lang="ru-RU" spc="-21" dirty="0">
                  <a:solidFill>
                    <a:schemeClr val="bg1"/>
                  </a:solidFill>
                  <a:cs typeface="Calibri"/>
                </a:rPr>
                <a:t>Большой</a:t>
              </a:r>
              <a:r>
                <a:rPr spc="-21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spc="-6" dirty="0">
                  <a:solidFill>
                    <a:schemeClr val="bg1"/>
                  </a:solidFill>
                  <a:cs typeface="Calibri"/>
                </a:rPr>
                <a:t>Саввинский </a:t>
              </a:r>
              <a:r>
                <a:rPr spc="-27" dirty="0" err="1">
                  <a:solidFill>
                    <a:schemeClr val="bg1"/>
                  </a:solidFill>
                  <a:cs typeface="Calibri"/>
                </a:rPr>
                <a:t>пер</a:t>
              </a:r>
              <a:r>
                <a:rPr spc="-27" dirty="0">
                  <a:solidFill>
                    <a:schemeClr val="bg1"/>
                  </a:solidFill>
                  <a:cs typeface="Calibri"/>
                </a:rPr>
                <a:t>., </a:t>
              </a:r>
              <a:r>
                <a:rPr spc="-24" dirty="0">
                  <a:solidFill>
                    <a:schemeClr val="bg1"/>
                  </a:solidFill>
                  <a:cs typeface="Calibri"/>
                </a:rPr>
                <a:t>д.</a:t>
              </a:r>
              <a:r>
                <a:rPr spc="-39" dirty="0">
                  <a:solidFill>
                    <a:schemeClr val="bg1"/>
                  </a:solidFill>
                  <a:cs typeface="Calibri"/>
                </a:rPr>
                <a:t>12, </a:t>
              </a:r>
              <a:r>
                <a:rPr spc="9" dirty="0">
                  <a:solidFill>
                    <a:schemeClr val="bg1"/>
                  </a:solidFill>
                  <a:cs typeface="Calibri"/>
                </a:rPr>
                <a:t>стр.</a:t>
              </a:r>
              <a:r>
                <a:rPr spc="24" dirty="0">
                  <a:solidFill>
                    <a:schemeClr val="bg1"/>
                  </a:solidFill>
                  <a:cs typeface="Calibri"/>
                </a:rPr>
                <a:t>9</a:t>
              </a:r>
              <a:r>
                <a:rPr lang="ru-RU" spc="24" dirty="0">
                  <a:solidFill>
                    <a:schemeClr val="bg1"/>
                  </a:solidFill>
                  <a:cs typeface="Calibri"/>
                </a:rPr>
                <a:t> </a:t>
              </a:r>
              <a:endParaRPr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1B3BC026-1FF4-284C-A7F7-87BDA7DE0896}"/>
                </a:ext>
              </a:extLst>
            </p:cNvPr>
            <p:cNvSpPr txBox="1"/>
            <p:nvPr/>
          </p:nvSpPr>
          <p:spPr>
            <a:xfrm>
              <a:off x="4574731" y="6436351"/>
              <a:ext cx="4604779" cy="214777"/>
            </a:xfrm>
            <a:prstGeom prst="rect">
              <a:avLst/>
            </a:prstGeom>
          </p:spPr>
          <p:txBody>
            <a:bodyPr vert="horz" wrap="square" lIns="0" tIns="3848" rIns="0" bIns="0" rtlCol="0">
              <a:spAutoFit/>
            </a:bodyPr>
            <a:lstStyle/>
            <a:p>
              <a:pPr marL="7697" defTabSz="554218">
                <a:lnSpc>
                  <a:spcPts val="1685"/>
                </a:lnSpc>
                <a:defRPr/>
              </a:pPr>
              <a:endParaRPr sz="1400" dirty="0">
                <a:cs typeface="Calibri"/>
              </a:endParaRPr>
            </a:p>
          </p:txBody>
        </p:sp>
      </p:grpSp>
      <p:sp>
        <p:nvSpPr>
          <p:cNvPr id="14" name="Заказчикам">
            <a:extLst>
              <a:ext uri="{FF2B5EF4-FFF2-40B4-BE49-F238E27FC236}">
                <a16:creationId xmlns:a16="http://schemas.microsoft.com/office/drawing/2014/main" id="{131B7EFE-1E60-E947-A789-E244F299B27C}"/>
              </a:ext>
            </a:extLst>
          </p:cNvPr>
          <p:cNvSpPr txBox="1"/>
          <p:nvPr/>
        </p:nvSpPr>
        <p:spPr>
          <a:xfrm>
            <a:off x="1334827" y="4867502"/>
            <a:ext cx="11467357" cy="180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Спасибо за внимание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987339" y="7399356"/>
            <a:ext cx="6986966" cy="335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>
                <a:latin typeface="XO Oriel" panose="020B0604030202020204" pitchFamily="34" charset="0"/>
              </a:rPr>
              <a:t>Сервис обоснования НМЦ</a:t>
            </a:r>
            <a:endParaRPr dirty="0">
              <a:latin typeface="XO Oriel" panose="020B0604030202020204" pitchFamily="34" charset="0"/>
            </a:endParaRPr>
          </a:p>
        </p:txBody>
      </p:sp>
      <p:sp>
        <p:nvSpPr>
          <p:cNvPr id="55" name="Результаты взаимодействия">
            <a:extLst>
              <a:ext uri="{FF2B5EF4-FFF2-40B4-BE49-F238E27FC236}">
                <a16:creationId xmlns:a16="http://schemas.microsoft.com/office/drawing/2014/main" id="{675FF7B1-80E5-104C-85EC-A2768F9AC74A}"/>
              </a:ext>
            </a:extLst>
          </p:cNvPr>
          <p:cNvSpPr txBox="1"/>
          <p:nvPr/>
        </p:nvSpPr>
        <p:spPr>
          <a:xfrm>
            <a:off x="9248600" y="819950"/>
            <a:ext cx="14008711" cy="846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latin typeface="XO Oriel" panose="020B0604030202020204" pitchFamily="34" charset="0"/>
              </a:rPr>
              <a:t>Аналитические сервисы: расчет НМЦК</a:t>
            </a:r>
            <a:endParaRPr sz="4800" b="1" dirty="0">
              <a:latin typeface="XO Oriel" panose="020B060403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C444DF-FCEF-9F41-8AD4-A32B3873F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238" y="5267847"/>
            <a:ext cx="14710406" cy="8448154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B51E71FC-47AB-EA48-9D9A-BB4AECEC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47324" y="5275616"/>
            <a:ext cx="6282320" cy="4584001"/>
          </a:xfrm>
          <a:prstGeom prst="rect">
            <a:avLst/>
          </a:prstGeom>
          <a:noFill/>
          <a:ln w="9525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13109188" y="1897399"/>
            <a:ext cx="10954926" cy="3175563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22"/>
              </a:spcBef>
              <a:buSzPct val="100000"/>
              <a:defRPr/>
            </a:pPr>
            <a:endParaRPr lang="ru-RU" sz="3200" dirty="0">
              <a:solidFill>
                <a:srgbClr val="75D0AA"/>
              </a:solidFill>
              <a:latin typeface="SB Sans Text Light"/>
              <a:ea typeface="Gill Sans SemiBold"/>
              <a:cs typeface="Helvetica" pitchFamily="34" charset="0"/>
              <a:sym typeface="Gill Sans SemiBold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E0CF1AB-EB1D-8E47-8422-BF18D975B020}"/>
              </a:ext>
            </a:extLst>
          </p:cNvPr>
          <p:cNvSpPr/>
          <p:nvPr/>
        </p:nvSpPr>
        <p:spPr>
          <a:xfrm>
            <a:off x="15669239" y="2100053"/>
            <a:ext cx="8460405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0160" algn="l">
              <a:spcBef>
                <a:spcPts val="210"/>
              </a:spcBef>
            </a:pPr>
            <a:r>
              <a:rPr lang="ru-RU" sz="2800" b="1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ДЛЯ РАСЧЕТА НМЦК </a:t>
            </a:r>
            <a:r>
              <a:rPr lang="ru-RU" sz="28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5400" marR="10160" algn="l">
              <a:spcBef>
                <a:spcPts val="210"/>
              </a:spcBef>
            </a:pPr>
            <a:r>
              <a:rPr lang="ru-RU" sz="2800" spc="-150" dirty="0">
                <a:solidFill>
                  <a:schemeClr val="accent3">
                    <a:lumMod val="60000"/>
                    <a:lumOff val="40000"/>
                  </a:schemeClr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  <a:r>
              <a:rPr lang="ru-RU" sz="2800" b="1" spc="-1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сервис </a:t>
            </a:r>
            <a:r>
              <a:rPr lang="ru-RU" sz="28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заказчиков, который позволяет формировать, обосновывать и контролировать начальную (максимальную) цену  </a:t>
            </a:r>
            <a:r>
              <a:rPr lang="ru-RU" sz="28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</a:t>
            </a:r>
            <a:r>
              <a:rPr lang="ru-RU" sz="2800" spc="-2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800" spc="-22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закупки.</a:t>
            </a:r>
            <a:r>
              <a:rPr lang="ru-RU" sz="2800" spc="-2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400" marR="10160" algn="l">
              <a:spcBef>
                <a:spcPts val="210"/>
              </a:spcBef>
            </a:pPr>
            <a:r>
              <a:rPr lang="ru-RU" sz="28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</a:t>
            </a:r>
            <a:r>
              <a:rPr lang="ru-RU" sz="2800" spc="-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lang="ru-RU" sz="2800" spc="-2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3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spc="-2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</a:t>
            </a:r>
            <a:r>
              <a:rPr lang="ru-RU" sz="2800" spc="-2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  <a:r>
              <a:rPr lang="ru-RU" sz="2800" spc="-2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800" spc="-22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обоснования</a:t>
            </a:r>
            <a:r>
              <a:rPr lang="ru-RU" sz="2800" spc="-2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НМЦК</a:t>
            </a:r>
            <a:r>
              <a:rPr lang="ru-RU" sz="28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47DAB02-B7FC-0C42-85DE-DCCFF9883F2C}"/>
              </a:ext>
            </a:extLst>
          </p:cNvPr>
          <p:cNvSpPr/>
          <p:nvPr/>
        </p:nvSpPr>
        <p:spPr>
          <a:xfrm>
            <a:off x="13614885" y="2423987"/>
            <a:ext cx="1836137" cy="1771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ED0412C-E7A7-024C-B83D-EE46E95A4B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102" y="2534775"/>
            <a:ext cx="1399701" cy="139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242596" y="7399356"/>
            <a:ext cx="8714792" cy="351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 smtClean="0">
                <a:latin typeface="XO Oriel" panose="020B0604030202020204" pitchFamily="34" charset="0"/>
              </a:rPr>
              <a:t>Медицинские изделия (</a:t>
            </a:r>
            <a:r>
              <a:rPr lang="ru-RU" dirty="0" smtClean="0">
                <a:latin typeface="XO Oriel" panose="020B0604030202020204" pitchFamily="34" charset="0"/>
              </a:rPr>
              <a:t>приказ Миндздрава от 15.05.2020 № </a:t>
            </a:r>
            <a:r>
              <a:rPr lang="ru-RU" dirty="0" smtClean="0">
                <a:latin typeface="XO Oriel" panose="020B0604030202020204" pitchFamily="34" charset="0"/>
              </a:rPr>
              <a:t>450н)</a:t>
            </a:r>
            <a:endParaRPr dirty="0">
              <a:latin typeface="XO Oriel" panose="020B0604030202020204" pitchFamily="34" charset="0"/>
            </a:endParaRPr>
          </a:p>
        </p:txBody>
      </p:sp>
      <p:sp>
        <p:nvSpPr>
          <p:cNvPr id="55" name="Результаты взаимодействия">
            <a:extLst>
              <a:ext uri="{FF2B5EF4-FFF2-40B4-BE49-F238E27FC236}">
                <a16:creationId xmlns:a16="http://schemas.microsoft.com/office/drawing/2014/main" id="{675FF7B1-80E5-104C-85EC-A2768F9AC74A}"/>
              </a:ext>
            </a:extLst>
          </p:cNvPr>
          <p:cNvSpPr txBox="1"/>
          <p:nvPr/>
        </p:nvSpPr>
        <p:spPr>
          <a:xfrm>
            <a:off x="9983397" y="266316"/>
            <a:ext cx="14008711" cy="251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latin typeface="XO Oriel" panose="020B0604030202020204" pitchFamily="34" charset="0"/>
              </a:rPr>
              <a:t>Р</a:t>
            </a:r>
            <a:r>
              <a:rPr lang="ru-RU" sz="4800" b="1" dirty="0" smtClean="0">
                <a:latin typeface="XO Oriel" panose="020B0604030202020204" pitchFamily="34" charset="0"/>
              </a:rPr>
              <a:t>асчет НМЦК в соответствие с приказом Министерства здравоохранения РФ от 15.05.2020 № 450н</a:t>
            </a:r>
            <a:endParaRPr sz="4800" b="1" dirty="0">
              <a:latin typeface="XO Oriel" panose="020B060403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47DAB02-B7FC-0C42-85DE-DCCFF9883F2C}"/>
              </a:ext>
            </a:extLst>
          </p:cNvPr>
          <p:cNvSpPr/>
          <p:nvPr/>
        </p:nvSpPr>
        <p:spPr>
          <a:xfrm>
            <a:off x="13877753" y="3112479"/>
            <a:ext cx="1836137" cy="1771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pic>
        <p:nvPicPr>
          <p:cNvPr id="8" name="Рисунок 7" descr="https://files.carrotquest.io/knowledge-bases-images/articles/36223/36223-1622620411256-vm5vuy8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2435175"/>
            <a:ext cx="15182850" cy="452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files.carrotquest.io/knowledge-bases-images/articles/36223/36223-1622620411390-u7jrw2ez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397" y="7900167"/>
            <a:ext cx="6576335" cy="5669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12965651" y="6662418"/>
            <a:ext cx="10954926" cy="1211741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dirty="0" smtClean="0"/>
              <a:t>Сервис </a:t>
            </a:r>
            <a:r>
              <a:rPr lang="ru-RU" b="1" dirty="0"/>
              <a:t>ищет совпадения по товарам контрактов по 44-ФЗ. </a:t>
            </a:r>
            <a:r>
              <a:rPr lang="ru-RU" b="1" dirty="0" smtClean="0"/>
              <a:t>Можно </a:t>
            </a:r>
            <a:r>
              <a:rPr lang="ru-RU" b="1" dirty="0"/>
              <a:t>отредактировать подборку контрактов по кодам ОКПД2 и КТРУ. </a:t>
            </a:r>
          </a:p>
        </p:txBody>
      </p:sp>
    </p:spTree>
    <p:extLst>
      <p:ext uri="{BB962C8B-B14F-4D97-AF65-F5344CB8AC3E}">
        <p14:creationId xmlns:p14="http://schemas.microsoft.com/office/powerpoint/2010/main" val="79300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242596" y="7399356"/>
            <a:ext cx="8714792" cy="325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>
                <a:latin typeface="XO Oriel" panose="020B0604030202020204" pitchFamily="34" charset="0"/>
              </a:rPr>
              <a:t>Медицинские изделия (приказ Миндздрава от 15.05.2020 № 450н)</a:t>
            </a:r>
            <a:endParaRPr lang="ru-RU" dirty="0">
              <a:latin typeface="XO Oriel" panose="020B0604030202020204" pitchFamily="34" charset="0"/>
            </a:endParaRPr>
          </a:p>
        </p:txBody>
      </p:sp>
      <p:sp>
        <p:nvSpPr>
          <p:cNvPr id="55" name="Результаты взаимодействия">
            <a:extLst>
              <a:ext uri="{FF2B5EF4-FFF2-40B4-BE49-F238E27FC236}">
                <a16:creationId xmlns:a16="http://schemas.microsoft.com/office/drawing/2014/main" id="{675FF7B1-80E5-104C-85EC-A2768F9AC74A}"/>
              </a:ext>
            </a:extLst>
          </p:cNvPr>
          <p:cNvSpPr txBox="1"/>
          <p:nvPr/>
        </p:nvSpPr>
        <p:spPr>
          <a:xfrm>
            <a:off x="9983397" y="266316"/>
            <a:ext cx="14008711" cy="251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latin typeface="XO Oriel" panose="020B0604030202020204" pitchFamily="34" charset="0"/>
              </a:rPr>
              <a:t>Р</a:t>
            </a:r>
            <a:r>
              <a:rPr lang="ru-RU" sz="4800" b="1" dirty="0" smtClean="0">
                <a:latin typeface="XO Oriel" panose="020B0604030202020204" pitchFamily="34" charset="0"/>
              </a:rPr>
              <a:t>асчет НМЦК в соответствие с приказом Министерства здравоохранения РФ от 15.05.2020 № 450н</a:t>
            </a:r>
            <a:endParaRPr sz="4800" b="1" dirty="0">
              <a:latin typeface="XO Oriel" panose="020B060403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47DAB02-B7FC-0C42-85DE-DCCFF9883F2C}"/>
              </a:ext>
            </a:extLst>
          </p:cNvPr>
          <p:cNvSpPr/>
          <p:nvPr/>
        </p:nvSpPr>
        <p:spPr>
          <a:xfrm>
            <a:off x="13877753" y="3112479"/>
            <a:ext cx="1836137" cy="1771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11823683" y="6137315"/>
            <a:ext cx="10954926" cy="1259814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соответствии с приказом 450н можно учесть стоимость расходных материалов и технического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184" y="2817065"/>
            <a:ext cx="13381924" cy="3322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184" y="7749730"/>
            <a:ext cx="13381924" cy="56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7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242596" y="7399356"/>
            <a:ext cx="8714792" cy="317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>
                <a:latin typeface="XO Oriel" panose="020B0604030202020204" pitchFamily="34" charset="0"/>
              </a:rPr>
              <a:t>Медицинские изделия (приказ Миндздрава от 15.05.2020 № 450н)</a:t>
            </a:r>
            <a:endParaRPr lang="ru-RU" dirty="0">
              <a:latin typeface="XO Oriel" panose="020B0604030202020204" pitchFamily="34" charset="0"/>
            </a:endParaRPr>
          </a:p>
        </p:txBody>
      </p:sp>
      <p:sp>
        <p:nvSpPr>
          <p:cNvPr id="55" name="Результаты взаимодействия">
            <a:extLst>
              <a:ext uri="{FF2B5EF4-FFF2-40B4-BE49-F238E27FC236}">
                <a16:creationId xmlns:a16="http://schemas.microsoft.com/office/drawing/2014/main" id="{675FF7B1-80E5-104C-85EC-A2768F9AC74A}"/>
              </a:ext>
            </a:extLst>
          </p:cNvPr>
          <p:cNvSpPr txBox="1"/>
          <p:nvPr/>
        </p:nvSpPr>
        <p:spPr>
          <a:xfrm>
            <a:off x="9983397" y="266316"/>
            <a:ext cx="14008711" cy="251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latin typeface="XO Oriel" panose="020B0604030202020204" pitchFamily="34" charset="0"/>
              </a:rPr>
              <a:t>Р</a:t>
            </a:r>
            <a:r>
              <a:rPr lang="ru-RU" sz="4800" b="1" dirty="0" smtClean="0">
                <a:latin typeface="XO Oriel" panose="020B0604030202020204" pitchFamily="34" charset="0"/>
              </a:rPr>
              <a:t>асчет НМЦК в соответствие с приказом Министерства здравоохранения РФ от 15.05.2020 № 450н</a:t>
            </a:r>
            <a:endParaRPr sz="4800" b="1" dirty="0">
              <a:latin typeface="XO Oriel" panose="020B060403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47DAB02-B7FC-0C42-85DE-DCCFF9883F2C}"/>
              </a:ext>
            </a:extLst>
          </p:cNvPr>
          <p:cNvSpPr/>
          <p:nvPr/>
        </p:nvSpPr>
        <p:spPr>
          <a:xfrm>
            <a:off x="13877753" y="3112479"/>
            <a:ext cx="1836137" cy="1771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3356" y="4770085"/>
            <a:ext cx="10388792" cy="2052495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10712681" y="3112479"/>
            <a:ext cx="12490219" cy="1384242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dirty="0"/>
              <a:t>Вместо подобранных контрактов можно использовать коммерческие предложения от поставщиков. Для этого внесите данные о КП с помощью кнопки “Добавить вручную”.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1285" y="8753552"/>
            <a:ext cx="9356322" cy="4779230"/>
          </a:xfrm>
          <a:prstGeom prst="rect">
            <a:avLst/>
          </a:prstGeom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11480327" y="7095945"/>
            <a:ext cx="10954926" cy="1384242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dirty="0" smtClean="0"/>
              <a:t>Возможность дополнительно скорректировать цену по дополнительным фильтрам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150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242596" y="7399356"/>
            <a:ext cx="8714792" cy="2906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>
                <a:latin typeface="XO Oriel" panose="020B0604030202020204" pitchFamily="34" charset="0"/>
              </a:rPr>
              <a:t>Медицинские изделия (приказ Миндздрава от 15.05.2020 № 450н)</a:t>
            </a:r>
            <a:endParaRPr lang="ru-RU" dirty="0">
              <a:latin typeface="XO Oriel" panose="020B0604030202020204" pitchFamily="34" charset="0"/>
            </a:endParaRPr>
          </a:p>
        </p:txBody>
      </p:sp>
      <p:sp>
        <p:nvSpPr>
          <p:cNvPr id="55" name="Результаты взаимодействия">
            <a:extLst>
              <a:ext uri="{FF2B5EF4-FFF2-40B4-BE49-F238E27FC236}">
                <a16:creationId xmlns:a16="http://schemas.microsoft.com/office/drawing/2014/main" id="{675FF7B1-80E5-104C-85EC-A2768F9AC74A}"/>
              </a:ext>
            </a:extLst>
          </p:cNvPr>
          <p:cNvSpPr txBox="1"/>
          <p:nvPr/>
        </p:nvSpPr>
        <p:spPr>
          <a:xfrm>
            <a:off x="9983397" y="251857"/>
            <a:ext cx="14008711" cy="251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latin typeface="XO Oriel" panose="020B0604030202020204" pitchFamily="34" charset="0"/>
              </a:rPr>
              <a:t>Р</a:t>
            </a:r>
            <a:r>
              <a:rPr lang="ru-RU" sz="4800" b="1" dirty="0" smtClean="0">
                <a:latin typeface="XO Oriel" panose="020B0604030202020204" pitchFamily="34" charset="0"/>
              </a:rPr>
              <a:t>асчет НМЦК в соответствие с приказом Министерства здравоохранения РФ от 15.05.2020 № 450н</a:t>
            </a:r>
            <a:endParaRPr sz="4800" b="1" dirty="0">
              <a:latin typeface="XO Oriel" panose="020B060403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47DAB02-B7FC-0C42-85DE-DCCFF9883F2C}"/>
              </a:ext>
            </a:extLst>
          </p:cNvPr>
          <p:cNvSpPr/>
          <p:nvPr/>
        </p:nvSpPr>
        <p:spPr>
          <a:xfrm>
            <a:off x="13877753" y="3112479"/>
            <a:ext cx="1836137" cy="1771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396" y="2571750"/>
            <a:ext cx="14008712" cy="8801100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9983397" y="11539531"/>
            <a:ext cx="13829102" cy="1713826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метод используется только при наличии предельных цен.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медицинских изделий, имплантируемых в тело человека. На 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Росздравнадзора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есть реестр таких медицинских изделий с предельными ценами на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7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242596" y="7399356"/>
            <a:ext cx="8714792" cy="324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>
                <a:latin typeface="XO Oriel" panose="020B0604030202020204" pitchFamily="34" charset="0"/>
              </a:rPr>
              <a:t>Медицинские изделия (приказ Миндздрава от 15.05.2020 № 450н)</a:t>
            </a:r>
            <a:endParaRPr lang="ru-RU" dirty="0">
              <a:latin typeface="XO Oriel" panose="020B0604030202020204" pitchFamily="34" charset="0"/>
            </a:endParaRPr>
          </a:p>
        </p:txBody>
      </p:sp>
      <p:sp>
        <p:nvSpPr>
          <p:cNvPr id="55" name="Результаты взаимодействия">
            <a:extLst>
              <a:ext uri="{FF2B5EF4-FFF2-40B4-BE49-F238E27FC236}">
                <a16:creationId xmlns:a16="http://schemas.microsoft.com/office/drawing/2014/main" id="{675FF7B1-80E5-104C-85EC-A2768F9AC74A}"/>
              </a:ext>
            </a:extLst>
          </p:cNvPr>
          <p:cNvSpPr txBox="1"/>
          <p:nvPr/>
        </p:nvSpPr>
        <p:spPr>
          <a:xfrm>
            <a:off x="9983397" y="266316"/>
            <a:ext cx="14008711" cy="251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latin typeface="XO Oriel" panose="020B0604030202020204" pitchFamily="34" charset="0"/>
              </a:rPr>
              <a:t>Р</a:t>
            </a:r>
            <a:r>
              <a:rPr lang="ru-RU" sz="4800" b="1" dirty="0" smtClean="0">
                <a:latin typeface="XO Oriel" panose="020B0604030202020204" pitchFamily="34" charset="0"/>
              </a:rPr>
              <a:t>асчет НМЦК в соответствие с приказом Министерства здравоохранения РФ от 15.05.2020 № 450н</a:t>
            </a:r>
            <a:endParaRPr sz="4800" b="1" dirty="0">
              <a:latin typeface="XO Oriel" panose="020B060403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47DAB02-B7FC-0C42-85DE-DCCFF9883F2C}"/>
              </a:ext>
            </a:extLst>
          </p:cNvPr>
          <p:cNvSpPr/>
          <p:nvPr/>
        </p:nvSpPr>
        <p:spPr>
          <a:xfrm>
            <a:off x="13877753" y="3112479"/>
            <a:ext cx="1836137" cy="1771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9983397" y="2776478"/>
            <a:ext cx="13977141" cy="1396585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цен, рассчитанных одним или несколькими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приказу 450н, берется средневзвешенное (или не более средневзвешенной)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files.carrotquest.io/knowledge-bases-images/articles/36223/36223-1622620411431-n1ip6uo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66" y="4173063"/>
            <a:ext cx="13945572" cy="299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files.carrotquest.io/knowledge-bases-images/articles/36223/36223-1622620411694-eoy2v40h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67" y="7097946"/>
            <a:ext cx="13977141" cy="5730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76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242596" y="6405443"/>
            <a:ext cx="9491288" cy="321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sz="4800" dirty="0" smtClean="0">
                <a:latin typeface="XO Oriel" panose="020B0604030202020204" pitchFamily="34" charset="0"/>
              </a:rPr>
              <a:t>Медицинские изделия                   (ПП РФ от 05.02.2015 № 102)</a:t>
            </a:r>
            <a:endParaRPr sz="4800" dirty="0">
              <a:latin typeface="XO Oriel" panose="020B060403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9525000" y="522850"/>
            <a:ext cx="14617352" cy="2686181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 медицинских изделий из Приложения №2 к ПП РФ 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рассчитывать НМЦК по средневзвешенным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ценам согласно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методике из 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№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759н/3450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6472726" y="3313318"/>
            <a:ext cx="998496" cy="173753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10149073" y="5155140"/>
            <a:ext cx="13645802" cy="1888435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согласно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приказу: </a:t>
            </a:r>
          </a:p>
          <a:p>
            <a:pPr fontAlgn="base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средневзвешенная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умножается на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инфляции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локализации</a:t>
            </a:r>
            <a:endParaRPr lang="ru-RU" sz="3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0585895" y="7144492"/>
            <a:ext cx="998496" cy="173753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15809606" y="7144492"/>
            <a:ext cx="998496" cy="173753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20996502" y="7144492"/>
            <a:ext cx="998496" cy="173753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8606686" y="8882024"/>
            <a:ext cx="4956914" cy="4709323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5500"/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Средневзвешенные цены.</a:t>
            </a:r>
            <a:b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</a:br>
            <a:endParaRPr lang="ru-RU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  <a:p>
            <a:pPr defTabSz="825500"/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ассчитываются 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Аналитическим центром при Правительстве Российской Федерации и до 1 ноября передаются и публикуются на сайте </a:t>
            </a: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Минздрава.</a:t>
            </a:r>
            <a:endParaRPr lang="ru-RU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13930179" y="8964722"/>
            <a:ext cx="5085094" cy="4626625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5500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локализации.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Рассчитывает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 1 ноября передаются и публикуются на сайте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19320070" y="8964722"/>
            <a:ext cx="5063930" cy="4601663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5500"/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инфляции. </a:t>
            </a:r>
            <a:b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5500"/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коэффициент, соответствующий уровню инфляции, установленному федеральным законом о федеральном бюджете на соответствующий финансовый </a:t>
            </a: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4200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242596" y="6405443"/>
            <a:ext cx="9491288" cy="321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sz="4800" dirty="0" smtClean="0"/>
              <a:t>Медицинские изделия                   (ПП РФ от 05.02.2015 № 102)</a:t>
            </a:r>
            <a:endParaRPr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80" y="457200"/>
            <a:ext cx="14201820" cy="6539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884" y="8500868"/>
            <a:ext cx="14586167" cy="3919732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16876652" y="6997148"/>
            <a:ext cx="612822" cy="1293444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108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SB Sans Display"/>
        <a:ea typeface="SB Sans Display"/>
        <a:cs typeface="SB Sans Display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SB Sans Display"/>
        <a:ea typeface="SB Sans Display"/>
        <a:cs typeface="SB Sans Display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433</Words>
  <Application>Microsoft Office PowerPoint</Application>
  <PresentationFormat>Произвольный</PresentationFormat>
  <Paragraphs>56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Calibri</vt:lpstr>
      <vt:lpstr>Gill Sans SemiBold</vt:lpstr>
      <vt:lpstr>Helvetica</vt:lpstr>
      <vt:lpstr>Helvetica Neue</vt:lpstr>
      <vt:lpstr>Helvetica Neue Medium</vt:lpstr>
      <vt:lpstr>SB Sans Display</vt:lpstr>
      <vt:lpstr>SB Sans Display Semibold</vt:lpstr>
      <vt:lpstr>SB Sans Text Light</vt:lpstr>
      <vt:lpstr>Times New Roman</vt:lpstr>
      <vt:lpstr>XO Oriel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Фирсов</dc:creator>
  <cp:lastModifiedBy>user</cp:lastModifiedBy>
  <cp:revision>35</cp:revision>
  <cp:lastPrinted>2022-04-19T15:36:11Z</cp:lastPrinted>
  <dcterms:modified xsi:type="dcterms:W3CDTF">2022-05-18T03:42:54Z</dcterms:modified>
</cp:coreProperties>
</file>