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3361" r:id="rId2"/>
    <p:sldId id="3357" r:id="rId3"/>
    <p:sldId id="3359" r:id="rId4"/>
    <p:sldId id="3360" r:id="rId5"/>
    <p:sldId id="3365" r:id="rId6"/>
    <p:sldId id="3382" r:id="rId7"/>
    <p:sldId id="3367" r:id="rId8"/>
    <p:sldId id="3384" r:id="rId9"/>
    <p:sldId id="3383" r:id="rId10"/>
    <p:sldId id="3376" r:id="rId11"/>
    <p:sldId id="3377" r:id="rId12"/>
    <p:sldId id="3378" r:id="rId13"/>
    <p:sldId id="3379" r:id="rId14"/>
    <p:sldId id="3374" r:id="rId15"/>
    <p:sldId id="33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FC"/>
    <a:srgbClr val="FFCE2D"/>
    <a:srgbClr val="FFCE44"/>
    <a:srgbClr val="002343"/>
    <a:srgbClr val="21A038"/>
    <a:srgbClr val="0259FD"/>
    <a:srgbClr val="F7F3EF"/>
    <a:srgbClr val="323232"/>
    <a:srgbClr val="F6F3EF"/>
    <a:srgbClr val="00B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/>
    <p:restoredTop sz="94613"/>
  </p:normalViewPr>
  <p:slideViewPr>
    <p:cSldViewPr snapToGrid="0" snapToObjects="1">
      <p:cViewPr varScale="1">
        <p:scale>
          <a:sx n="114" d="100"/>
          <a:sy n="114" d="100"/>
        </p:scale>
        <p:origin x="504" y="-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AABAB-66F2-D540-8DAA-E050F6429AE4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A4B6-F4B1-574E-990A-57B17B8F9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4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23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4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9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2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5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2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4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E036-A148-5A46-9D41-E2B68109F5A9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7F482-306B-704D-9DB6-4A2D1A85A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0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.sberbank-ast.ru/mkc-sber/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mailto:support@sberb2b.r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upport@sberb2b.ru" TargetMode="External"/><Relationship Id="rId5" Type="http://schemas.openxmlformats.org/officeDocument/2006/relationships/image" Target="../media/image2.png"/><Relationship Id="rId4" Type="http://schemas.openxmlformats.org/officeDocument/2006/relationships/hyperlink" Target="sberb2b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sberb2b.ru/request/public-request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9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jp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еж фон">
            <a:extLst>
              <a:ext uri="{FF2B5EF4-FFF2-40B4-BE49-F238E27FC236}">
                <a16:creationId xmlns:a16="http://schemas.microsoft.com/office/drawing/2014/main" id="{77C75EFB-128F-BD4D-4DA9-6A5032D675AA}"/>
              </a:ext>
            </a:extLst>
          </p:cNvPr>
          <p:cNvSpPr/>
          <p:nvPr/>
        </p:nvSpPr>
        <p:spPr>
          <a:xfrm rot="1421495">
            <a:off x="7581252" y="-3823236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5172838" y="0"/>
            <a:ext cx="6550835" cy="6858001"/>
          </a:xfrm>
          <a:prstGeom prst="trapezoid">
            <a:avLst>
              <a:gd name="adj" fmla="val 45713"/>
            </a:avLst>
          </a:prstGeom>
          <a:solidFill>
            <a:srgbClr val="F6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8552568" y="0"/>
            <a:ext cx="3639432" cy="6858000"/>
          </a:xfrm>
          <a:prstGeom prst="rect">
            <a:avLst/>
          </a:prstGeom>
          <a:solidFill>
            <a:srgbClr val="F6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298DD5-6C24-4A40-9490-63CCF7223657}"/>
              </a:ext>
            </a:extLst>
          </p:cNvPr>
          <p:cNvSpPr/>
          <p:nvPr/>
        </p:nvSpPr>
        <p:spPr>
          <a:xfrm>
            <a:off x="1472273" y="1801956"/>
            <a:ext cx="3649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343"/>
                </a:solidFill>
              </a:rPr>
              <a:t>Онлайн магазин </a:t>
            </a:r>
            <a:r>
              <a:rPr lang="ru-RU" sz="1600" b="1" dirty="0" err="1">
                <a:solidFill>
                  <a:srgbClr val="002343"/>
                </a:solidFill>
              </a:rPr>
              <a:t>Сбер</a:t>
            </a:r>
            <a:r>
              <a:rPr lang="ru-RU" sz="1600" b="1" dirty="0">
                <a:solidFill>
                  <a:srgbClr val="002343"/>
                </a:solidFill>
              </a:rPr>
              <a:t> Б2Б</a:t>
            </a:r>
            <a:endParaRPr lang="ru-RU" sz="1600" dirty="0">
              <a:solidFill>
                <a:srgbClr val="002343"/>
              </a:solidFill>
            </a:endParaRPr>
          </a:p>
        </p:txBody>
      </p:sp>
      <p:pic>
        <p:nvPicPr>
          <p:cNvPr id="7" name="Рисунок 6" descr="Изображение выглядит как текст,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4D16BB7A-4983-FBE9-50E3-5DC0DC6DD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29" y="1125834"/>
            <a:ext cx="3876979" cy="6901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FC67D6-13DC-EED8-EB97-E466A3B62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0" y="3123328"/>
            <a:ext cx="448492" cy="448492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8E33A7-55F5-6213-BC73-9E02BF818AA4}"/>
              </a:ext>
            </a:extLst>
          </p:cNvPr>
          <p:cNvSpPr/>
          <p:nvPr/>
        </p:nvSpPr>
        <p:spPr>
          <a:xfrm>
            <a:off x="1472273" y="3146063"/>
            <a:ext cx="3463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Покупайте у проверенных поставщиков 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088B06B-9F76-8E4A-9E3D-2EBB7513AD1A}"/>
              </a:ext>
            </a:extLst>
          </p:cNvPr>
          <p:cNvSpPr/>
          <p:nvPr/>
        </p:nvSpPr>
        <p:spPr>
          <a:xfrm>
            <a:off x="1472273" y="4034084"/>
            <a:ext cx="3463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Продавайте товары и услуги </a:t>
            </a:r>
            <a:endParaRPr lang="en-US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всей России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1C27C73-B11B-F9CC-172A-32A8B0E9C706}"/>
              </a:ext>
            </a:extLst>
          </p:cNvPr>
          <p:cNvSpPr/>
          <p:nvPr/>
        </p:nvSpPr>
        <p:spPr>
          <a:xfrm>
            <a:off x="1472273" y="4904522"/>
            <a:ext cx="3463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Экономьте деньги и ресурсы вашего бизнеса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18FC044-B4C2-15E1-4261-2FF136B1A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0" y="4011349"/>
            <a:ext cx="448492" cy="44849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45BCEA9-B7A3-6332-9A75-8611E90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70" y="4899370"/>
            <a:ext cx="448492" cy="44849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электроника, компьютер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626CDD77-589C-4DCD-DEF7-8C550C6CF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295" y="-360632"/>
            <a:ext cx="10329820" cy="77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5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Беж фон">
            <a:extLst>
              <a:ext uri="{FF2B5EF4-FFF2-40B4-BE49-F238E27FC236}">
                <a16:creationId xmlns:a16="http://schemas.microsoft.com/office/drawing/2014/main" id="{BB3DA11E-4C84-A432-94B8-8DF3B4B98ABC}"/>
              </a:ext>
            </a:extLst>
          </p:cNvPr>
          <p:cNvSpPr/>
          <p:nvPr/>
        </p:nvSpPr>
        <p:spPr>
          <a:xfrm rot="20857829">
            <a:off x="6552750" y="-3641969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23A4B553-11AD-74D7-5C83-23204F0A4B89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Типы закупочных процедур </a:t>
            </a:r>
            <a:endParaRPr lang="ru-RU" sz="4400" dirty="0">
              <a:solidFill>
                <a:srgbClr val="21A038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38A5B60-998C-C71E-BD1D-010200AE8982}"/>
              </a:ext>
            </a:extLst>
          </p:cNvPr>
          <p:cNvGrpSpPr/>
          <p:nvPr/>
        </p:nvGrpSpPr>
        <p:grpSpPr>
          <a:xfrm>
            <a:off x="4343360" y="2864562"/>
            <a:ext cx="3509722" cy="2628232"/>
            <a:chOff x="4343360" y="2100754"/>
            <a:chExt cx="3509722" cy="2628232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3980EDA8-0C41-7ED3-3AB3-72511E684259}"/>
                </a:ext>
              </a:extLst>
            </p:cNvPr>
            <p:cNvSpPr/>
            <p:nvPr/>
          </p:nvSpPr>
          <p:spPr>
            <a:xfrm>
              <a:off x="4343360" y="2100754"/>
              <a:ext cx="3509722" cy="2628232"/>
            </a:xfrm>
            <a:prstGeom prst="roundRect">
              <a:avLst>
                <a:gd name="adj" fmla="val 8837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FC093E20-2ACE-0B85-05B9-F03D5006B835}"/>
                </a:ext>
              </a:extLst>
            </p:cNvPr>
            <p:cNvSpPr/>
            <p:nvPr/>
          </p:nvSpPr>
          <p:spPr>
            <a:xfrm>
              <a:off x="4586647" y="3270371"/>
              <a:ext cx="2247867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Заказы</a:t>
              </a: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40199153-A2C6-3F6D-EF07-B52A17699B46}"/>
                </a:ext>
              </a:extLst>
            </p:cNvPr>
            <p:cNvSpPr/>
            <p:nvPr/>
          </p:nvSpPr>
          <p:spPr>
            <a:xfrm>
              <a:off x="4586647" y="3797491"/>
              <a:ext cx="294961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ru-RU" sz="1200" dirty="0">
                  <a:solidFill>
                    <a:srgbClr val="002343"/>
                  </a:solidFill>
                </a:rPr>
                <a:t>Заказ напрямую у конкретного поставщика. </a:t>
              </a: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FCF8A0B-A0C3-376F-20E1-5E9640AE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738751" y="2324130"/>
              <a:ext cx="889000" cy="889000"/>
            </a:xfrm>
            <a:prstGeom prst="rect">
              <a:avLst/>
            </a:prstGeom>
          </p:spPr>
        </p:pic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1E50D8F8-94CC-2BAC-DE90-941BBBDDB979}"/>
                </a:ext>
              </a:extLst>
            </p:cNvPr>
            <p:cNvSpPr/>
            <p:nvPr/>
          </p:nvSpPr>
          <p:spPr>
            <a:xfrm>
              <a:off x="4532858" y="2248394"/>
              <a:ext cx="980708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7200" b="1" dirty="0">
                  <a:blipFill>
                    <a:blip r:embed="rId3"/>
                    <a:stretch>
                      <a:fillRect/>
                    </a:stretch>
                  </a:blipFill>
                  <a:latin typeface="+mj-lt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A253B00-B3C9-6F41-AB82-61D0C9880AB0}"/>
              </a:ext>
            </a:extLst>
          </p:cNvPr>
          <p:cNvGrpSpPr/>
          <p:nvPr/>
        </p:nvGrpSpPr>
        <p:grpSpPr>
          <a:xfrm>
            <a:off x="8054748" y="2864562"/>
            <a:ext cx="3509722" cy="2628232"/>
            <a:chOff x="4343360" y="2100754"/>
            <a:chExt cx="3509722" cy="2628232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E6943A5C-01DA-1AB2-D705-2F56124BE6F7}"/>
                </a:ext>
              </a:extLst>
            </p:cNvPr>
            <p:cNvSpPr/>
            <p:nvPr/>
          </p:nvSpPr>
          <p:spPr>
            <a:xfrm>
              <a:off x="4343360" y="2100754"/>
              <a:ext cx="3509722" cy="2628232"/>
            </a:xfrm>
            <a:prstGeom prst="roundRect">
              <a:avLst>
                <a:gd name="adj" fmla="val 8837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14">
              <a:extLst>
                <a:ext uri="{FF2B5EF4-FFF2-40B4-BE49-F238E27FC236}">
                  <a16:creationId xmlns:a16="http://schemas.microsoft.com/office/drawing/2014/main" id="{EAB653AA-8403-F820-85AE-B970E796801B}"/>
                </a:ext>
              </a:extLst>
            </p:cNvPr>
            <p:cNvSpPr/>
            <p:nvPr/>
          </p:nvSpPr>
          <p:spPr>
            <a:xfrm>
              <a:off x="4586647" y="3270371"/>
              <a:ext cx="2247867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Мини-аукционы</a:t>
              </a:r>
            </a:p>
          </p:txBody>
        </p:sp>
        <p:sp>
          <p:nvSpPr>
            <p:cNvPr id="43" name="Rectangle 14">
              <a:extLst>
                <a:ext uri="{FF2B5EF4-FFF2-40B4-BE49-F238E27FC236}">
                  <a16:creationId xmlns:a16="http://schemas.microsoft.com/office/drawing/2014/main" id="{7DF91086-32D2-A63D-AD14-B2331FBD0373}"/>
                </a:ext>
              </a:extLst>
            </p:cNvPr>
            <p:cNvSpPr/>
            <p:nvPr/>
          </p:nvSpPr>
          <p:spPr>
            <a:xfrm>
              <a:off x="4586647" y="3797491"/>
              <a:ext cx="2949618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ru-RU" sz="1200" dirty="0">
                  <a:solidFill>
                    <a:srgbClr val="002343"/>
                  </a:solidFill>
                </a:rPr>
                <a:t>Процедура закупки, которая производится по заранее установленным правилам с возможностью снижения начальной цены.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EBAF7A4-6245-375C-D427-2211E60AD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738751" y="2324130"/>
              <a:ext cx="889000" cy="889000"/>
            </a:xfrm>
            <a:prstGeom prst="rect">
              <a:avLst/>
            </a:prstGeom>
          </p:spPr>
        </p:pic>
        <p:sp>
          <p:nvSpPr>
            <p:cNvPr id="45" name="Rectangle 14">
              <a:extLst>
                <a:ext uri="{FF2B5EF4-FFF2-40B4-BE49-F238E27FC236}">
                  <a16:creationId xmlns:a16="http://schemas.microsoft.com/office/drawing/2014/main" id="{8A81A5D7-2005-9F89-B8B2-BD9D98DFA38C}"/>
                </a:ext>
              </a:extLst>
            </p:cNvPr>
            <p:cNvSpPr/>
            <p:nvPr/>
          </p:nvSpPr>
          <p:spPr>
            <a:xfrm>
              <a:off x="4532858" y="2248394"/>
              <a:ext cx="980708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7200" b="1" dirty="0">
                  <a:blipFill>
                    <a:blip r:embed="rId3"/>
                    <a:stretch>
                      <a:fillRect/>
                    </a:stretch>
                  </a:blipFill>
                  <a:latin typeface="+mj-lt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E59145DA-A748-6524-E86E-25EA7A7A28BC}"/>
              </a:ext>
            </a:extLst>
          </p:cNvPr>
          <p:cNvGrpSpPr/>
          <p:nvPr/>
        </p:nvGrpSpPr>
        <p:grpSpPr>
          <a:xfrm>
            <a:off x="631971" y="2864562"/>
            <a:ext cx="3509722" cy="2628232"/>
            <a:chOff x="4343360" y="2100754"/>
            <a:chExt cx="3509722" cy="2628232"/>
          </a:xfrm>
        </p:grpSpPr>
        <p:sp>
          <p:nvSpPr>
            <p:cNvPr id="47" name="Скругленный прямоугольник 46">
              <a:extLst>
                <a:ext uri="{FF2B5EF4-FFF2-40B4-BE49-F238E27FC236}">
                  <a16:creationId xmlns:a16="http://schemas.microsoft.com/office/drawing/2014/main" id="{E8C31424-5EE4-FD05-51D6-0A52AF58FB10}"/>
                </a:ext>
              </a:extLst>
            </p:cNvPr>
            <p:cNvSpPr/>
            <p:nvPr/>
          </p:nvSpPr>
          <p:spPr>
            <a:xfrm>
              <a:off x="4343360" y="2100754"/>
              <a:ext cx="3509722" cy="2628232"/>
            </a:xfrm>
            <a:prstGeom prst="roundRect">
              <a:avLst>
                <a:gd name="adj" fmla="val 8837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id="{056F18B1-63BD-0EA8-8D50-E728AF7668ED}"/>
                </a:ext>
              </a:extLst>
            </p:cNvPr>
            <p:cNvSpPr/>
            <p:nvPr/>
          </p:nvSpPr>
          <p:spPr>
            <a:xfrm>
              <a:off x="4586647" y="3270371"/>
              <a:ext cx="2247867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Запросы</a:t>
              </a:r>
            </a:p>
          </p:txBody>
        </p:sp>
        <p:sp>
          <p:nvSpPr>
            <p:cNvPr id="49" name="Rectangle 14">
              <a:extLst>
                <a:ext uri="{FF2B5EF4-FFF2-40B4-BE49-F238E27FC236}">
                  <a16:creationId xmlns:a16="http://schemas.microsoft.com/office/drawing/2014/main" id="{A3F16C8A-EBE7-3631-654A-8073B4F8EB42}"/>
                </a:ext>
              </a:extLst>
            </p:cNvPr>
            <p:cNvSpPr/>
            <p:nvPr/>
          </p:nvSpPr>
          <p:spPr>
            <a:xfrm>
              <a:off x="4586647" y="3797491"/>
              <a:ext cx="2949618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ru-RU" sz="1200" dirty="0">
                  <a:solidFill>
                    <a:srgbClr val="002343"/>
                  </a:solidFill>
                </a:rPr>
                <a:t>Запрос заказчиком ценовых </a:t>
              </a:r>
            </a:p>
            <a:p>
              <a:pPr lvl="0"/>
              <a:r>
                <a:rPr lang="ru-RU" sz="1200" dirty="0">
                  <a:solidFill>
                    <a:srgbClr val="002343"/>
                  </a:solidFill>
                </a:rPr>
                <a:t>предложений по описанию </a:t>
              </a:r>
            </a:p>
            <a:p>
              <a:pPr lvl="0"/>
              <a:r>
                <a:rPr lang="ru-RU" sz="1200" dirty="0">
                  <a:solidFill>
                    <a:srgbClr val="002343"/>
                  </a:solidFill>
                </a:rPr>
                <a:t>или из каталога товаров/услуг.</a:t>
              </a: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3626280-5B48-E02B-E180-59292D64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738751" y="2324130"/>
              <a:ext cx="889000" cy="889000"/>
            </a:xfrm>
            <a:prstGeom prst="rect">
              <a:avLst/>
            </a:prstGeom>
          </p:spPr>
        </p:pic>
        <p:sp>
          <p:nvSpPr>
            <p:cNvPr id="51" name="Rectangle 14">
              <a:extLst>
                <a:ext uri="{FF2B5EF4-FFF2-40B4-BE49-F238E27FC236}">
                  <a16:creationId xmlns:a16="http://schemas.microsoft.com/office/drawing/2014/main" id="{7F195776-6B51-0B12-DF42-63A9B3A9E13B}"/>
                </a:ext>
              </a:extLst>
            </p:cNvPr>
            <p:cNvSpPr/>
            <p:nvPr/>
          </p:nvSpPr>
          <p:spPr>
            <a:xfrm>
              <a:off x="4532858" y="2248394"/>
              <a:ext cx="980708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7200" b="1" dirty="0">
                  <a:blipFill>
                    <a:blip r:embed="rId3"/>
                    <a:stretch>
                      <a:fillRect/>
                    </a:stretch>
                  </a:blipFill>
                  <a:latin typeface="+mj-lt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715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Беж фон">
            <a:extLst>
              <a:ext uri="{FF2B5EF4-FFF2-40B4-BE49-F238E27FC236}">
                <a16:creationId xmlns:a16="http://schemas.microsoft.com/office/drawing/2014/main" id="{B295CB3D-6563-C421-7C38-1FE9EDFB73EE}"/>
              </a:ext>
            </a:extLst>
          </p:cNvPr>
          <p:cNvSpPr/>
          <p:nvPr/>
        </p:nvSpPr>
        <p:spPr>
          <a:xfrm rot="1421495">
            <a:off x="-1074809" y="-3741809"/>
            <a:ext cx="14341618" cy="14341618"/>
          </a:xfrm>
          <a:prstGeom prst="rect">
            <a:avLst/>
          </a:prstGeom>
          <a:solidFill>
            <a:srgbClr val="F7F3E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6" name="Rectangle 4">
            <a:extLst>
              <a:ext uri="{FF2B5EF4-FFF2-40B4-BE49-F238E27FC236}">
                <a16:creationId xmlns:a16="http://schemas.microsoft.com/office/drawing/2014/main" id="{84430932-E3BB-F83B-C4E3-33BA9EDC572B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Типы закупочных процедур 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566787" y="453977"/>
            <a:ext cx="5158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blipFill>
                  <a:blip r:embed="rId3"/>
                  <a:stretch>
                    <a:fillRect l="-9000" t="-5000" r="-41000" b="-1595"/>
                  </a:stretch>
                </a:blipFill>
              </a:rPr>
              <a:t>3апросы </a:t>
            </a:r>
            <a:endParaRPr lang="ru-RU" sz="4400" dirty="0">
              <a:blipFill>
                <a:blip r:embed="rId3"/>
                <a:stretch>
                  <a:fillRect l="-9000" t="-5000" r="-41000" b="-1595"/>
                </a:stretch>
              </a:blip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12507-E0E4-10A0-990A-FD7BFB38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266" y="418040"/>
            <a:ext cx="889000" cy="889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1896555-14F1-4314-1248-4DF07C2EFA69}"/>
              </a:ext>
            </a:extLst>
          </p:cNvPr>
          <p:cNvGrpSpPr/>
          <p:nvPr/>
        </p:nvGrpSpPr>
        <p:grpSpPr>
          <a:xfrm>
            <a:off x="361479" y="3893689"/>
            <a:ext cx="1980000" cy="1332000"/>
            <a:chOff x="361479" y="3893689"/>
            <a:chExt cx="1980000" cy="1332000"/>
          </a:xfrm>
        </p:grpSpPr>
        <p:sp>
          <p:nvSpPr>
            <p:cNvPr id="72" name="Скругленный прямоугольник 71">
              <a:extLst>
                <a:ext uri="{FF2B5EF4-FFF2-40B4-BE49-F238E27FC236}">
                  <a16:creationId xmlns:a16="http://schemas.microsoft.com/office/drawing/2014/main" id="{D63FB465-9843-575F-215C-E8E971168A71}"/>
                </a:ext>
              </a:extLst>
            </p:cNvPr>
            <p:cNvSpPr/>
            <p:nvPr/>
          </p:nvSpPr>
          <p:spPr>
            <a:xfrm>
              <a:off x="361479" y="3893689"/>
              <a:ext cx="1980000" cy="133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Формирование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запросов</a:t>
              </a:r>
            </a:p>
          </p:txBody>
        </p:sp>
        <p:sp>
          <p:nvSpPr>
            <p:cNvPr id="75" name="Rectangle 14">
              <a:extLst>
                <a:ext uri="{FF2B5EF4-FFF2-40B4-BE49-F238E27FC236}">
                  <a16:creationId xmlns:a16="http://schemas.microsoft.com/office/drawing/2014/main" id="{74E78F39-08E9-156B-D721-C8A4950F8B72}"/>
                </a:ext>
              </a:extLst>
            </p:cNvPr>
            <p:cNvSpPr/>
            <p:nvPr/>
          </p:nvSpPr>
          <p:spPr>
            <a:xfrm>
              <a:off x="558267" y="4107044"/>
              <a:ext cx="33175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ru-RU" sz="2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53A1A1C-AE42-5420-10C6-375E934A9C22}"/>
              </a:ext>
            </a:extLst>
          </p:cNvPr>
          <p:cNvGrpSpPr/>
          <p:nvPr/>
        </p:nvGrpSpPr>
        <p:grpSpPr>
          <a:xfrm>
            <a:off x="2763303" y="2918329"/>
            <a:ext cx="1980000" cy="1478649"/>
            <a:chOff x="2763303" y="2918329"/>
            <a:chExt cx="1980000" cy="1478649"/>
          </a:xfrm>
        </p:grpSpPr>
        <p:sp>
          <p:nvSpPr>
            <p:cNvPr id="76" name="Скругленный прямоугольник 75">
              <a:extLst>
                <a:ext uri="{FF2B5EF4-FFF2-40B4-BE49-F238E27FC236}">
                  <a16:creationId xmlns:a16="http://schemas.microsoft.com/office/drawing/2014/main" id="{9A00997F-5930-E1BC-C5D5-F7EC43F2BA91}"/>
                </a:ext>
              </a:extLst>
            </p:cNvPr>
            <p:cNvSpPr/>
            <p:nvPr/>
          </p:nvSpPr>
          <p:spPr>
            <a:xfrm>
              <a:off x="2763303" y="2918329"/>
              <a:ext cx="1980000" cy="1478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Добавляет в корзину товары/услуги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из каталога</a:t>
              </a:r>
            </a:p>
          </p:txBody>
        </p:sp>
        <p:sp>
          <p:nvSpPr>
            <p:cNvPr id="77" name="Rectangle 14">
              <a:extLst>
                <a:ext uri="{FF2B5EF4-FFF2-40B4-BE49-F238E27FC236}">
                  <a16:creationId xmlns:a16="http://schemas.microsoft.com/office/drawing/2014/main" id="{DE0250E5-63CD-7EAD-2705-935E58C68076}"/>
                </a:ext>
              </a:extLst>
            </p:cNvPr>
            <p:cNvSpPr/>
            <p:nvPr/>
          </p:nvSpPr>
          <p:spPr>
            <a:xfrm>
              <a:off x="2960090" y="3131684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2.1</a:t>
              </a:r>
              <a:endParaRPr lang="ru-RU" sz="2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FF051FE-49B8-FB74-EB01-CE0D64AD1EA2}"/>
              </a:ext>
            </a:extLst>
          </p:cNvPr>
          <p:cNvGrpSpPr/>
          <p:nvPr/>
        </p:nvGrpSpPr>
        <p:grpSpPr>
          <a:xfrm>
            <a:off x="2763303" y="4954393"/>
            <a:ext cx="1980000" cy="1332000"/>
            <a:chOff x="2763303" y="4954393"/>
            <a:chExt cx="1980000" cy="1332000"/>
          </a:xfrm>
        </p:grpSpPr>
        <p:sp>
          <p:nvSpPr>
            <p:cNvPr id="78" name="Скругленный прямоугольник 77">
              <a:extLst>
                <a:ext uri="{FF2B5EF4-FFF2-40B4-BE49-F238E27FC236}">
                  <a16:creationId xmlns:a16="http://schemas.microsoft.com/office/drawing/2014/main" id="{4E2621C4-527A-6159-CD61-28F651496EF2}"/>
                </a:ext>
              </a:extLst>
            </p:cNvPr>
            <p:cNvSpPr/>
            <p:nvPr/>
          </p:nvSpPr>
          <p:spPr>
            <a:xfrm>
              <a:off x="2763303" y="4954393"/>
              <a:ext cx="1980000" cy="133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Формирует запрос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 описанию </a:t>
              </a:r>
            </a:p>
          </p:txBody>
        </p:sp>
        <p:sp>
          <p:nvSpPr>
            <p:cNvPr id="79" name="Rectangle 14">
              <a:extLst>
                <a:ext uri="{FF2B5EF4-FFF2-40B4-BE49-F238E27FC236}">
                  <a16:creationId xmlns:a16="http://schemas.microsoft.com/office/drawing/2014/main" id="{A8B109F4-21B5-DAE0-E8CE-C8FC74C09EA8}"/>
                </a:ext>
              </a:extLst>
            </p:cNvPr>
            <p:cNvSpPr/>
            <p:nvPr/>
          </p:nvSpPr>
          <p:spPr>
            <a:xfrm>
              <a:off x="2960090" y="5167748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2.2</a:t>
              </a:r>
              <a:endParaRPr lang="ru-RU" sz="2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75AE222-124F-FAD5-D233-F8BDFB230AF4}"/>
              </a:ext>
            </a:extLst>
          </p:cNvPr>
          <p:cNvGrpSpPr/>
          <p:nvPr/>
        </p:nvGrpSpPr>
        <p:grpSpPr>
          <a:xfrm>
            <a:off x="5116359" y="3893689"/>
            <a:ext cx="1980000" cy="1478649"/>
            <a:chOff x="5116359" y="3893689"/>
            <a:chExt cx="1980000" cy="1478649"/>
          </a:xfrm>
        </p:grpSpPr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16AC3A20-1429-E978-1CC8-7A63A62A5A47}"/>
                </a:ext>
              </a:extLst>
            </p:cNvPr>
            <p:cNvSpPr/>
            <p:nvPr/>
          </p:nvSpPr>
          <p:spPr>
            <a:xfrm>
              <a:off x="5116359" y="3893689"/>
              <a:ext cx="1980000" cy="1478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направляет запрос поставщику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Личный кабинет</a:t>
              </a:r>
            </a:p>
          </p:txBody>
        </p:sp>
        <p:sp>
          <p:nvSpPr>
            <p:cNvPr id="81" name="Rectangle 14">
              <a:extLst>
                <a:ext uri="{FF2B5EF4-FFF2-40B4-BE49-F238E27FC236}">
                  <a16:creationId xmlns:a16="http://schemas.microsoft.com/office/drawing/2014/main" id="{FCEEA8AD-C779-F9A8-BDB9-2CF3A3132291}"/>
                </a:ext>
              </a:extLst>
            </p:cNvPr>
            <p:cNvSpPr/>
            <p:nvPr/>
          </p:nvSpPr>
          <p:spPr>
            <a:xfrm>
              <a:off x="5313146" y="4107044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3C2EDC2-D2A2-7AF8-8AB8-5D339DAF9738}"/>
              </a:ext>
            </a:extLst>
          </p:cNvPr>
          <p:cNvGrpSpPr/>
          <p:nvPr/>
        </p:nvGrpSpPr>
        <p:grpSpPr>
          <a:xfrm>
            <a:off x="7481607" y="3893687"/>
            <a:ext cx="1980000" cy="1800000"/>
            <a:chOff x="7481607" y="3893687"/>
            <a:chExt cx="1980000" cy="1800000"/>
          </a:xfrm>
        </p:grpSpPr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6103C59E-5F07-BDD9-5140-44F8E2758DF3}"/>
                </a:ext>
              </a:extLst>
            </p:cNvPr>
            <p:cNvSpPr/>
            <p:nvPr/>
          </p:nvSpPr>
          <p:spPr>
            <a:xfrm>
              <a:off x="7481607" y="3893687"/>
              <a:ext cx="1980000" cy="18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Поставщик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формирует КП по позиции из каталога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или путем описания предложения </a:t>
              </a:r>
            </a:p>
          </p:txBody>
        </p:sp>
        <p:sp>
          <p:nvSpPr>
            <p:cNvPr id="83" name="Rectangle 14">
              <a:extLst>
                <a:ext uri="{FF2B5EF4-FFF2-40B4-BE49-F238E27FC236}">
                  <a16:creationId xmlns:a16="http://schemas.microsoft.com/office/drawing/2014/main" id="{99224A2D-DAA7-E7DC-3002-0C85D93DA69C}"/>
                </a:ext>
              </a:extLst>
            </p:cNvPr>
            <p:cNvSpPr/>
            <p:nvPr/>
          </p:nvSpPr>
          <p:spPr>
            <a:xfrm>
              <a:off x="7678394" y="4107044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B802568-C024-BC50-7BB9-ECE479B89A51}"/>
              </a:ext>
            </a:extLst>
          </p:cNvPr>
          <p:cNvGrpSpPr/>
          <p:nvPr/>
        </p:nvGrpSpPr>
        <p:grpSpPr>
          <a:xfrm>
            <a:off x="9846855" y="3893689"/>
            <a:ext cx="1980000" cy="1404000"/>
            <a:chOff x="9846855" y="3893689"/>
            <a:chExt cx="1980000" cy="1404000"/>
          </a:xfrm>
        </p:grpSpPr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BC54E3B0-194E-43D4-6C70-2CAB510FC0F1}"/>
                </a:ext>
              </a:extLst>
            </p:cNvPr>
            <p:cNvSpPr/>
            <p:nvPr/>
          </p:nvSpPr>
          <p:spPr>
            <a:xfrm>
              <a:off x="9846855" y="3893689"/>
              <a:ext cx="1980000" cy="140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выбирает предложение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заключает сделку</a:t>
              </a: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7113EBB3-6072-15BD-1130-263FFE195209}"/>
                </a:ext>
              </a:extLst>
            </p:cNvPr>
            <p:cNvSpPr/>
            <p:nvPr/>
          </p:nvSpPr>
          <p:spPr>
            <a:xfrm>
              <a:off x="10043642" y="4107044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cxnSp>
        <p:nvCxnSpPr>
          <p:cNvPr id="7" name="Скругленная соединительная линия 6">
            <a:extLst>
              <a:ext uri="{FF2B5EF4-FFF2-40B4-BE49-F238E27FC236}">
                <a16:creationId xmlns:a16="http://schemas.microsoft.com/office/drawing/2014/main" id="{165947BA-7505-D909-3FB8-AD3F4F6A9DFD}"/>
              </a:ext>
            </a:extLst>
          </p:cNvPr>
          <p:cNvCxnSpPr>
            <a:cxnSpLocks/>
            <a:stCxn id="72" idx="3"/>
            <a:endCxn id="76" idx="1"/>
          </p:cNvCxnSpPr>
          <p:nvPr/>
        </p:nvCxnSpPr>
        <p:spPr>
          <a:xfrm flipV="1">
            <a:off x="2341479" y="3657654"/>
            <a:ext cx="421824" cy="902035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кругленная соединительная линия 90">
            <a:extLst>
              <a:ext uri="{FF2B5EF4-FFF2-40B4-BE49-F238E27FC236}">
                <a16:creationId xmlns:a16="http://schemas.microsoft.com/office/drawing/2014/main" id="{5119BA52-B6B7-39AB-3E4C-EE870AAFD0C5}"/>
              </a:ext>
            </a:extLst>
          </p:cNvPr>
          <p:cNvCxnSpPr>
            <a:cxnSpLocks/>
            <a:stCxn id="72" idx="3"/>
            <a:endCxn id="78" idx="1"/>
          </p:cNvCxnSpPr>
          <p:nvPr/>
        </p:nvCxnSpPr>
        <p:spPr>
          <a:xfrm>
            <a:off x="2341479" y="4559689"/>
            <a:ext cx="421824" cy="1060704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кругленная соединительная линия 93">
            <a:extLst>
              <a:ext uri="{FF2B5EF4-FFF2-40B4-BE49-F238E27FC236}">
                <a16:creationId xmlns:a16="http://schemas.microsoft.com/office/drawing/2014/main" id="{BE007C57-7607-6CD7-BACD-8C4F7B522EF1}"/>
              </a:ext>
            </a:extLst>
          </p:cNvPr>
          <p:cNvCxnSpPr>
            <a:cxnSpLocks/>
            <a:stCxn id="76" idx="3"/>
            <a:endCxn id="80" idx="1"/>
          </p:cNvCxnSpPr>
          <p:nvPr/>
        </p:nvCxnSpPr>
        <p:spPr>
          <a:xfrm>
            <a:off x="4743303" y="3657654"/>
            <a:ext cx="373056" cy="975360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Скругленная соединительная линия 96">
            <a:extLst>
              <a:ext uri="{FF2B5EF4-FFF2-40B4-BE49-F238E27FC236}">
                <a16:creationId xmlns:a16="http://schemas.microsoft.com/office/drawing/2014/main" id="{4F153BC9-4867-E4B1-F7EA-9D2EE5AB61AB}"/>
              </a:ext>
            </a:extLst>
          </p:cNvPr>
          <p:cNvCxnSpPr>
            <a:cxnSpLocks/>
            <a:stCxn id="78" idx="3"/>
            <a:endCxn id="80" idx="1"/>
          </p:cNvCxnSpPr>
          <p:nvPr/>
        </p:nvCxnSpPr>
        <p:spPr>
          <a:xfrm flipV="1">
            <a:off x="4743303" y="4633014"/>
            <a:ext cx="373056" cy="987379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кругленная соединительная линия 102">
            <a:extLst>
              <a:ext uri="{FF2B5EF4-FFF2-40B4-BE49-F238E27FC236}">
                <a16:creationId xmlns:a16="http://schemas.microsoft.com/office/drawing/2014/main" id="{9C4B6944-5C54-7446-B756-3D64DAEEE516}"/>
              </a:ext>
            </a:extLst>
          </p:cNvPr>
          <p:cNvCxnSpPr>
            <a:cxnSpLocks/>
          </p:cNvCxnSpPr>
          <p:nvPr/>
        </p:nvCxnSpPr>
        <p:spPr>
          <a:xfrm flipV="1">
            <a:off x="7096359" y="4630811"/>
            <a:ext cx="385248" cy="2202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кругленная соединительная линия 103">
            <a:extLst>
              <a:ext uri="{FF2B5EF4-FFF2-40B4-BE49-F238E27FC236}">
                <a16:creationId xmlns:a16="http://schemas.microsoft.com/office/drawing/2014/main" id="{8CC80BF1-269D-5E45-296D-D637FE657328}"/>
              </a:ext>
            </a:extLst>
          </p:cNvPr>
          <p:cNvCxnSpPr>
            <a:cxnSpLocks/>
          </p:cNvCxnSpPr>
          <p:nvPr/>
        </p:nvCxnSpPr>
        <p:spPr>
          <a:xfrm flipV="1">
            <a:off x="9449415" y="4630811"/>
            <a:ext cx="385248" cy="2202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C2AC04B-14F7-AED8-80B0-3828E9D1BCF9}"/>
              </a:ext>
            </a:extLst>
          </p:cNvPr>
          <p:cNvGrpSpPr/>
          <p:nvPr/>
        </p:nvGrpSpPr>
        <p:grpSpPr>
          <a:xfrm>
            <a:off x="5427024" y="1484399"/>
            <a:ext cx="6120000" cy="1522800"/>
            <a:chOff x="5427024" y="1484399"/>
            <a:chExt cx="6120000" cy="1522800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A8EA2788-40CD-59A3-5394-16171D4DB9FF}"/>
                </a:ext>
              </a:extLst>
            </p:cNvPr>
            <p:cNvSpPr/>
            <p:nvPr/>
          </p:nvSpPr>
          <p:spPr>
            <a:xfrm>
              <a:off x="5427024" y="1484399"/>
              <a:ext cx="6120000" cy="1522800"/>
            </a:xfrm>
            <a:prstGeom prst="roundRect">
              <a:avLst>
                <a:gd name="adj" fmla="val 4258"/>
              </a:avLst>
            </a:prstGeom>
            <a:solidFill>
              <a:srgbClr val="FFCE2D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12B7114E-FEF0-BC10-1C98-C0721E2D9A7F}"/>
                </a:ext>
              </a:extLst>
            </p:cNvPr>
            <p:cNvSpPr/>
            <p:nvPr/>
          </p:nvSpPr>
          <p:spPr>
            <a:xfrm>
              <a:off x="5887238" y="2118035"/>
              <a:ext cx="5600635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b="1" dirty="0">
                  <a:solidFill>
                    <a:srgbClr val="005AF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Публичные</a:t>
              </a:r>
              <a:r>
                <a:rPr lang="ru-RU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 запросы располагаются в разделе Закупки открытой части. 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83AACD40-CAC3-E139-3AD4-D62B3C73E58E}"/>
                </a:ext>
              </a:extLst>
            </p:cNvPr>
            <p:cNvSpPr/>
            <p:nvPr/>
          </p:nvSpPr>
          <p:spPr>
            <a:xfrm>
              <a:off x="5565179" y="1637663"/>
              <a:ext cx="56006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Запросы на </a:t>
              </a:r>
              <a:r>
                <a:rPr lang="ru-RU" b="1" dirty="0" err="1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Сбер</a:t>
              </a:r>
              <a:r>
                <a:rPr lang="ru-RU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Б2Б бывают:</a:t>
              </a: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3CD702B-361A-D9DD-F2DC-19E27B062231}"/>
                </a:ext>
              </a:extLst>
            </p:cNvPr>
            <p:cNvSpPr/>
            <p:nvPr/>
          </p:nvSpPr>
          <p:spPr>
            <a:xfrm>
              <a:off x="5887239" y="2496621"/>
              <a:ext cx="5613782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b="1" dirty="0">
                  <a:solidFill>
                    <a:srgbClr val="005AF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Непубличные</a:t>
              </a:r>
              <a:r>
                <a:rPr lang="ru-RU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 запросы поступают в Личный кабинет поставщика</a:t>
              </a:r>
              <a:r>
                <a:rPr lang="en-US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.</a:t>
              </a:r>
              <a:r>
                <a:rPr lang="ru-RU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 </a:t>
              </a:r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25D30FFE-4CAD-C6C6-4AB9-3DE4E9A4E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6324" y="2130355"/>
              <a:ext cx="288000" cy="288000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CC1BB4F5-F885-4950-2183-36369840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372" y="2510465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37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Беж фон">
            <a:extLst>
              <a:ext uri="{FF2B5EF4-FFF2-40B4-BE49-F238E27FC236}">
                <a16:creationId xmlns:a16="http://schemas.microsoft.com/office/drawing/2014/main" id="{B295CB3D-6563-C421-7C38-1FE9EDFB73EE}"/>
              </a:ext>
            </a:extLst>
          </p:cNvPr>
          <p:cNvSpPr/>
          <p:nvPr/>
        </p:nvSpPr>
        <p:spPr>
          <a:xfrm rot="1421495">
            <a:off x="-1074809" y="-3741809"/>
            <a:ext cx="14341618" cy="14341618"/>
          </a:xfrm>
          <a:prstGeom prst="rect">
            <a:avLst/>
          </a:prstGeom>
          <a:solidFill>
            <a:srgbClr val="F7F3E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6" name="Rectangle 4">
            <a:extLst>
              <a:ext uri="{FF2B5EF4-FFF2-40B4-BE49-F238E27FC236}">
                <a16:creationId xmlns:a16="http://schemas.microsoft.com/office/drawing/2014/main" id="{84430932-E3BB-F83B-C4E3-33BA9EDC572B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Типы закупочных процедур 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566787" y="453977"/>
            <a:ext cx="5158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Заказы</a:t>
            </a:r>
            <a:r>
              <a:rPr lang="ru-RU" sz="4400" b="1" dirty="0">
                <a:blipFill>
                  <a:blip r:embed="rId3"/>
                  <a:stretch>
                    <a:fillRect l="-9000" t="-5000" r="-41000" b="-1595"/>
                  </a:stretch>
                </a:blipFill>
              </a:rPr>
              <a:t> </a:t>
            </a:r>
            <a:endParaRPr lang="ru-RU" sz="4400" dirty="0">
              <a:blipFill>
                <a:blip r:embed="rId3"/>
                <a:stretch>
                  <a:fillRect l="-9000" t="-5000" r="-41000" b="-1595"/>
                </a:stretch>
              </a:blip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D439A4D-E633-19BA-BCE3-B90CD474178A}"/>
              </a:ext>
            </a:extLst>
          </p:cNvPr>
          <p:cNvGrpSpPr/>
          <p:nvPr/>
        </p:nvGrpSpPr>
        <p:grpSpPr>
          <a:xfrm>
            <a:off x="5565179" y="1484399"/>
            <a:ext cx="5981845" cy="660244"/>
            <a:chOff x="5565179" y="1484399"/>
            <a:chExt cx="5981845" cy="660244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A8EA2788-40CD-59A3-5394-16171D4DB9FF}"/>
                </a:ext>
              </a:extLst>
            </p:cNvPr>
            <p:cNvSpPr/>
            <p:nvPr/>
          </p:nvSpPr>
          <p:spPr>
            <a:xfrm>
              <a:off x="6487095" y="1484399"/>
              <a:ext cx="5059929" cy="660244"/>
            </a:xfrm>
            <a:prstGeom prst="roundRect">
              <a:avLst>
                <a:gd name="adj" fmla="val 4258"/>
              </a:avLst>
            </a:prstGeom>
            <a:solidFill>
              <a:srgbClr val="FFCE2D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83AACD40-CAC3-E139-3AD4-D62B3C73E58E}"/>
                </a:ext>
              </a:extLst>
            </p:cNvPr>
            <p:cNvSpPr/>
            <p:nvPr/>
          </p:nvSpPr>
          <p:spPr>
            <a:xfrm>
              <a:off x="5565179" y="1637663"/>
              <a:ext cx="5809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/>
                <a:t>Заказы на закупку у конкретного поставщика</a:t>
              </a:r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12507-E0E4-10A0-990A-FD7BFB38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35266" y="418040"/>
            <a:ext cx="889000" cy="889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D73E1C5-3DE1-7ACC-0B56-4C20795199B9}"/>
              </a:ext>
            </a:extLst>
          </p:cNvPr>
          <p:cNvGrpSpPr/>
          <p:nvPr/>
        </p:nvGrpSpPr>
        <p:grpSpPr>
          <a:xfrm>
            <a:off x="642728" y="3492253"/>
            <a:ext cx="3204000" cy="1888263"/>
            <a:chOff x="642728" y="3492253"/>
            <a:chExt cx="3204000" cy="1888263"/>
          </a:xfrm>
        </p:grpSpPr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16AC3A20-1429-E978-1CC8-7A63A62A5A47}"/>
                </a:ext>
              </a:extLst>
            </p:cNvPr>
            <p:cNvSpPr/>
            <p:nvPr/>
          </p:nvSpPr>
          <p:spPr>
            <a:xfrm>
              <a:off x="642728" y="3492253"/>
              <a:ext cx="3204000" cy="18882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формирует заказ через добавление позиций каталога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корзину и направляет поставщику </a:t>
              </a:r>
            </a:p>
          </p:txBody>
        </p:sp>
        <p:sp>
          <p:nvSpPr>
            <p:cNvPr id="81" name="Rectangle 14">
              <a:extLst>
                <a:ext uri="{FF2B5EF4-FFF2-40B4-BE49-F238E27FC236}">
                  <a16:creationId xmlns:a16="http://schemas.microsoft.com/office/drawing/2014/main" id="{FCEEA8AD-C779-F9A8-BDB9-2CF3A3132291}"/>
                </a:ext>
              </a:extLst>
            </p:cNvPr>
            <p:cNvSpPr/>
            <p:nvPr/>
          </p:nvSpPr>
          <p:spPr>
            <a:xfrm>
              <a:off x="839515" y="3861723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77992A6-2590-0E15-6EC8-F269BC6C1AB6}"/>
              </a:ext>
            </a:extLst>
          </p:cNvPr>
          <p:cNvGrpSpPr/>
          <p:nvPr/>
        </p:nvGrpSpPr>
        <p:grpSpPr>
          <a:xfrm>
            <a:off x="4479920" y="3492251"/>
            <a:ext cx="3204000" cy="1882639"/>
            <a:chOff x="4479920" y="3492251"/>
            <a:chExt cx="3204000" cy="1882639"/>
          </a:xfrm>
        </p:grpSpPr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6103C59E-5F07-BDD9-5140-44F8E2758DF3}"/>
                </a:ext>
              </a:extLst>
            </p:cNvPr>
            <p:cNvSpPr/>
            <p:nvPr/>
          </p:nvSpPr>
          <p:spPr>
            <a:xfrm>
              <a:off x="4479920" y="3492251"/>
              <a:ext cx="3204000" cy="1882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Поставщик формирует предложение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направляет на рассмотрение </a:t>
              </a:r>
            </a:p>
          </p:txBody>
        </p:sp>
        <p:sp>
          <p:nvSpPr>
            <p:cNvPr id="83" name="Rectangle 14">
              <a:extLst>
                <a:ext uri="{FF2B5EF4-FFF2-40B4-BE49-F238E27FC236}">
                  <a16:creationId xmlns:a16="http://schemas.microsoft.com/office/drawing/2014/main" id="{99224A2D-DAA7-E7DC-3002-0C85D93DA69C}"/>
                </a:ext>
              </a:extLst>
            </p:cNvPr>
            <p:cNvSpPr/>
            <p:nvPr/>
          </p:nvSpPr>
          <p:spPr>
            <a:xfrm>
              <a:off x="4676707" y="3861723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6B306E-5A3E-2E53-87E7-11C311C8A5AE}"/>
              </a:ext>
            </a:extLst>
          </p:cNvPr>
          <p:cNvGrpSpPr/>
          <p:nvPr/>
        </p:nvGrpSpPr>
        <p:grpSpPr>
          <a:xfrm>
            <a:off x="8350568" y="3492252"/>
            <a:ext cx="3204000" cy="1879823"/>
            <a:chOff x="8350568" y="3492252"/>
            <a:chExt cx="3204000" cy="1879823"/>
          </a:xfrm>
        </p:grpSpPr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BC54E3B0-194E-43D4-6C70-2CAB510FC0F1}"/>
                </a:ext>
              </a:extLst>
            </p:cNvPr>
            <p:cNvSpPr/>
            <p:nvPr/>
          </p:nvSpPr>
          <p:spPr>
            <a:xfrm>
              <a:off x="8350568" y="3492252"/>
              <a:ext cx="3204000" cy="18798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принимает решение </a:t>
              </a:r>
            </a:p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 проведении сделки </a:t>
              </a: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7113EBB3-6072-15BD-1130-263FFE195209}"/>
                </a:ext>
              </a:extLst>
            </p:cNvPr>
            <p:cNvSpPr/>
            <p:nvPr/>
          </p:nvSpPr>
          <p:spPr>
            <a:xfrm>
              <a:off x="8547355" y="3861723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cxnSp>
        <p:nvCxnSpPr>
          <p:cNvPr id="103" name="Скругленная соединительная линия 102">
            <a:extLst>
              <a:ext uri="{FF2B5EF4-FFF2-40B4-BE49-F238E27FC236}">
                <a16:creationId xmlns:a16="http://schemas.microsoft.com/office/drawing/2014/main" id="{9C4B6944-5C54-7446-B756-3D64DAEEE516}"/>
              </a:ext>
            </a:extLst>
          </p:cNvPr>
          <p:cNvCxnSpPr>
            <a:cxnSpLocks/>
            <a:stCxn id="80" idx="3"/>
            <a:endCxn id="82" idx="1"/>
          </p:cNvCxnSpPr>
          <p:nvPr/>
        </p:nvCxnSpPr>
        <p:spPr>
          <a:xfrm flipV="1">
            <a:off x="3846728" y="4433571"/>
            <a:ext cx="633192" cy="2814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кругленная соединительная линия 103">
            <a:extLst>
              <a:ext uri="{FF2B5EF4-FFF2-40B4-BE49-F238E27FC236}">
                <a16:creationId xmlns:a16="http://schemas.microsoft.com/office/drawing/2014/main" id="{8CC80BF1-269D-5E45-296D-D637FE657328}"/>
              </a:ext>
            </a:extLst>
          </p:cNvPr>
          <p:cNvCxnSpPr>
            <a:cxnSpLocks/>
            <a:stCxn id="82" idx="3"/>
            <a:endCxn id="84" idx="1"/>
          </p:cNvCxnSpPr>
          <p:nvPr/>
        </p:nvCxnSpPr>
        <p:spPr>
          <a:xfrm flipV="1">
            <a:off x="7683920" y="4432164"/>
            <a:ext cx="666648" cy="1407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90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Беж фон">
            <a:extLst>
              <a:ext uri="{FF2B5EF4-FFF2-40B4-BE49-F238E27FC236}">
                <a16:creationId xmlns:a16="http://schemas.microsoft.com/office/drawing/2014/main" id="{B295CB3D-6563-C421-7C38-1FE9EDFB73EE}"/>
              </a:ext>
            </a:extLst>
          </p:cNvPr>
          <p:cNvSpPr/>
          <p:nvPr/>
        </p:nvSpPr>
        <p:spPr>
          <a:xfrm rot="1421495">
            <a:off x="-952146" y="-3612368"/>
            <a:ext cx="14341618" cy="14341618"/>
          </a:xfrm>
          <a:prstGeom prst="rect">
            <a:avLst/>
          </a:prstGeom>
          <a:solidFill>
            <a:srgbClr val="F7F3E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6" name="Rectangle 4">
            <a:extLst>
              <a:ext uri="{FF2B5EF4-FFF2-40B4-BE49-F238E27FC236}">
                <a16:creationId xmlns:a16="http://schemas.microsoft.com/office/drawing/2014/main" id="{84430932-E3BB-F83B-C4E3-33BA9EDC572B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Типы закупочных процедур 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566787" y="453977"/>
            <a:ext cx="5158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Мини-аукционы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12507-E0E4-10A0-990A-FD7BFB38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35266" y="395738"/>
            <a:ext cx="889000" cy="889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2369BD3-28D4-9270-4155-00F75087BC84}"/>
              </a:ext>
            </a:extLst>
          </p:cNvPr>
          <p:cNvGrpSpPr/>
          <p:nvPr/>
        </p:nvGrpSpPr>
        <p:grpSpPr>
          <a:xfrm>
            <a:off x="361479" y="3347289"/>
            <a:ext cx="1980000" cy="3120429"/>
            <a:chOff x="361479" y="3347289"/>
            <a:chExt cx="1980000" cy="3120429"/>
          </a:xfrm>
        </p:grpSpPr>
        <p:sp>
          <p:nvSpPr>
            <p:cNvPr id="72" name="Скругленный прямоугольник 71">
              <a:extLst>
                <a:ext uri="{FF2B5EF4-FFF2-40B4-BE49-F238E27FC236}">
                  <a16:creationId xmlns:a16="http://schemas.microsoft.com/office/drawing/2014/main" id="{D63FB465-9843-575F-215C-E8E971168A71}"/>
                </a:ext>
              </a:extLst>
            </p:cNvPr>
            <p:cNvSpPr/>
            <p:nvPr/>
          </p:nvSpPr>
          <p:spPr>
            <a:xfrm>
              <a:off x="361479" y="3347289"/>
              <a:ext cx="1980000" cy="31204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формирует запрос через добавление позиций каталога в корзину и отправляет поставщикам в ЛК (непубличные запросы) или в раздел Закупки (публичные запросы), указывает срок проведения процедуры</a:t>
              </a:r>
            </a:p>
          </p:txBody>
        </p:sp>
        <p:sp>
          <p:nvSpPr>
            <p:cNvPr id="75" name="Rectangle 14">
              <a:extLst>
                <a:ext uri="{FF2B5EF4-FFF2-40B4-BE49-F238E27FC236}">
                  <a16:creationId xmlns:a16="http://schemas.microsoft.com/office/drawing/2014/main" id="{74E78F39-08E9-156B-D721-C8A4950F8B72}"/>
                </a:ext>
              </a:extLst>
            </p:cNvPr>
            <p:cNvSpPr/>
            <p:nvPr/>
          </p:nvSpPr>
          <p:spPr>
            <a:xfrm>
              <a:off x="558267" y="3560645"/>
              <a:ext cx="33175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ru-RU" sz="2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2411386-D261-C259-0B2F-E29AFCB10BC8}"/>
              </a:ext>
            </a:extLst>
          </p:cNvPr>
          <p:cNvGrpSpPr/>
          <p:nvPr/>
        </p:nvGrpSpPr>
        <p:grpSpPr>
          <a:xfrm>
            <a:off x="2763303" y="3345086"/>
            <a:ext cx="1980000" cy="1799997"/>
            <a:chOff x="2763303" y="3345086"/>
            <a:chExt cx="1980000" cy="1799997"/>
          </a:xfrm>
        </p:grpSpPr>
        <p:sp>
          <p:nvSpPr>
            <p:cNvPr id="76" name="Скругленный прямоугольник 75">
              <a:extLst>
                <a:ext uri="{FF2B5EF4-FFF2-40B4-BE49-F238E27FC236}">
                  <a16:creationId xmlns:a16="http://schemas.microsoft.com/office/drawing/2014/main" id="{9A00997F-5930-E1BC-C5D5-F7EC43F2BA91}"/>
                </a:ext>
              </a:extLst>
            </p:cNvPr>
            <p:cNvSpPr/>
            <p:nvPr/>
          </p:nvSpPr>
          <p:spPr>
            <a:xfrm>
              <a:off x="2763303" y="3345086"/>
              <a:ext cx="1980000" cy="17999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Поставщик отвечает согласием на условия запроса и подает заявку на участие </a:t>
              </a:r>
            </a:p>
          </p:txBody>
        </p:sp>
        <p:sp>
          <p:nvSpPr>
            <p:cNvPr id="77" name="Rectangle 14">
              <a:extLst>
                <a:ext uri="{FF2B5EF4-FFF2-40B4-BE49-F238E27FC236}">
                  <a16:creationId xmlns:a16="http://schemas.microsoft.com/office/drawing/2014/main" id="{DE0250E5-63CD-7EAD-2705-935E58C68076}"/>
                </a:ext>
              </a:extLst>
            </p:cNvPr>
            <p:cNvSpPr/>
            <p:nvPr/>
          </p:nvSpPr>
          <p:spPr>
            <a:xfrm>
              <a:off x="2960090" y="3558442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ru-RU" sz="2400" b="1" dirty="0">
                <a:blipFill>
                  <a:blip r:embed="rId3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4D1BA34-8106-05BE-0ABA-BFBD5EABFB63}"/>
              </a:ext>
            </a:extLst>
          </p:cNvPr>
          <p:cNvGrpSpPr/>
          <p:nvPr/>
        </p:nvGrpSpPr>
        <p:grpSpPr>
          <a:xfrm>
            <a:off x="5116359" y="3347290"/>
            <a:ext cx="1980000" cy="1799998"/>
            <a:chOff x="5116359" y="3347290"/>
            <a:chExt cx="1980000" cy="1799998"/>
          </a:xfrm>
        </p:grpSpPr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16AC3A20-1429-E978-1CC8-7A63A62A5A47}"/>
                </a:ext>
              </a:extLst>
            </p:cNvPr>
            <p:cNvSpPr/>
            <p:nvPr/>
          </p:nvSpPr>
          <p:spPr>
            <a:xfrm>
              <a:off x="5116359" y="3347290"/>
              <a:ext cx="1980000" cy="1799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принимает решение о допуске поставщика к мини-аукциону </a:t>
              </a:r>
            </a:p>
          </p:txBody>
        </p:sp>
        <p:sp>
          <p:nvSpPr>
            <p:cNvPr id="81" name="Rectangle 14">
              <a:extLst>
                <a:ext uri="{FF2B5EF4-FFF2-40B4-BE49-F238E27FC236}">
                  <a16:creationId xmlns:a16="http://schemas.microsoft.com/office/drawing/2014/main" id="{FCEEA8AD-C779-F9A8-BDB9-2CF3A3132291}"/>
                </a:ext>
              </a:extLst>
            </p:cNvPr>
            <p:cNvSpPr/>
            <p:nvPr/>
          </p:nvSpPr>
          <p:spPr>
            <a:xfrm>
              <a:off x="5313146" y="3560645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D58912A-2F06-5106-1E5F-3DC78D1EB037}"/>
              </a:ext>
            </a:extLst>
          </p:cNvPr>
          <p:cNvGrpSpPr/>
          <p:nvPr/>
        </p:nvGrpSpPr>
        <p:grpSpPr>
          <a:xfrm>
            <a:off x="7481607" y="3347288"/>
            <a:ext cx="1980000" cy="1800000"/>
            <a:chOff x="7481607" y="3347288"/>
            <a:chExt cx="1980000" cy="1800000"/>
          </a:xfrm>
        </p:grpSpPr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6103C59E-5F07-BDD9-5140-44F8E2758DF3}"/>
                </a:ext>
              </a:extLst>
            </p:cNvPr>
            <p:cNvSpPr/>
            <p:nvPr/>
          </p:nvSpPr>
          <p:spPr>
            <a:xfrm>
              <a:off x="7481607" y="3347288"/>
              <a:ext cx="1980000" cy="18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Поставщик получает уведомление и принимает участие в процедуре</a:t>
              </a:r>
            </a:p>
          </p:txBody>
        </p:sp>
        <p:sp>
          <p:nvSpPr>
            <p:cNvPr id="83" name="Rectangle 14">
              <a:extLst>
                <a:ext uri="{FF2B5EF4-FFF2-40B4-BE49-F238E27FC236}">
                  <a16:creationId xmlns:a16="http://schemas.microsoft.com/office/drawing/2014/main" id="{99224A2D-DAA7-E7DC-3002-0C85D93DA69C}"/>
                </a:ext>
              </a:extLst>
            </p:cNvPr>
            <p:cNvSpPr/>
            <p:nvPr/>
          </p:nvSpPr>
          <p:spPr>
            <a:xfrm>
              <a:off x="7678394" y="3560645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38CF002-8114-DCD5-BB15-5FB25BAF501B}"/>
              </a:ext>
            </a:extLst>
          </p:cNvPr>
          <p:cNvGrpSpPr/>
          <p:nvPr/>
        </p:nvGrpSpPr>
        <p:grpSpPr>
          <a:xfrm>
            <a:off x="9846855" y="3347290"/>
            <a:ext cx="1980000" cy="1795590"/>
            <a:chOff x="9846855" y="3347290"/>
            <a:chExt cx="1980000" cy="1795590"/>
          </a:xfrm>
        </p:grpSpPr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BC54E3B0-194E-43D4-6C70-2CAB510FC0F1}"/>
                </a:ext>
              </a:extLst>
            </p:cNvPr>
            <p:cNvSpPr/>
            <p:nvPr/>
          </p:nvSpPr>
          <p:spPr>
            <a:xfrm>
              <a:off x="9846855" y="3347290"/>
              <a:ext cx="1980000" cy="17955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360000" rIns="0" bIns="0" rtlCol="0" anchor="ctr"/>
            <a:lstStyle/>
            <a:p>
              <a:r>
                <a:rPr lang="ru-RU" sz="1200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Покупатель на основании итогов мини-аукциона заключает сделку</a:t>
              </a: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7113EBB3-6072-15BD-1130-263FFE195209}"/>
                </a:ext>
              </a:extLst>
            </p:cNvPr>
            <p:cNvSpPr/>
            <p:nvPr/>
          </p:nvSpPr>
          <p:spPr>
            <a:xfrm>
              <a:off x="10043642" y="3560645"/>
              <a:ext cx="51462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24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cxnSp>
        <p:nvCxnSpPr>
          <p:cNvPr id="103" name="Скругленная соединительная линия 102">
            <a:extLst>
              <a:ext uri="{FF2B5EF4-FFF2-40B4-BE49-F238E27FC236}">
                <a16:creationId xmlns:a16="http://schemas.microsoft.com/office/drawing/2014/main" id="{9C4B6944-5C54-7446-B756-3D64DAEEE516}"/>
              </a:ext>
            </a:extLst>
          </p:cNvPr>
          <p:cNvCxnSpPr>
            <a:cxnSpLocks/>
          </p:cNvCxnSpPr>
          <p:nvPr/>
        </p:nvCxnSpPr>
        <p:spPr>
          <a:xfrm flipV="1">
            <a:off x="7096359" y="4084412"/>
            <a:ext cx="385248" cy="2202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кругленная соединительная линия 103">
            <a:extLst>
              <a:ext uri="{FF2B5EF4-FFF2-40B4-BE49-F238E27FC236}">
                <a16:creationId xmlns:a16="http://schemas.microsoft.com/office/drawing/2014/main" id="{8CC80BF1-269D-5E45-296D-D637FE657328}"/>
              </a:ext>
            </a:extLst>
          </p:cNvPr>
          <p:cNvCxnSpPr>
            <a:cxnSpLocks/>
          </p:cNvCxnSpPr>
          <p:nvPr/>
        </p:nvCxnSpPr>
        <p:spPr>
          <a:xfrm flipV="1">
            <a:off x="9449415" y="4084412"/>
            <a:ext cx="385248" cy="2202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F23C2D-10F1-5EDB-78D6-522349F00002}"/>
              </a:ext>
            </a:extLst>
          </p:cNvPr>
          <p:cNvGrpSpPr/>
          <p:nvPr/>
        </p:nvGrpSpPr>
        <p:grpSpPr>
          <a:xfrm>
            <a:off x="5427024" y="1484399"/>
            <a:ext cx="6120000" cy="1522800"/>
            <a:chOff x="5427024" y="1484399"/>
            <a:chExt cx="6120000" cy="1522800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A8EA2788-40CD-59A3-5394-16171D4DB9FF}"/>
                </a:ext>
              </a:extLst>
            </p:cNvPr>
            <p:cNvSpPr/>
            <p:nvPr/>
          </p:nvSpPr>
          <p:spPr>
            <a:xfrm>
              <a:off x="5427024" y="1484399"/>
              <a:ext cx="6120000" cy="1522800"/>
            </a:xfrm>
            <a:prstGeom prst="roundRect">
              <a:avLst>
                <a:gd name="adj" fmla="val 4258"/>
              </a:avLst>
            </a:prstGeom>
            <a:solidFill>
              <a:srgbClr val="FFCE2D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12B7114E-FEF0-BC10-1C98-C0721E2D9A7F}"/>
                </a:ext>
              </a:extLst>
            </p:cNvPr>
            <p:cNvSpPr/>
            <p:nvPr/>
          </p:nvSpPr>
          <p:spPr>
            <a:xfrm>
              <a:off x="5887238" y="2118035"/>
              <a:ext cx="5600635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b="1" dirty="0">
                  <a:solidFill>
                    <a:srgbClr val="005AF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Публичные</a:t>
              </a:r>
              <a:r>
                <a:rPr lang="ru-RU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 располагаются в разделе Закупки открытой части. 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83AACD40-CAC3-E139-3AD4-D62B3C73E58E}"/>
                </a:ext>
              </a:extLst>
            </p:cNvPr>
            <p:cNvSpPr/>
            <p:nvPr/>
          </p:nvSpPr>
          <p:spPr>
            <a:xfrm>
              <a:off x="5565179" y="1637663"/>
              <a:ext cx="55191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/>
                <a:t>Мини-аукционы на </a:t>
              </a:r>
              <a:r>
                <a:rPr lang="ru-RU" b="1" dirty="0" err="1"/>
                <a:t>Сбер</a:t>
              </a:r>
              <a:r>
                <a:rPr lang="ru-RU" b="1" dirty="0"/>
                <a:t> Б2Б бывают</a:t>
              </a:r>
              <a:r>
                <a:rPr lang="ru-RU" b="1" dirty="0">
                  <a:solidFill>
                    <a:srgbClr val="0023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3CD702B-361A-D9DD-F2DC-19E27B062231}"/>
                </a:ext>
              </a:extLst>
            </p:cNvPr>
            <p:cNvSpPr/>
            <p:nvPr/>
          </p:nvSpPr>
          <p:spPr>
            <a:xfrm>
              <a:off x="5887239" y="2496621"/>
              <a:ext cx="5613782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300" b="1" dirty="0">
                  <a:solidFill>
                    <a:srgbClr val="005AF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Непубличные</a:t>
              </a:r>
              <a:r>
                <a:rPr lang="ru-RU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 поступают в Личный кабинет поставщика </a:t>
              </a:r>
              <a:r>
                <a:rPr lang="en-US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.</a:t>
              </a:r>
              <a:r>
                <a:rPr lang="ru-RU" sz="1300" dirty="0">
                  <a:solidFill>
                    <a:srgbClr val="002343"/>
                  </a:solidFill>
                  <a:cs typeface="Calibri Light" panose="020F0302020204030204" pitchFamily="34" charset="0"/>
                </a:rPr>
                <a:t> </a:t>
              </a:r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25D30FFE-4CAD-C6C6-4AB9-3DE4E9A4E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6324" y="2130355"/>
              <a:ext cx="288000" cy="288000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CC1BB4F5-F885-4950-2183-36369840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372" y="2510465"/>
              <a:ext cx="288000" cy="288000"/>
            </a:xfrm>
            <a:prstGeom prst="rect">
              <a:avLst/>
            </a:prstGeom>
          </p:spPr>
        </p:pic>
      </p:grpSp>
      <p:cxnSp>
        <p:nvCxnSpPr>
          <p:cNvPr id="45" name="Скругленная соединительная линия 44">
            <a:extLst>
              <a:ext uri="{FF2B5EF4-FFF2-40B4-BE49-F238E27FC236}">
                <a16:creationId xmlns:a16="http://schemas.microsoft.com/office/drawing/2014/main" id="{B28D4F78-6F96-816C-448F-43F47B748716}"/>
              </a:ext>
            </a:extLst>
          </p:cNvPr>
          <p:cNvCxnSpPr>
            <a:cxnSpLocks/>
          </p:cNvCxnSpPr>
          <p:nvPr/>
        </p:nvCxnSpPr>
        <p:spPr>
          <a:xfrm flipV="1">
            <a:off x="4737793" y="4080698"/>
            <a:ext cx="385248" cy="2202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>
            <a:extLst>
              <a:ext uri="{FF2B5EF4-FFF2-40B4-BE49-F238E27FC236}">
                <a16:creationId xmlns:a16="http://schemas.microsoft.com/office/drawing/2014/main" id="{201367B5-B3E6-2256-F02B-464006D853A7}"/>
              </a:ext>
            </a:extLst>
          </p:cNvPr>
          <p:cNvCxnSpPr>
            <a:cxnSpLocks/>
          </p:cNvCxnSpPr>
          <p:nvPr/>
        </p:nvCxnSpPr>
        <p:spPr>
          <a:xfrm flipV="1">
            <a:off x="2340281" y="4080698"/>
            <a:ext cx="385248" cy="2202"/>
          </a:xfrm>
          <a:prstGeom prst="curvedConnector3">
            <a:avLst>
              <a:gd name="adj1" fmla="val 50000"/>
            </a:avLst>
          </a:prstGeom>
          <a:ln>
            <a:solidFill>
              <a:srgbClr val="21A0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09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еж фон">
            <a:extLst>
              <a:ext uri="{FF2B5EF4-FFF2-40B4-BE49-F238E27FC236}">
                <a16:creationId xmlns:a16="http://schemas.microsoft.com/office/drawing/2014/main" id="{593DBA3B-7DBA-D433-27CC-5280E8E02B72}"/>
              </a:ext>
            </a:extLst>
          </p:cNvPr>
          <p:cNvSpPr/>
          <p:nvPr/>
        </p:nvSpPr>
        <p:spPr>
          <a:xfrm rot="-780000">
            <a:off x="-1271578" y="-3699159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35083" y="462058"/>
            <a:ext cx="9824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Поддержка пользователей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r>
              <a:rPr lang="ru-RU" sz="4400" b="1" dirty="0">
                <a:solidFill>
                  <a:srgbClr val="0259FD"/>
                </a:solidFill>
              </a:rPr>
              <a:t>Б2Б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4E53DAA-96FD-665C-B509-35A8697EAE17}"/>
              </a:ext>
            </a:extLst>
          </p:cNvPr>
          <p:cNvSpPr/>
          <p:nvPr/>
        </p:nvSpPr>
        <p:spPr>
          <a:xfrm>
            <a:off x="637369" y="3818969"/>
            <a:ext cx="3311999" cy="2498493"/>
          </a:xfrm>
          <a:prstGeom prst="roundRect">
            <a:avLst>
              <a:gd name="adj" fmla="val 10748"/>
            </a:avLst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endParaRPr lang="ru-RU" b="1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13E3367-0EB1-7EB6-B82A-6A8A7E66CF00}"/>
              </a:ext>
            </a:extLst>
          </p:cNvPr>
          <p:cNvSpPr/>
          <p:nvPr/>
        </p:nvSpPr>
        <p:spPr>
          <a:xfrm>
            <a:off x="789068" y="4374491"/>
            <a:ext cx="2818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Контакт-центр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AB2DB51-B443-06EC-C8E1-7565F9924434}"/>
              </a:ext>
            </a:extLst>
          </p:cNvPr>
          <p:cNvSpPr/>
          <p:nvPr/>
        </p:nvSpPr>
        <p:spPr>
          <a:xfrm>
            <a:off x="789068" y="4834581"/>
            <a:ext cx="2818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Консультационная информационная поддержка по номеру: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6645096-1C92-F538-1E04-EEF8C7CED9C9}"/>
              </a:ext>
            </a:extLst>
          </p:cNvPr>
          <p:cNvSpPr/>
          <p:nvPr/>
        </p:nvSpPr>
        <p:spPr>
          <a:xfrm>
            <a:off x="4435641" y="3818969"/>
            <a:ext cx="3311999" cy="2498493"/>
          </a:xfrm>
          <a:prstGeom prst="roundRect">
            <a:avLst>
              <a:gd name="adj" fmla="val 8284"/>
            </a:avLst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endParaRPr lang="ru-RU" b="1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5490B28-FC35-9A29-1FA5-05FE2A33A848}"/>
              </a:ext>
            </a:extLst>
          </p:cNvPr>
          <p:cNvSpPr/>
          <p:nvPr/>
        </p:nvSpPr>
        <p:spPr>
          <a:xfrm>
            <a:off x="4587340" y="4374491"/>
            <a:ext cx="2950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Техническая поддержка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4A56AA8-2876-2EF7-62BF-B4AF8537B1F4}"/>
              </a:ext>
            </a:extLst>
          </p:cNvPr>
          <p:cNvSpPr/>
          <p:nvPr/>
        </p:nvSpPr>
        <p:spPr>
          <a:xfrm>
            <a:off x="4587340" y="4834581"/>
            <a:ext cx="2818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Техническая поддержка и помощь пользователям через форму обратной связи на сайте или электронную почту:</a:t>
            </a:r>
            <a:endParaRPr lang="en-US" sz="1200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445F5871-5276-5F3D-2D69-AE5EBFC0198E}"/>
              </a:ext>
            </a:extLst>
          </p:cNvPr>
          <p:cNvSpPr/>
          <p:nvPr/>
        </p:nvSpPr>
        <p:spPr>
          <a:xfrm>
            <a:off x="8243970" y="3818968"/>
            <a:ext cx="3311999" cy="2498493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endParaRPr lang="ru-RU" b="1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6D3BF7-292E-59D6-02B9-387E1872A386}"/>
              </a:ext>
            </a:extLst>
          </p:cNvPr>
          <p:cNvSpPr/>
          <p:nvPr/>
        </p:nvSpPr>
        <p:spPr>
          <a:xfrm>
            <a:off x="8395669" y="4374491"/>
            <a:ext cx="2866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Обучение от экспертов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D659336-A095-1A36-6AB7-572D82505F08}"/>
              </a:ext>
            </a:extLst>
          </p:cNvPr>
          <p:cNvSpPr/>
          <p:nvPr/>
        </p:nvSpPr>
        <p:spPr>
          <a:xfrm>
            <a:off x="8395669" y="4834581"/>
            <a:ext cx="3019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Сотрудники </a:t>
            </a:r>
            <a:r>
              <a:rPr lang="ru-RU" sz="1200" dirty="0" err="1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Сбер</a:t>
            </a:r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Б2Б знают, как превратить закупки в технологичный и отлаженный процесс. Бесплатные вебинары по работе площадки и техникам увеличения продаж на сайте </a:t>
            </a:r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Электронного университета АО «Сбербанк-АСТ»</a:t>
            </a:r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3918AF-5B93-B1AA-1940-F542ACD04CFC}"/>
              </a:ext>
            </a:extLst>
          </p:cNvPr>
          <p:cNvSpPr/>
          <p:nvPr/>
        </p:nvSpPr>
        <p:spPr>
          <a:xfrm>
            <a:off x="789068" y="5609726"/>
            <a:ext cx="281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259FD"/>
                </a:solidFill>
                <a:latin typeface="+mj-lt"/>
                <a:cs typeface="Calibri" panose="020F0502020204030204" pitchFamily="34" charset="0"/>
              </a:rPr>
              <a:t>+7(495)539-59-29 </a:t>
            </a:r>
          </a:p>
        </p:txBody>
      </p:sp>
      <p:sp>
        <p:nvSpPr>
          <p:cNvPr id="40" name="Прямоугольник 39abc">
            <a:extLst>
              <a:ext uri="{FF2B5EF4-FFF2-40B4-BE49-F238E27FC236}">
                <a16:creationId xmlns:a16="http://schemas.microsoft.com/office/drawing/2014/main" id="{5D4F25E8-F6A1-3595-1884-0626193CED44}"/>
              </a:ext>
            </a:extLst>
          </p:cNvPr>
          <p:cNvSpPr/>
          <p:nvPr/>
        </p:nvSpPr>
        <p:spPr>
          <a:xfrm>
            <a:off x="4587340" y="5609726"/>
            <a:ext cx="281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9FC"/>
                </a:solidFill>
                <a:latin typeface="+mj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support@sberb2b.</a:t>
            </a:r>
            <a:r>
              <a:rPr lang="en-US" dirty="0">
                <a:solidFill>
                  <a:srgbClr val="005AFC"/>
                </a:solidFill>
                <a:latin typeface="+mj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en-US" dirty="0">
                <a:solidFill>
                  <a:srgbClr val="005AFC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D021DE-B810-A557-E46B-9C3EB9BB34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633" y="1587157"/>
            <a:ext cx="3312000" cy="26094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97415C-3755-18C3-CFE8-4CDA0F38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641" y="1587157"/>
            <a:ext cx="3311999" cy="26094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02954B-9EEE-D605-DAA9-308D86CF3F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43970" y="1587157"/>
            <a:ext cx="3311999" cy="26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D09E63-B4A6-B7ED-5D5F-74F7A0D4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550" y="-97721"/>
            <a:ext cx="10469278" cy="6979519"/>
          </a:xfrm>
          <a:prstGeom prst="rect">
            <a:avLst/>
          </a:prstGeom>
        </p:spPr>
      </p:pic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еж фон">
            <a:extLst>
              <a:ext uri="{FF2B5EF4-FFF2-40B4-BE49-F238E27FC236}">
                <a16:creationId xmlns:a16="http://schemas.microsoft.com/office/drawing/2014/main" id="{B074C55D-DE3E-6A7D-FA5D-329E25FA9DFE}"/>
              </a:ext>
            </a:extLst>
          </p:cNvPr>
          <p:cNvSpPr/>
          <p:nvPr/>
        </p:nvSpPr>
        <p:spPr>
          <a:xfrm rot="21028979">
            <a:off x="-6857669" y="-3506911"/>
            <a:ext cx="14341618" cy="1434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46658" y="1652259"/>
            <a:ext cx="5158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343"/>
                </a:solidFill>
              </a:rPr>
              <a:t>Спасибо </a:t>
            </a:r>
          </a:p>
          <a:p>
            <a:r>
              <a:rPr lang="ru-RU" sz="5400" b="1" dirty="0">
                <a:solidFill>
                  <a:srgbClr val="002343"/>
                </a:solidFill>
              </a:rPr>
              <a:t>за внимание!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590E00-37F5-D90C-2E3C-A4E9DC26EE08}"/>
              </a:ext>
            </a:extLst>
          </p:cNvPr>
          <p:cNvSpPr/>
          <p:nvPr/>
        </p:nvSpPr>
        <p:spPr>
          <a:xfrm>
            <a:off x="546658" y="4742310"/>
            <a:ext cx="281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9FC"/>
                </a:solidFill>
                <a:latin typeface="+mj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www.sberb2b</a:t>
            </a:r>
            <a:r>
              <a:rPr lang="en-US" dirty="0">
                <a:solidFill>
                  <a:srgbClr val="0259FD"/>
                </a:solidFill>
                <a:latin typeface="+mj-lt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.ru</a:t>
            </a:r>
            <a:endParaRPr lang="en-US" dirty="0">
              <a:solidFill>
                <a:srgbClr val="0259FD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15D011C-8CEC-A7C3-46F9-BC5434F0E63B}"/>
              </a:ext>
            </a:extLst>
          </p:cNvPr>
          <p:cNvSpPr/>
          <p:nvPr/>
        </p:nvSpPr>
        <p:spPr>
          <a:xfrm>
            <a:off x="546657" y="5606987"/>
            <a:ext cx="6128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Акционерное общество</a:t>
            </a:r>
            <a:r>
              <a:rPr lang="en-US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«Сбербанк – Автоматизированная система торгов»</a:t>
            </a:r>
          </a:p>
          <a:p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(АО «Сбербанк - АСТ»)</a:t>
            </a:r>
          </a:p>
        </p:txBody>
      </p:sp>
      <p:pic>
        <p:nvPicPr>
          <p:cNvPr id="27" name="Рисунок 26" descr="Изображение выглядит как текст,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9495B002-8A6C-2F02-2A63-139A9E7A4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29" y="534151"/>
            <a:ext cx="3876979" cy="69010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9218E0D-4EDF-A1FC-7620-1C041D83F2B5}"/>
              </a:ext>
            </a:extLst>
          </p:cNvPr>
          <p:cNvSpPr/>
          <p:nvPr/>
        </p:nvSpPr>
        <p:spPr>
          <a:xfrm>
            <a:off x="546657" y="6134111"/>
            <a:ext cx="6128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Адрес: 119435, Москва, Большой Саввинский пер., д.12, стр.9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9EE9D-BBBD-60AD-68A8-B72AB18D185B}"/>
              </a:ext>
            </a:extLst>
          </p:cNvPr>
          <p:cNvSpPr txBox="1"/>
          <p:nvPr/>
        </p:nvSpPr>
        <p:spPr>
          <a:xfrm>
            <a:off x="546657" y="4331494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9FC"/>
                </a:solidFill>
                <a:latin typeface="+mj-lt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support@sberb2b.</a:t>
            </a:r>
            <a:r>
              <a:rPr lang="en-US" dirty="0">
                <a:solidFill>
                  <a:srgbClr val="0259FD"/>
                </a:solidFill>
                <a:latin typeface="+mj-lt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en-US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-3</a:t>
            </a:r>
          </a:p>
        </p:txBody>
      </p:sp>
    </p:spTree>
    <p:extLst>
      <p:ext uri="{BB962C8B-B14F-4D97-AF65-F5344CB8AC3E}">
        <p14:creationId xmlns:p14="http://schemas.microsoft.com/office/powerpoint/2010/main" val="3887575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6D0DBE-0CB9-FBBF-A1D1-2BFAD274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91" y="0"/>
            <a:ext cx="7295909" cy="10520441"/>
          </a:xfrm>
          <a:prstGeom prst="rect">
            <a:avLst/>
          </a:prstGeom>
        </p:spPr>
      </p:pic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еж фон">
            <a:extLst>
              <a:ext uri="{FF2B5EF4-FFF2-40B4-BE49-F238E27FC236}">
                <a16:creationId xmlns:a16="http://schemas.microsoft.com/office/drawing/2014/main" id="{B074C55D-DE3E-6A7D-FA5D-329E25FA9DFE}"/>
              </a:ext>
            </a:extLst>
          </p:cNvPr>
          <p:cNvSpPr/>
          <p:nvPr/>
        </p:nvSpPr>
        <p:spPr>
          <a:xfrm rot="-780000">
            <a:off x="-7729619" y="-3908360"/>
            <a:ext cx="14341618" cy="1434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69076A-A85D-2129-2842-CACDFC588FC1}"/>
              </a:ext>
            </a:extLst>
          </p:cNvPr>
          <p:cNvSpPr/>
          <p:nvPr/>
        </p:nvSpPr>
        <p:spPr>
          <a:xfrm>
            <a:off x="558232" y="1595059"/>
            <a:ext cx="5537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  <a:cs typeface="Calibri" panose="020F0502020204030204" pitchFamily="34" charset="0"/>
              </a:rPr>
              <a:t>Онлайн магазин </a:t>
            </a:r>
            <a:r>
              <a:rPr lang="ru-RU" sz="2400" dirty="0" err="1">
                <a:latin typeface="+mj-lt"/>
                <a:cs typeface="Calibri" panose="020F0502020204030204" pitchFamily="34" charset="0"/>
              </a:rPr>
              <a:t>Сбер</a:t>
            </a:r>
            <a:r>
              <a:rPr lang="ru-RU" sz="2400" dirty="0">
                <a:latin typeface="+mj-lt"/>
                <a:cs typeface="Calibri" panose="020F0502020204030204" pitchFamily="34" charset="0"/>
              </a:rPr>
              <a:t> Б2Б — это агрегатор товаров и услуг для бизнеса любого масштаба, и отрасли. Сервис </a:t>
            </a:r>
            <a:r>
              <a:rPr lang="ru-RU" sz="2400" dirty="0">
                <a:latin typeface="+mj-lt"/>
                <a:cs typeface="Calibri Light" panose="020F0302020204030204" pitchFamily="34" charset="0"/>
              </a:rPr>
              <a:t>позволяет</a:t>
            </a:r>
            <a:r>
              <a:rPr lang="ru-RU" sz="2400" dirty="0">
                <a:latin typeface="+mj-lt"/>
                <a:cs typeface="Calibri" panose="020F0502020204030204" pitchFamily="34" charset="0"/>
              </a:rPr>
              <a:t> осуществлять любые закупочные процедуры малого объема, закупки у единственного поставщика </a:t>
            </a:r>
          </a:p>
          <a:p>
            <a:r>
              <a:rPr lang="ru-RU" sz="2400" dirty="0">
                <a:latin typeface="+mj-lt"/>
                <a:cs typeface="Calibri" panose="020F0502020204030204" pitchFamily="34" charset="0"/>
              </a:rPr>
              <a:t>в соответствии с 44-ФЗ и 223-ФЗ, а также коммерческие закупки товаров и услуг.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DC48FE-5D12-C30A-472A-9C94EDF10471}"/>
              </a:ext>
            </a:extLst>
          </p:cNvPr>
          <p:cNvSpPr/>
          <p:nvPr/>
        </p:nvSpPr>
        <p:spPr>
          <a:xfrm>
            <a:off x="558232" y="5180905"/>
            <a:ext cx="5537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Работать в </a:t>
            </a:r>
            <a:r>
              <a:rPr lang="ru-RU" dirty="0" err="1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Сбер</a:t>
            </a:r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Б2Б могут любые компании: </a:t>
            </a:r>
            <a:endParaRPr lang="en-US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индивидуальных предпринимателей до крупнейших корпораций, а также муниципальные </a:t>
            </a:r>
            <a:endParaRPr lang="en-US" dirty="0">
              <a:solidFill>
                <a:srgbClr val="0023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государственные заказчики. 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46658" y="462058"/>
            <a:ext cx="5158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Что такое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Б2Б</a:t>
            </a:r>
            <a:endParaRPr lang="ru-RU" sz="4400" dirty="0">
              <a:solidFill>
                <a:srgbClr val="21A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1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еж фон">
            <a:extLst>
              <a:ext uri="{FF2B5EF4-FFF2-40B4-BE49-F238E27FC236}">
                <a16:creationId xmlns:a16="http://schemas.microsoft.com/office/drawing/2014/main" id="{593DBA3B-7DBA-D433-27CC-5280E8E02B72}"/>
              </a:ext>
            </a:extLst>
          </p:cNvPr>
          <p:cNvSpPr/>
          <p:nvPr/>
        </p:nvSpPr>
        <p:spPr>
          <a:xfrm rot="-780000">
            <a:off x="-1436394" y="-3908361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69076A-A85D-2129-2842-CACDFC588FC1}"/>
              </a:ext>
            </a:extLst>
          </p:cNvPr>
          <p:cNvSpPr/>
          <p:nvPr/>
        </p:nvSpPr>
        <p:spPr>
          <a:xfrm>
            <a:off x="4768206" y="658682"/>
            <a:ext cx="6786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cs typeface="Calibri" panose="020F0502020204030204" pitchFamily="34" charset="0"/>
              </a:rPr>
              <a:t>Услугами </a:t>
            </a:r>
            <a:r>
              <a:rPr lang="ru-RU" dirty="0" err="1">
                <a:latin typeface="+mj-lt"/>
                <a:cs typeface="Calibri" panose="020F0502020204030204" pitchFamily="34" charset="0"/>
              </a:rPr>
              <a:t>Сбер</a:t>
            </a:r>
            <a:r>
              <a:rPr lang="ru-RU" dirty="0">
                <a:latin typeface="+mj-lt"/>
                <a:cs typeface="Calibri" panose="020F0502020204030204" pitchFamily="34" charset="0"/>
              </a:rPr>
              <a:t> Б2Б пользуются более 100 тысяч компаний. </a:t>
            </a:r>
          </a:p>
          <a:p>
            <a:r>
              <a:rPr lang="ru-RU" dirty="0">
                <a:latin typeface="+mj-lt"/>
                <a:cs typeface="Calibri" panose="020F0502020204030204" pitchFamily="34" charset="0"/>
              </a:rPr>
              <a:t>Онлайн магазин позволяет использовать многочисленные возможности: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35083" y="462058"/>
            <a:ext cx="6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Возможности: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31AC448-47C7-F198-18DF-0078710A9FFE}"/>
              </a:ext>
            </a:extLst>
          </p:cNvPr>
          <p:cNvSpPr/>
          <p:nvPr/>
        </p:nvSpPr>
        <p:spPr>
          <a:xfrm>
            <a:off x="926744" y="1841812"/>
            <a:ext cx="3311999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</a:t>
            </a:r>
          </a:p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запросов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4E53DAA-96FD-665C-B509-35A8697EAE17}"/>
              </a:ext>
            </a:extLst>
          </p:cNvPr>
          <p:cNvSpPr/>
          <p:nvPr/>
        </p:nvSpPr>
        <p:spPr>
          <a:xfrm>
            <a:off x="637369" y="2988579"/>
            <a:ext cx="3311999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Мониторинг </a:t>
            </a:r>
          </a:p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статуса сделок 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17232EBA-6265-CFFD-3D93-96E44F636885}"/>
              </a:ext>
            </a:extLst>
          </p:cNvPr>
          <p:cNvSpPr/>
          <p:nvPr/>
        </p:nvSpPr>
        <p:spPr>
          <a:xfrm>
            <a:off x="926744" y="4118711"/>
            <a:ext cx="3311999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Поиск товаров и услуг </a:t>
            </a:r>
          </a:p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заданным параметрам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5B27EA3-F003-9599-91DF-351C7CD5DD87}"/>
              </a:ext>
            </a:extLst>
          </p:cNvPr>
          <p:cNvSpPr/>
          <p:nvPr/>
        </p:nvSpPr>
        <p:spPr>
          <a:xfrm>
            <a:off x="7955011" y="1841812"/>
            <a:ext cx="3311999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Удобная работа </a:t>
            </a:r>
          </a:p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каталогом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5BB2E3B-B56F-EBD8-E5DB-76EBA99438CB}"/>
              </a:ext>
            </a:extLst>
          </p:cNvPr>
          <p:cNvSpPr/>
          <p:nvPr/>
        </p:nvSpPr>
        <p:spPr>
          <a:xfrm>
            <a:off x="8244385" y="2988579"/>
            <a:ext cx="3311999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Заключение сделок </a:t>
            </a:r>
          </a:p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электронном виде 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A692C94-D1FF-1128-9A92-E9109329CC1E}"/>
              </a:ext>
            </a:extLst>
          </p:cNvPr>
          <p:cNvSpPr/>
          <p:nvPr/>
        </p:nvSpPr>
        <p:spPr>
          <a:xfrm>
            <a:off x="7955010" y="4118711"/>
            <a:ext cx="3311999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tlCol="0" anchor="ctr"/>
          <a:lstStyle/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Сохранение товаров </a:t>
            </a:r>
          </a:p>
          <a:p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услуг в избранное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00878FC-45F7-1A4E-5565-49D7139FD6CC}"/>
              </a:ext>
            </a:extLst>
          </p:cNvPr>
          <p:cNvSpPr/>
          <p:nvPr/>
        </p:nvSpPr>
        <p:spPr>
          <a:xfrm>
            <a:off x="2493862" y="5275373"/>
            <a:ext cx="7204276" cy="97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921890" dist="775156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24000" rIns="90000" rtlCol="0" anchor="ctr"/>
          <a:lstStyle/>
          <a:p>
            <a:pPr algn="ctr"/>
            <a:r>
              <a: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Осуществлять сравнение и закупку предлагаемых товаров и услуг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8CBB1-8E9C-7DB2-0B3F-20376C47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23" y="1941266"/>
            <a:ext cx="393539" cy="3935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2FA5EF-0383-C4B1-AF4F-4F56AF52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187" y="3123809"/>
            <a:ext cx="393539" cy="39353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2CDC0A-17DB-3E3C-5201-5DC74B81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486" y="4271635"/>
            <a:ext cx="393539" cy="3935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68BD33-1B1A-3896-537E-6C2297191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391" y="1931616"/>
            <a:ext cx="393539" cy="39353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2FD9814-8168-0159-8186-FF45BCB8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263" y="3114159"/>
            <a:ext cx="393539" cy="39353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1B9A64-0564-F2B9-FE29-4CBB4733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54" y="4261985"/>
            <a:ext cx="393539" cy="393539"/>
          </a:xfrm>
          <a:prstGeom prst="rect">
            <a:avLst/>
          </a:prstGeom>
        </p:spPr>
      </p:pic>
      <p:pic>
        <p:nvPicPr>
          <p:cNvPr id="28" name="Лого в центре" descr="Изображение выглядит как текст,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9B1D2F99-F957-9C90-1E91-CD492DCAA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7" r="-545"/>
          <a:stretch/>
        </p:blipFill>
        <p:spPr>
          <a:xfrm>
            <a:off x="4768206" y="3183476"/>
            <a:ext cx="2651166" cy="5979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7103455-B7EA-317E-53C0-279042DF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231" y="5351933"/>
            <a:ext cx="393539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6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3256772" y="462058"/>
            <a:ext cx="37036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в цифрах: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99" name="Беж фон">
            <a:extLst>
              <a:ext uri="{FF2B5EF4-FFF2-40B4-BE49-F238E27FC236}">
                <a16:creationId xmlns:a16="http://schemas.microsoft.com/office/drawing/2014/main" id="{BB3DA11E-4C84-A432-94B8-8DF3B4B98ABC}"/>
              </a:ext>
            </a:extLst>
          </p:cNvPr>
          <p:cNvSpPr/>
          <p:nvPr/>
        </p:nvSpPr>
        <p:spPr>
          <a:xfrm rot="1421495">
            <a:off x="5926904" y="-3741810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знак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372D05A-9C3E-B777-7C79-1ACCF3DC6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16" y="561465"/>
            <a:ext cx="2592000" cy="60075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0A4E3F2-DA1C-FF6A-CE53-9EDC950B1687}"/>
              </a:ext>
            </a:extLst>
          </p:cNvPr>
          <p:cNvGrpSpPr/>
          <p:nvPr/>
        </p:nvGrpSpPr>
        <p:grpSpPr>
          <a:xfrm>
            <a:off x="4345576" y="1595373"/>
            <a:ext cx="3500848" cy="1311113"/>
            <a:chOff x="636812" y="1641093"/>
            <a:chExt cx="3500848" cy="1311113"/>
          </a:xfrm>
        </p:grpSpPr>
        <p:sp>
          <p:nvSpPr>
            <p:cNvPr id="2" name="Скругленный прямоугольник 1">
              <a:extLst>
                <a:ext uri="{FF2B5EF4-FFF2-40B4-BE49-F238E27FC236}">
                  <a16:creationId xmlns:a16="http://schemas.microsoft.com/office/drawing/2014/main" id="{231AC448-47C7-F198-18DF-0078710A9FFE}"/>
                </a:ext>
              </a:extLst>
            </p:cNvPr>
            <p:cNvSpPr/>
            <p:nvPr/>
          </p:nvSpPr>
          <p:spPr>
            <a:xfrm>
              <a:off x="636812" y="1641093"/>
              <a:ext cx="3500848" cy="13111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Рисунок 4" hidden="1">
              <a:extLst>
                <a:ext uri="{FF2B5EF4-FFF2-40B4-BE49-F238E27FC236}">
                  <a16:creationId xmlns:a16="http://schemas.microsoft.com/office/drawing/2014/main" id="{09A8CBB1-8E9C-7DB2-0B3F-20376C471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711" y="1841862"/>
              <a:ext cx="476024" cy="476024"/>
            </a:xfrm>
            <a:prstGeom prst="rect">
              <a:avLst/>
            </a:prstGeom>
          </p:spPr>
        </p:pic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4E7CB63E-4660-0105-F674-F1E38826933C}"/>
                </a:ext>
              </a:extLst>
            </p:cNvPr>
            <p:cNvSpPr/>
            <p:nvPr/>
          </p:nvSpPr>
          <p:spPr>
            <a:xfrm>
              <a:off x="865205" y="1745759"/>
              <a:ext cx="2424225" cy="6771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81</a:t>
              </a:r>
              <a:endParaRPr lang="ru-RU" sz="4400" b="1" dirty="0">
                <a:blipFill>
                  <a:blip r:embed="rId5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6C6746D0-B26E-131B-424D-43135A8DDFD4}"/>
                </a:ext>
              </a:extLst>
            </p:cNvPr>
            <p:cNvSpPr/>
            <p:nvPr/>
          </p:nvSpPr>
          <p:spPr>
            <a:xfrm>
              <a:off x="865205" y="2400705"/>
              <a:ext cx="212945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Запрос в месяц получает </a:t>
              </a:r>
              <a:endParaRPr lang="en-US" sz="1200" dirty="0"/>
            </a:p>
            <a:p>
              <a:r>
                <a:rPr lang="ru-RU" sz="1200" dirty="0"/>
                <a:t>в среднем 1 поставщик 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6FC6D275-12C0-02F7-ABBA-2DB22D385012}"/>
              </a:ext>
            </a:extLst>
          </p:cNvPr>
          <p:cNvGrpSpPr/>
          <p:nvPr/>
        </p:nvGrpSpPr>
        <p:grpSpPr>
          <a:xfrm>
            <a:off x="8057604" y="1595373"/>
            <a:ext cx="3500848" cy="1311113"/>
            <a:chOff x="636812" y="1641093"/>
            <a:chExt cx="3500848" cy="1311113"/>
          </a:xfrm>
        </p:grpSpPr>
        <p:sp>
          <p:nvSpPr>
            <p:cNvPr id="101" name="Скругленный прямоугольник 100">
              <a:extLst>
                <a:ext uri="{FF2B5EF4-FFF2-40B4-BE49-F238E27FC236}">
                  <a16:creationId xmlns:a16="http://schemas.microsoft.com/office/drawing/2014/main" id="{F9424C4E-F7E9-CAA7-B326-E6B43D3E2DCF}"/>
                </a:ext>
              </a:extLst>
            </p:cNvPr>
            <p:cNvSpPr/>
            <p:nvPr/>
          </p:nvSpPr>
          <p:spPr>
            <a:xfrm>
              <a:off x="636812" y="1641093"/>
              <a:ext cx="3500848" cy="13111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" name="Рисунок 101" hidden="1">
              <a:extLst>
                <a:ext uri="{FF2B5EF4-FFF2-40B4-BE49-F238E27FC236}">
                  <a16:creationId xmlns:a16="http://schemas.microsoft.com/office/drawing/2014/main" id="{108DE133-147A-6BA8-D170-F40A17831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711" y="1841862"/>
              <a:ext cx="476024" cy="476024"/>
            </a:xfrm>
            <a:prstGeom prst="rect">
              <a:avLst/>
            </a:prstGeom>
          </p:spPr>
        </p:pic>
        <p:sp>
          <p:nvSpPr>
            <p:cNvPr id="103" name="Rectangle 14">
              <a:extLst>
                <a:ext uri="{FF2B5EF4-FFF2-40B4-BE49-F238E27FC236}">
                  <a16:creationId xmlns:a16="http://schemas.microsoft.com/office/drawing/2014/main" id="{6496467A-3C98-415B-8587-306D3AAD12FA}"/>
                </a:ext>
              </a:extLst>
            </p:cNvPr>
            <p:cNvSpPr/>
            <p:nvPr/>
          </p:nvSpPr>
          <p:spPr>
            <a:xfrm>
              <a:off x="865205" y="1745759"/>
              <a:ext cx="2424225" cy="6771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7 653</a:t>
              </a:r>
            </a:p>
          </p:txBody>
        </p:sp>
        <p:sp>
          <p:nvSpPr>
            <p:cNvPr id="104" name="Rectangle 14">
              <a:extLst>
                <a:ext uri="{FF2B5EF4-FFF2-40B4-BE49-F238E27FC236}">
                  <a16:creationId xmlns:a16="http://schemas.microsoft.com/office/drawing/2014/main" id="{470E2723-D6B0-6F6A-A7B1-78A4166493AE}"/>
                </a:ext>
              </a:extLst>
            </p:cNvPr>
            <p:cNvSpPr/>
            <p:nvPr/>
          </p:nvSpPr>
          <p:spPr>
            <a:xfrm>
              <a:off x="865205" y="2400705"/>
              <a:ext cx="212945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Запроса в месяц </a:t>
              </a:r>
              <a:endParaRPr lang="en-US" sz="1200" dirty="0"/>
            </a:p>
            <a:p>
              <a:r>
                <a:rPr lang="ru-RU" sz="1200" dirty="0"/>
                <a:t>размещают заказчики </a:t>
              </a: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92A06CA-1B50-EEA3-AA33-30CE9C197149}"/>
              </a:ext>
            </a:extLst>
          </p:cNvPr>
          <p:cNvGrpSpPr/>
          <p:nvPr/>
        </p:nvGrpSpPr>
        <p:grpSpPr>
          <a:xfrm>
            <a:off x="4345576" y="3108487"/>
            <a:ext cx="3500848" cy="1311113"/>
            <a:chOff x="636812" y="1641093"/>
            <a:chExt cx="3500848" cy="1311113"/>
          </a:xfrm>
        </p:grpSpPr>
        <p:sp>
          <p:nvSpPr>
            <p:cNvPr id="106" name="Скругленный прямоугольник 105">
              <a:extLst>
                <a:ext uri="{FF2B5EF4-FFF2-40B4-BE49-F238E27FC236}">
                  <a16:creationId xmlns:a16="http://schemas.microsoft.com/office/drawing/2014/main" id="{8C76AEBD-13E3-1604-F5F7-432522A43C14}"/>
                </a:ext>
              </a:extLst>
            </p:cNvPr>
            <p:cNvSpPr/>
            <p:nvPr/>
          </p:nvSpPr>
          <p:spPr>
            <a:xfrm>
              <a:off x="636812" y="1641093"/>
              <a:ext cx="3500848" cy="13111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7" name="Рисунок 106" hidden="1">
              <a:extLst>
                <a:ext uri="{FF2B5EF4-FFF2-40B4-BE49-F238E27FC236}">
                  <a16:creationId xmlns:a16="http://schemas.microsoft.com/office/drawing/2014/main" id="{361AC892-C89E-D912-44A3-12A0F1AB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711" y="1841862"/>
              <a:ext cx="476024" cy="476024"/>
            </a:xfrm>
            <a:prstGeom prst="rect">
              <a:avLst/>
            </a:prstGeom>
          </p:spPr>
        </p:pic>
        <p:sp>
          <p:nvSpPr>
            <p:cNvPr id="108" name="Rectangle 14">
              <a:extLst>
                <a:ext uri="{FF2B5EF4-FFF2-40B4-BE49-F238E27FC236}">
                  <a16:creationId xmlns:a16="http://schemas.microsoft.com/office/drawing/2014/main" id="{5FF5AF5C-D1A8-1E2C-28BE-B9D74C12974B}"/>
                </a:ext>
              </a:extLst>
            </p:cNvPr>
            <p:cNvSpPr/>
            <p:nvPr/>
          </p:nvSpPr>
          <p:spPr>
            <a:xfrm>
              <a:off x="865205" y="1745759"/>
              <a:ext cx="2424225" cy="6771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2,8</a:t>
              </a:r>
            </a:p>
          </p:txBody>
        </p:sp>
        <p:sp>
          <p:nvSpPr>
            <p:cNvPr id="109" name="Rectangle 14">
              <a:extLst>
                <a:ext uri="{FF2B5EF4-FFF2-40B4-BE49-F238E27FC236}">
                  <a16:creationId xmlns:a16="http://schemas.microsoft.com/office/drawing/2014/main" id="{E8E9E637-39B8-71DD-0629-780481DED0E6}"/>
                </a:ext>
              </a:extLst>
            </p:cNvPr>
            <p:cNvSpPr/>
            <p:nvPr/>
          </p:nvSpPr>
          <p:spPr>
            <a:xfrm>
              <a:off x="865205" y="2400705"/>
              <a:ext cx="212945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Предложения поступает заказчику на 1 запрос </a:t>
              </a: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C01522BA-3307-0867-529B-7013F95535DC}"/>
              </a:ext>
            </a:extLst>
          </p:cNvPr>
          <p:cNvGrpSpPr/>
          <p:nvPr/>
        </p:nvGrpSpPr>
        <p:grpSpPr>
          <a:xfrm>
            <a:off x="8057604" y="3108487"/>
            <a:ext cx="3500848" cy="1311113"/>
            <a:chOff x="636812" y="1641093"/>
            <a:chExt cx="3500848" cy="1311113"/>
          </a:xfrm>
        </p:grpSpPr>
        <p:sp>
          <p:nvSpPr>
            <p:cNvPr id="111" name="Скругленный прямоугольник 110">
              <a:extLst>
                <a:ext uri="{FF2B5EF4-FFF2-40B4-BE49-F238E27FC236}">
                  <a16:creationId xmlns:a16="http://schemas.microsoft.com/office/drawing/2014/main" id="{6ED7BBBF-6E8F-593C-C744-69BB5E6CDE8C}"/>
                </a:ext>
              </a:extLst>
            </p:cNvPr>
            <p:cNvSpPr/>
            <p:nvPr/>
          </p:nvSpPr>
          <p:spPr>
            <a:xfrm>
              <a:off x="636812" y="1641093"/>
              <a:ext cx="3500848" cy="13111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2" name="Рисунок 111" hidden="1">
              <a:extLst>
                <a:ext uri="{FF2B5EF4-FFF2-40B4-BE49-F238E27FC236}">
                  <a16:creationId xmlns:a16="http://schemas.microsoft.com/office/drawing/2014/main" id="{8405D7A4-96E6-DD3C-2BDC-97981C685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711" y="1841862"/>
              <a:ext cx="476024" cy="476024"/>
            </a:xfrm>
            <a:prstGeom prst="rect">
              <a:avLst/>
            </a:prstGeom>
          </p:spPr>
        </p:pic>
        <p:sp>
          <p:nvSpPr>
            <p:cNvPr id="113" name="Rectangle 14">
              <a:extLst>
                <a:ext uri="{FF2B5EF4-FFF2-40B4-BE49-F238E27FC236}">
                  <a16:creationId xmlns:a16="http://schemas.microsoft.com/office/drawing/2014/main" id="{E5A1CDD6-03B3-4E7D-EBE8-53D955E9D329}"/>
                </a:ext>
              </a:extLst>
            </p:cNvPr>
            <p:cNvSpPr/>
            <p:nvPr/>
          </p:nvSpPr>
          <p:spPr>
            <a:xfrm>
              <a:off x="865205" y="1745759"/>
              <a:ext cx="2424225" cy="6771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13,7% </a:t>
              </a:r>
              <a:endParaRPr lang="ru-RU" sz="4400" b="1" dirty="0">
                <a:blipFill>
                  <a:blip r:embed="rId5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Rectangle 14">
              <a:extLst>
                <a:ext uri="{FF2B5EF4-FFF2-40B4-BE49-F238E27FC236}">
                  <a16:creationId xmlns:a16="http://schemas.microsoft.com/office/drawing/2014/main" id="{EF61F3C7-D167-CB4C-3154-245865E1B533}"/>
                </a:ext>
              </a:extLst>
            </p:cNvPr>
            <p:cNvSpPr/>
            <p:nvPr/>
          </p:nvSpPr>
          <p:spPr>
            <a:xfrm>
              <a:off x="865205" y="2400705"/>
              <a:ext cx="212945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Средняя экономия </a:t>
              </a:r>
              <a:endParaRPr lang="en-US" sz="1200" dirty="0"/>
            </a:p>
            <a:p>
              <a:r>
                <a:rPr lang="ru-RU" sz="1200" dirty="0"/>
                <a:t>заказчика </a:t>
              </a:r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8A5DF27B-A209-A92B-EB5B-B0D52C1031BD}"/>
              </a:ext>
            </a:extLst>
          </p:cNvPr>
          <p:cNvGrpSpPr/>
          <p:nvPr/>
        </p:nvGrpSpPr>
        <p:grpSpPr>
          <a:xfrm>
            <a:off x="4345576" y="4621601"/>
            <a:ext cx="3500848" cy="1311113"/>
            <a:chOff x="636812" y="1641093"/>
            <a:chExt cx="3500848" cy="1311113"/>
          </a:xfrm>
        </p:grpSpPr>
        <p:sp>
          <p:nvSpPr>
            <p:cNvPr id="136" name="Скругленный прямоугольник 135">
              <a:extLst>
                <a:ext uri="{FF2B5EF4-FFF2-40B4-BE49-F238E27FC236}">
                  <a16:creationId xmlns:a16="http://schemas.microsoft.com/office/drawing/2014/main" id="{4B4E29AE-5222-C0AD-6FA5-E855CF65A0DF}"/>
                </a:ext>
              </a:extLst>
            </p:cNvPr>
            <p:cNvSpPr/>
            <p:nvPr/>
          </p:nvSpPr>
          <p:spPr>
            <a:xfrm>
              <a:off x="636812" y="1641093"/>
              <a:ext cx="3500848" cy="13111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7" name="Рисунок 136" hidden="1">
              <a:extLst>
                <a:ext uri="{FF2B5EF4-FFF2-40B4-BE49-F238E27FC236}">
                  <a16:creationId xmlns:a16="http://schemas.microsoft.com/office/drawing/2014/main" id="{2582C82B-AC6C-FEB8-92E4-91985C4AE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711" y="1841862"/>
              <a:ext cx="476024" cy="476024"/>
            </a:xfrm>
            <a:prstGeom prst="rect">
              <a:avLst/>
            </a:prstGeom>
          </p:spPr>
        </p:pic>
        <p:sp>
          <p:nvSpPr>
            <p:cNvPr id="138" name="Rectangle 14">
              <a:extLst>
                <a:ext uri="{FF2B5EF4-FFF2-40B4-BE49-F238E27FC236}">
                  <a16:creationId xmlns:a16="http://schemas.microsoft.com/office/drawing/2014/main" id="{23D13D56-1052-9543-CA5B-938C4A44CC3B}"/>
                </a:ext>
              </a:extLst>
            </p:cNvPr>
            <p:cNvSpPr/>
            <p:nvPr/>
          </p:nvSpPr>
          <p:spPr>
            <a:xfrm>
              <a:off x="865205" y="1745759"/>
              <a:ext cx="2752117" cy="6771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254</a:t>
              </a:r>
              <a:r>
                <a:rPr lang="ru-RU" sz="32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 тыс. руб. </a:t>
              </a:r>
            </a:p>
          </p:txBody>
        </p:sp>
        <p:sp>
          <p:nvSpPr>
            <p:cNvPr id="139" name="Rectangle 14">
              <a:extLst>
                <a:ext uri="{FF2B5EF4-FFF2-40B4-BE49-F238E27FC236}">
                  <a16:creationId xmlns:a16="http://schemas.microsoft.com/office/drawing/2014/main" id="{6B94ECA2-72E2-AF2F-CFA4-B9C907A4D04D}"/>
                </a:ext>
              </a:extLst>
            </p:cNvPr>
            <p:cNvSpPr/>
            <p:nvPr/>
          </p:nvSpPr>
          <p:spPr>
            <a:xfrm>
              <a:off x="865205" y="2400705"/>
              <a:ext cx="212945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Средняя стоимость сделки </a:t>
              </a:r>
              <a:endParaRPr lang="en-US" sz="1200" dirty="0"/>
            </a:p>
            <a:p>
              <a:r>
                <a:rPr lang="ru-RU" sz="1200" dirty="0"/>
                <a:t>по заказчикам 223-ФЗ </a:t>
              </a: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14E6721E-B595-164F-CABC-1C50154E0077}"/>
              </a:ext>
            </a:extLst>
          </p:cNvPr>
          <p:cNvGrpSpPr/>
          <p:nvPr/>
        </p:nvGrpSpPr>
        <p:grpSpPr>
          <a:xfrm>
            <a:off x="8057604" y="4621601"/>
            <a:ext cx="3500848" cy="1311113"/>
            <a:chOff x="636812" y="1641093"/>
            <a:chExt cx="3500848" cy="1311113"/>
          </a:xfrm>
        </p:grpSpPr>
        <p:sp>
          <p:nvSpPr>
            <p:cNvPr id="141" name="Скругленный прямоугольник 140">
              <a:extLst>
                <a:ext uri="{FF2B5EF4-FFF2-40B4-BE49-F238E27FC236}">
                  <a16:creationId xmlns:a16="http://schemas.microsoft.com/office/drawing/2014/main" id="{A4C112BE-F0FB-1808-4D05-3BF810FCB9C2}"/>
                </a:ext>
              </a:extLst>
            </p:cNvPr>
            <p:cNvSpPr/>
            <p:nvPr/>
          </p:nvSpPr>
          <p:spPr>
            <a:xfrm>
              <a:off x="636812" y="1641093"/>
              <a:ext cx="3500848" cy="13111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2" name="Рисунок 141" hidden="1">
              <a:extLst>
                <a:ext uri="{FF2B5EF4-FFF2-40B4-BE49-F238E27FC236}">
                  <a16:creationId xmlns:a16="http://schemas.microsoft.com/office/drawing/2014/main" id="{7587DF3F-A34A-4598-A860-73560E25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711" y="1841862"/>
              <a:ext cx="476024" cy="476024"/>
            </a:xfrm>
            <a:prstGeom prst="rect">
              <a:avLst/>
            </a:prstGeom>
          </p:spPr>
        </p:pic>
        <p:sp>
          <p:nvSpPr>
            <p:cNvPr id="143" name="Rectangle 14">
              <a:extLst>
                <a:ext uri="{FF2B5EF4-FFF2-40B4-BE49-F238E27FC236}">
                  <a16:creationId xmlns:a16="http://schemas.microsoft.com/office/drawing/2014/main" id="{35A01507-C47A-E8E9-812B-8D1F8C8168DC}"/>
                </a:ext>
              </a:extLst>
            </p:cNvPr>
            <p:cNvSpPr/>
            <p:nvPr/>
          </p:nvSpPr>
          <p:spPr>
            <a:xfrm>
              <a:off x="865205" y="1745759"/>
              <a:ext cx="2831768" cy="6771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209</a:t>
              </a:r>
              <a:r>
                <a:rPr lang="ru-RU" sz="32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 тыс. руб.</a:t>
              </a:r>
              <a:r>
                <a:rPr lang="ru-RU" sz="4400" b="1" dirty="0">
                  <a:blipFill>
                    <a:blip r:embed="rId5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44" name="Rectangle 14">
              <a:extLst>
                <a:ext uri="{FF2B5EF4-FFF2-40B4-BE49-F238E27FC236}">
                  <a16:creationId xmlns:a16="http://schemas.microsoft.com/office/drawing/2014/main" id="{D8A9C6D9-2D68-9ACC-A30E-55A3274B6643}"/>
                </a:ext>
              </a:extLst>
            </p:cNvPr>
            <p:cNvSpPr/>
            <p:nvPr/>
          </p:nvSpPr>
          <p:spPr>
            <a:xfrm>
              <a:off x="865205" y="2400705"/>
              <a:ext cx="212945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Средняя стоимость сделки </a:t>
              </a:r>
              <a:endParaRPr lang="en-US" sz="1200" dirty="0"/>
            </a:p>
            <a:p>
              <a:r>
                <a:rPr lang="ru-RU" sz="1200" dirty="0"/>
                <a:t>по заказчикам 44-ФЗ </a:t>
              </a:r>
            </a:p>
          </p:txBody>
        </p:sp>
      </p:grpSp>
      <p:sp>
        <p:nvSpPr>
          <p:cNvPr id="145" name="Rectangle 14">
            <a:extLst>
              <a:ext uri="{FF2B5EF4-FFF2-40B4-BE49-F238E27FC236}">
                <a16:creationId xmlns:a16="http://schemas.microsoft.com/office/drawing/2014/main" id="{A356563B-172C-43D0-43F7-1722E33B5E24}"/>
              </a:ext>
            </a:extLst>
          </p:cNvPr>
          <p:cNvSpPr/>
          <p:nvPr/>
        </p:nvSpPr>
        <p:spPr>
          <a:xfrm>
            <a:off x="1074235" y="1667377"/>
            <a:ext cx="2424225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6000" b="1" dirty="0">
                <a:blipFill>
                  <a:blip r:embed="rId5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96%</a:t>
            </a:r>
            <a:endParaRPr lang="ru-RU" sz="6000" b="1" dirty="0">
              <a:blipFill>
                <a:blip r:embed="rId5"/>
                <a:stretch>
                  <a:fillRect/>
                </a:stretch>
              </a:blip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ectangle 14">
            <a:extLst>
              <a:ext uri="{FF2B5EF4-FFF2-40B4-BE49-F238E27FC236}">
                <a16:creationId xmlns:a16="http://schemas.microsoft.com/office/drawing/2014/main" id="{739F3F13-D188-C59C-5B01-8953AFE39B3B}"/>
              </a:ext>
            </a:extLst>
          </p:cNvPr>
          <p:cNvSpPr/>
          <p:nvPr/>
        </p:nvSpPr>
        <p:spPr>
          <a:xfrm>
            <a:off x="1074235" y="2616243"/>
            <a:ext cx="212945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latin typeface="+mj-lt"/>
              </a:rPr>
              <a:t>Рост сопоставимых сделок в 2021 г. к 2020 г.</a:t>
            </a:r>
          </a:p>
        </p:txBody>
      </p:sp>
      <p:sp>
        <p:nvSpPr>
          <p:cNvPr id="147" name="Rectangle 14">
            <a:extLst>
              <a:ext uri="{FF2B5EF4-FFF2-40B4-BE49-F238E27FC236}">
                <a16:creationId xmlns:a16="http://schemas.microsoft.com/office/drawing/2014/main" id="{A99CE0AD-6E0E-CD84-9362-4E5D2066CA6E}"/>
              </a:ext>
            </a:extLst>
          </p:cNvPr>
          <p:cNvSpPr/>
          <p:nvPr/>
        </p:nvSpPr>
        <p:spPr>
          <a:xfrm>
            <a:off x="1074235" y="3528840"/>
            <a:ext cx="2424225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6000" b="1" dirty="0">
                <a:blipFill>
                  <a:blip r:embed="rId5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х1,4</a:t>
            </a:r>
            <a:r>
              <a:rPr lang="ru-RU" sz="3200" b="1" dirty="0">
                <a:blipFill>
                  <a:blip r:embed="rId5"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 раза</a:t>
            </a:r>
          </a:p>
        </p:txBody>
      </p:sp>
      <p:sp>
        <p:nvSpPr>
          <p:cNvPr id="148" name="Rectangle 14">
            <a:extLst>
              <a:ext uri="{FF2B5EF4-FFF2-40B4-BE49-F238E27FC236}">
                <a16:creationId xmlns:a16="http://schemas.microsoft.com/office/drawing/2014/main" id="{E4A1946D-665A-F41D-138E-26992A1B1A2C}"/>
              </a:ext>
            </a:extLst>
          </p:cNvPr>
          <p:cNvSpPr/>
          <p:nvPr/>
        </p:nvSpPr>
        <p:spPr>
          <a:xfrm>
            <a:off x="1074235" y="4477706"/>
            <a:ext cx="257568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latin typeface="+mj-lt"/>
              </a:rPr>
              <a:t>Увеличилось количество активных заказчиков в 2021г. по сравнению с 2020 г.; </a:t>
            </a:r>
          </a:p>
        </p:txBody>
      </p:sp>
    </p:spTree>
    <p:extLst>
      <p:ext uri="{BB962C8B-B14F-4D97-AF65-F5344CB8AC3E}">
        <p14:creationId xmlns:p14="http://schemas.microsoft.com/office/powerpoint/2010/main" val="4101129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269BAA5C-2978-5BC9-BF4D-25E2397F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39" y="-707873"/>
            <a:ext cx="5537769" cy="8306652"/>
          </a:xfrm>
          <a:prstGeom prst="rect">
            <a:avLst/>
          </a:prstGeom>
        </p:spPr>
      </p:pic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еж фон">
            <a:extLst>
              <a:ext uri="{FF2B5EF4-FFF2-40B4-BE49-F238E27FC236}">
                <a16:creationId xmlns:a16="http://schemas.microsoft.com/office/drawing/2014/main" id="{B074C55D-DE3E-6A7D-FA5D-329E25FA9DFE}"/>
              </a:ext>
            </a:extLst>
          </p:cNvPr>
          <p:cNvSpPr/>
          <p:nvPr/>
        </p:nvSpPr>
        <p:spPr>
          <a:xfrm rot="21028979">
            <a:off x="-6965245" y="-3614488"/>
            <a:ext cx="14341618" cy="1434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69076A-A85D-2129-2842-CACDFC588FC1}"/>
              </a:ext>
            </a:extLst>
          </p:cNvPr>
          <p:cNvSpPr/>
          <p:nvPr/>
        </p:nvSpPr>
        <p:spPr>
          <a:xfrm>
            <a:off x="1127469" y="2604136"/>
            <a:ext cx="5537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Высокий уровень доверия на рынке </a:t>
            </a:r>
            <a:endParaRPr lang="ru-RU" sz="2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DC48FE-5D12-C30A-472A-9C94EDF10471}"/>
              </a:ext>
            </a:extLst>
          </p:cNvPr>
          <p:cNvSpPr/>
          <p:nvPr/>
        </p:nvSpPr>
        <p:spPr>
          <a:xfrm>
            <a:off x="1127469" y="3122687"/>
            <a:ext cx="5537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Субъекты 44-ФЗ осуществляют закупки за счет средств, заранее заложенных в бюджетной системе РФ. Не имеют задолженностей </a:t>
            </a:r>
          </a:p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налогам и судимости.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Заказчики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r>
              <a:rPr lang="ru-RU" sz="4400" b="1" dirty="0">
                <a:solidFill>
                  <a:srgbClr val="0259FD"/>
                </a:solidFill>
              </a:rPr>
              <a:t>Б2Б</a:t>
            </a:r>
            <a:r>
              <a:rPr lang="ru-RU" sz="4400" b="1" dirty="0">
                <a:solidFill>
                  <a:srgbClr val="21A038"/>
                </a:solidFill>
              </a:rPr>
              <a:t> по 44-ФЗ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2D91BE-8DC2-92D1-C335-B1A580B3F9FD}"/>
              </a:ext>
            </a:extLst>
          </p:cNvPr>
          <p:cNvSpPr/>
          <p:nvPr/>
        </p:nvSpPr>
        <p:spPr>
          <a:xfrm>
            <a:off x="1127469" y="4245661"/>
            <a:ext cx="5537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Постоянный стабильный спрос </a:t>
            </a:r>
          </a:p>
          <a:p>
            <a:r>
              <a:rPr lang="ru-RU" sz="2200" b="1" dirty="0"/>
              <a:t>на товары и услуги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50A971-85AB-BF06-6121-F0E80F428DE8}"/>
              </a:ext>
            </a:extLst>
          </p:cNvPr>
          <p:cNvSpPr/>
          <p:nvPr/>
        </p:nvSpPr>
        <p:spPr>
          <a:xfrm>
            <a:off x="1127469" y="5065156"/>
            <a:ext cx="5537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Государственные и бюджетные предприятия ежедневно нуждаются </a:t>
            </a:r>
          </a:p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новых поставках. На </a:t>
            </a:r>
            <a:r>
              <a:rPr lang="ru-RU" sz="1400" dirty="0" err="1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Сбер</a:t>
            </a:r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Б2Б заказчики 44-ФЗ  регулярно публикуют публичные запросы на закупку в  разделе </a:t>
            </a:r>
            <a:r>
              <a:rPr lang="ru-RU" sz="1400" dirty="0">
                <a:solidFill>
                  <a:srgbClr val="005AF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«Закупки»</a:t>
            </a:r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CD2938-1A2D-8657-533F-C89726B87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01" y="2614044"/>
            <a:ext cx="448492" cy="4484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B7B2EE-9FA8-C62B-5F20-66D85568C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01" y="4257650"/>
            <a:ext cx="448492" cy="4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9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текст,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6A9FBF19-4193-6AD6-0F7C-4A15BC8E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39" y="-707873"/>
            <a:ext cx="5537769" cy="8306652"/>
          </a:xfrm>
          <a:prstGeom prst="rect">
            <a:avLst/>
          </a:prstGeom>
        </p:spPr>
      </p:pic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Беж фон">
            <a:extLst>
              <a:ext uri="{FF2B5EF4-FFF2-40B4-BE49-F238E27FC236}">
                <a16:creationId xmlns:a16="http://schemas.microsoft.com/office/drawing/2014/main" id="{63C8031D-633D-2895-B06F-F52252793C8D}"/>
              </a:ext>
            </a:extLst>
          </p:cNvPr>
          <p:cNvSpPr/>
          <p:nvPr/>
        </p:nvSpPr>
        <p:spPr>
          <a:xfrm rot="1421495">
            <a:off x="-1074809" y="-3741809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Заказчики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r>
              <a:rPr lang="ru-RU" sz="4400" b="1" dirty="0">
                <a:solidFill>
                  <a:srgbClr val="0259FD"/>
                </a:solidFill>
              </a:rPr>
              <a:t>Б2Б</a:t>
            </a:r>
            <a:r>
              <a:rPr lang="ru-RU" sz="4400" b="1" dirty="0">
                <a:solidFill>
                  <a:srgbClr val="21A038"/>
                </a:solidFill>
              </a:rPr>
              <a:t> по 44-ФЗ</a:t>
            </a:r>
            <a:endParaRPr lang="ru-RU" sz="4400" dirty="0">
              <a:solidFill>
                <a:srgbClr val="21A038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71BDF3B-3AD2-7D96-BBC6-E5837FD0E827}"/>
              </a:ext>
            </a:extLst>
          </p:cNvPr>
          <p:cNvGrpSpPr/>
          <p:nvPr/>
        </p:nvGrpSpPr>
        <p:grpSpPr>
          <a:xfrm>
            <a:off x="628545" y="2134340"/>
            <a:ext cx="2582741" cy="881003"/>
            <a:chOff x="628545" y="2134340"/>
            <a:chExt cx="2582741" cy="881003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B9D7BEAF-5DB7-6874-D43A-D729B197B248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D2F1B434-E602-04AD-21FE-A517866DF744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Пензенской области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1946696-2951-4D95-E8A4-7FC6703EE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055" y="2257169"/>
              <a:ext cx="627117" cy="627117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AAB622CC-91FA-FFC6-7EEC-6F3AA7E39AC0}"/>
              </a:ext>
            </a:extLst>
          </p:cNvPr>
          <p:cNvGrpSpPr/>
          <p:nvPr/>
        </p:nvGrpSpPr>
        <p:grpSpPr>
          <a:xfrm>
            <a:off x="3415288" y="2134340"/>
            <a:ext cx="2582741" cy="881003"/>
            <a:chOff x="628545" y="2134340"/>
            <a:chExt cx="2582741" cy="881003"/>
          </a:xfrm>
        </p:grpSpPr>
        <p:sp>
          <p:nvSpPr>
            <p:cNvPr id="100" name="Скругленный прямоугольник 99">
              <a:extLst>
                <a:ext uri="{FF2B5EF4-FFF2-40B4-BE49-F238E27FC236}">
                  <a16:creationId xmlns:a16="http://schemas.microsoft.com/office/drawing/2014/main" id="{A4F72B44-46C9-13ED-C85A-523F2E188946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ectangle 14">
              <a:extLst>
                <a:ext uri="{FF2B5EF4-FFF2-40B4-BE49-F238E27FC236}">
                  <a16:creationId xmlns:a16="http://schemas.microsoft.com/office/drawing/2014/main" id="{3EF7D6B5-1990-A1B1-73B7-C252E0789BD8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малых закупок Ростовской области</a:t>
              </a: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EED0F79A-A77A-BAD7-F716-8FDFB8A5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35" y="2339586"/>
              <a:ext cx="481555" cy="485526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00057F63-FEA8-0C48-39FD-C9ED370AE13D}"/>
              </a:ext>
            </a:extLst>
          </p:cNvPr>
          <p:cNvGrpSpPr/>
          <p:nvPr/>
        </p:nvGrpSpPr>
        <p:grpSpPr>
          <a:xfrm>
            <a:off x="6202031" y="2134340"/>
            <a:ext cx="2582741" cy="881003"/>
            <a:chOff x="628545" y="2134340"/>
            <a:chExt cx="2582741" cy="881003"/>
          </a:xfrm>
        </p:grpSpPr>
        <p:sp>
          <p:nvSpPr>
            <p:cNvPr id="108" name="Скругленный прямоугольник 107">
              <a:extLst>
                <a:ext uri="{FF2B5EF4-FFF2-40B4-BE49-F238E27FC236}">
                  <a16:creationId xmlns:a16="http://schemas.microsoft.com/office/drawing/2014/main" id="{7A5352B7-CD21-B224-5B45-5721CAC50009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 14">
              <a:extLst>
                <a:ext uri="{FF2B5EF4-FFF2-40B4-BE49-F238E27FC236}">
                  <a16:creationId xmlns:a16="http://schemas.microsoft.com/office/drawing/2014/main" id="{52122ED8-DD63-3927-0E1C-AE3246C8559E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местных закупок Республики Бурятия</a:t>
              </a: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84EF2E92-89E5-39FF-DF17-2392DACF8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D5A7953E-99D0-3318-BED4-A3B65A8689D5}"/>
              </a:ext>
            </a:extLst>
          </p:cNvPr>
          <p:cNvGrpSpPr/>
          <p:nvPr/>
        </p:nvGrpSpPr>
        <p:grpSpPr>
          <a:xfrm>
            <a:off x="8977889" y="2134340"/>
            <a:ext cx="2582741" cy="881003"/>
            <a:chOff x="628545" y="2134340"/>
            <a:chExt cx="2582741" cy="881003"/>
          </a:xfrm>
        </p:grpSpPr>
        <p:sp>
          <p:nvSpPr>
            <p:cNvPr id="112" name="Скругленный прямоугольник 111">
              <a:extLst>
                <a:ext uri="{FF2B5EF4-FFF2-40B4-BE49-F238E27FC236}">
                  <a16:creationId xmlns:a16="http://schemas.microsoft.com/office/drawing/2014/main" id="{257A082B-6703-24F2-14EA-3A3308B0AE8E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Rectangle 14">
              <a:extLst>
                <a:ext uri="{FF2B5EF4-FFF2-40B4-BE49-F238E27FC236}">
                  <a16:creationId xmlns:a16="http://schemas.microsoft.com/office/drawing/2014/main" id="{B603C6EE-FAD2-5EDC-E1E5-95FF888C4942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Магазин малых закупок города Иваново</a:t>
              </a:r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FFBB365-7732-5AFE-1CD2-5C72DD31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FB93FA8A-328F-2B27-9C5A-996853B59471}"/>
              </a:ext>
            </a:extLst>
          </p:cNvPr>
          <p:cNvGrpSpPr/>
          <p:nvPr/>
        </p:nvGrpSpPr>
        <p:grpSpPr>
          <a:xfrm>
            <a:off x="628545" y="3179368"/>
            <a:ext cx="2582741" cy="881003"/>
            <a:chOff x="628545" y="2134340"/>
            <a:chExt cx="2582741" cy="881003"/>
          </a:xfrm>
        </p:grpSpPr>
        <p:sp>
          <p:nvSpPr>
            <p:cNvPr id="116" name="Скругленный прямоугольник 115">
              <a:extLst>
                <a:ext uri="{FF2B5EF4-FFF2-40B4-BE49-F238E27FC236}">
                  <a16:creationId xmlns:a16="http://schemas.microsoft.com/office/drawing/2014/main" id="{CB5226E2-EDAF-F05A-37C9-E4684AEB7B8B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Rectangle 14">
              <a:extLst>
                <a:ext uri="{FF2B5EF4-FFF2-40B4-BE49-F238E27FC236}">
                  <a16:creationId xmlns:a16="http://schemas.microsoft.com/office/drawing/2014/main" id="{A7411F99-D964-8F15-94C1-B45B2C9A8C45}"/>
                </a:ext>
              </a:extLst>
            </p:cNvPr>
            <p:cNvSpPr/>
            <p:nvPr/>
          </p:nvSpPr>
          <p:spPr>
            <a:xfrm>
              <a:off x="1356371" y="2305350"/>
              <a:ext cx="1735172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малых закупок городского округа Нальчик</a:t>
              </a:r>
            </a:p>
          </p:txBody>
        </p:sp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CAEB65-EFBB-FC03-E03D-7124AC7BC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940" y="2257169"/>
              <a:ext cx="599347" cy="627117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984CDE6E-C2C0-7B04-9194-FE0814A35BB8}"/>
              </a:ext>
            </a:extLst>
          </p:cNvPr>
          <p:cNvGrpSpPr/>
          <p:nvPr/>
        </p:nvGrpSpPr>
        <p:grpSpPr>
          <a:xfrm>
            <a:off x="3415288" y="3179368"/>
            <a:ext cx="2582741" cy="881003"/>
            <a:chOff x="628545" y="2134340"/>
            <a:chExt cx="2582741" cy="881003"/>
          </a:xfrm>
        </p:grpSpPr>
        <p:sp>
          <p:nvSpPr>
            <p:cNvPr id="120" name="Скругленный прямоугольник 119">
              <a:extLst>
                <a:ext uri="{FF2B5EF4-FFF2-40B4-BE49-F238E27FC236}">
                  <a16:creationId xmlns:a16="http://schemas.microsoft.com/office/drawing/2014/main" id="{86AF6C30-01D8-E192-C507-E9CA51D7DC62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Rectangle 14">
              <a:extLst>
                <a:ext uri="{FF2B5EF4-FFF2-40B4-BE49-F238E27FC236}">
                  <a16:creationId xmlns:a16="http://schemas.microsoft.com/office/drawing/2014/main" id="{27A3A707-47A4-05A7-25F0-22B9A14A5419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Астраханской области</a:t>
              </a:r>
            </a:p>
          </p:txBody>
        </p: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19339F59-7990-6E91-D60D-372C0AF2A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B4D80988-C156-1CA6-9EB8-235E7885CAA0}"/>
              </a:ext>
            </a:extLst>
          </p:cNvPr>
          <p:cNvGrpSpPr/>
          <p:nvPr/>
        </p:nvGrpSpPr>
        <p:grpSpPr>
          <a:xfrm>
            <a:off x="6202031" y="3179368"/>
            <a:ext cx="2582741" cy="881003"/>
            <a:chOff x="628545" y="2134340"/>
            <a:chExt cx="2582741" cy="881003"/>
          </a:xfrm>
        </p:grpSpPr>
        <p:sp>
          <p:nvSpPr>
            <p:cNvPr id="124" name="Скругленный прямоугольник 123">
              <a:extLst>
                <a:ext uri="{FF2B5EF4-FFF2-40B4-BE49-F238E27FC236}">
                  <a16:creationId xmlns:a16="http://schemas.microsoft.com/office/drawing/2014/main" id="{48523C8A-D1D7-AB18-EC4C-D84F7E77C3A0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14">
              <a:extLst>
                <a:ext uri="{FF2B5EF4-FFF2-40B4-BE49-F238E27FC236}">
                  <a16:creationId xmlns:a16="http://schemas.microsoft.com/office/drawing/2014/main" id="{65D5653C-44B1-8ACD-BB43-7FFA84502240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Иркутской области</a:t>
              </a:r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C948DA24-D356-10F6-A96F-FE2A55F6F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A45506D2-FD46-BC3A-3C7D-FA7781CD4AF0}"/>
              </a:ext>
            </a:extLst>
          </p:cNvPr>
          <p:cNvGrpSpPr/>
          <p:nvPr/>
        </p:nvGrpSpPr>
        <p:grpSpPr>
          <a:xfrm>
            <a:off x="8977889" y="3179368"/>
            <a:ext cx="2582741" cy="881003"/>
            <a:chOff x="628545" y="2134340"/>
            <a:chExt cx="2582741" cy="881003"/>
          </a:xfrm>
        </p:grpSpPr>
        <p:sp>
          <p:nvSpPr>
            <p:cNvPr id="128" name="Скругленный прямоугольник 127">
              <a:extLst>
                <a:ext uri="{FF2B5EF4-FFF2-40B4-BE49-F238E27FC236}">
                  <a16:creationId xmlns:a16="http://schemas.microsoft.com/office/drawing/2014/main" id="{EDA7C83E-B387-AF0F-024F-7482D6BB2FE7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Rectangle 14">
              <a:extLst>
                <a:ext uri="{FF2B5EF4-FFF2-40B4-BE49-F238E27FC236}">
                  <a16:creationId xmlns:a16="http://schemas.microsoft.com/office/drawing/2014/main" id="{424806F7-0B15-50CC-7168-4A5139B09EBA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Пермского края</a:t>
              </a:r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5711633-72E3-B92B-E817-193BB2AF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F4C80B4-43C1-7317-AF26-B4F58E56D495}"/>
              </a:ext>
            </a:extLst>
          </p:cNvPr>
          <p:cNvGrpSpPr/>
          <p:nvPr/>
        </p:nvGrpSpPr>
        <p:grpSpPr>
          <a:xfrm>
            <a:off x="628545" y="4235282"/>
            <a:ext cx="2582741" cy="881003"/>
            <a:chOff x="628545" y="2134340"/>
            <a:chExt cx="2582741" cy="881003"/>
          </a:xfrm>
        </p:grpSpPr>
        <p:sp>
          <p:nvSpPr>
            <p:cNvPr id="132" name="Скругленный прямоугольник 131">
              <a:extLst>
                <a:ext uri="{FF2B5EF4-FFF2-40B4-BE49-F238E27FC236}">
                  <a16:creationId xmlns:a16="http://schemas.microsoft.com/office/drawing/2014/main" id="{EF498A75-DF7F-330F-921F-3735B55BFDCC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" name="Rectangle 14">
              <a:extLst>
                <a:ext uri="{FF2B5EF4-FFF2-40B4-BE49-F238E27FC236}">
                  <a16:creationId xmlns:a16="http://schemas.microsoft.com/office/drawing/2014/main" id="{8A28849C-1DE9-054E-4E3F-AF628A1BC24C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Ульяновской области</a:t>
              </a:r>
            </a:p>
          </p:txBody>
        </p:sp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C9546510-9D6E-1646-917C-D56634982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1CDC9615-CFA5-AEEF-0365-3DA6899330E5}"/>
              </a:ext>
            </a:extLst>
          </p:cNvPr>
          <p:cNvGrpSpPr/>
          <p:nvPr/>
        </p:nvGrpSpPr>
        <p:grpSpPr>
          <a:xfrm>
            <a:off x="3415288" y="4235282"/>
            <a:ext cx="2582741" cy="881003"/>
            <a:chOff x="628545" y="2134340"/>
            <a:chExt cx="2582741" cy="881003"/>
          </a:xfrm>
        </p:grpSpPr>
        <p:sp>
          <p:nvSpPr>
            <p:cNvPr id="136" name="Скругленный прямоугольник 135">
              <a:extLst>
                <a:ext uri="{FF2B5EF4-FFF2-40B4-BE49-F238E27FC236}">
                  <a16:creationId xmlns:a16="http://schemas.microsoft.com/office/drawing/2014/main" id="{16AEBE73-2CCC-907B-2A8E-74AC7AC60677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Rectangle 14">
              <a:extLst>
                <a:ext uri="{FF2B5EF4-FFF2-40B4-BE49-F238E27FC236}">
                  <a16:creationId xmlns:a16="http://schemas.microsoft.com/office/drawing/2014/main" id="{8C3948D1-CFCB-30E4-238A-3B0F4ADB0C95}"/>
                </a:ext>
              </a:extLst>
            </p:cNvPr>
            <p:cNvSpPr/>
            <p:nvPr/>
          </p:nvSpPr>
          <p:spPr>
            <a:xfrm>
              <a:off x="1356371" y="2305350"/>
              <a:ext cx="1735172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Кабардино-Балкарской республики</a:t>
              </a:r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8C1FF6FA-6C53-ABC8-39DD-04CD7E7D2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17D1753D-E37E-C46C-915B-50CF80774AA4}"/>
              </a:ext>
            </a:extLst>
          </p:cNvPr>
          <p:cNvGrpSpPr/>
          <p:nvPr/>
        </p:nvGrpSpPr>
        <p:grpSpPr>
          <a:xfrm>
            <a:off x="6202031" y="4235282"/>
            <a:ext cx="2582741" cy="881003"/>
            <a:chOff x="628545" y="2134340"/>
            <a:chExt cx="2582741" cy="881003"/>
          </a:xfrm>
        </p:grpSpPr>
        <p:sp>
          <p:nvSpPr>
            <p:cNvPr id="140" name="Скругленный прямоугольник 139">
              <a:extLst>
                <a:ext uri="{FF2B5EF4-FFF2-40B4-BE49-F238E27FC236}">
                  <a16:creationId xmlns:a16="http://schemas.microsoft.com/office/drawing/2014/main" id="{ACF738CD-268F-0FB1-DE72-40C63347B774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Rectangle 14">
              <a:extLst>
                <a:ext uri="{FF2B5EF4-FFF2-40B4-BE49-F238E27FC236}">
                  <a16:creationId xmlns:a16="http://schemas.microsoft.com/office/drawing/2014/main" id="{B13707D2-8370-6A7F-A494-97EDC963A8B8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Рязанской области</a:t>
              </a:r>
            </a:p>
          </p:txBody>
        </p:sp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03394CE5-614A-1EDE-8971-A4F35FA1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96112BC8-F011-BA95-4EA4-CC04AC2E8ABE}"/>
              </a:ext>
            </a:extLst>
          </p:cNvPr>
          <p:cNvGrpSpPr/>
          <p:nvPr/>
        </p:nvGrpSpPr>
        <p:grpSpPr>
          <a:xfrm>
            <a:off x="8977889" y="4235282"/>
            <a:ext cx="2582741" cy="881003"/>
            <a:chOff x="628545" y="2134340"/>
            <a:chExt cx="2582741" cy="881003"/>
          </a:xfrm>
        </p:grpSpPr>
        <p:sp>
          <p:nvSpPr>
            <p:cNvPr id="144" name="Скругленный прямоугольник 143">
              <a:extLst>
                <a:ext uri="{FF2B5EF4-FFF2-40B4-BE49-F238E27FC236}">
                  <a16:creationId xmlns:a16="http://schemas.microsoft.com/office/drawing/2014/main" id="{D304A6F0-0ADD-D391-27CB-3D05C3D3BAE7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Rectangle 14">
              <a:extLst>
                <a:ext uri="{FF2B5EF4-FFF2-40B4-BE49-F238E27FC236}">
                  <a16:creationId xmlns:a16="http://schemas.microsoft.com/office/drawing/2014/main" id="{2FAFBC91-7FA8-7204-F5B2-3CB96B495CCD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Липецкой области</a:t>
              </a:r>
            </a:p>
          </p:txBody>
        </p:sp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161FF05C-05A4-EAEB-750B-5854FE428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5257B70-CC26-48D1-09E7-B673C2B50924}"/>
              </a:ext>
            </a:extLst>
          </p:cNvPr>
          <p:cNvGrpSpPr/>
          <p:nvPr/>
        </p:nvGrpSpPr>
        <p:grpSpPr>
          <a:xfrm>
            <a:off x="628545" y="5312968"/>
            <a:ext cx="2582741" cy="881003"/>
            <a:chOff x="628545" y="2134340"/>
            <a:chExt cx="2582741" cy="881003"/>
          </a:xfrm>
        </p:grpSpPr>
        <p:sp>
          <p:nvSpPr>
            <p:cNvPr id="148" name="Скругленный прямоугольник 147">
              <a:extLst>
                <a:ext uri="{FF2B5EF4-FFF2-40B4-BE49-F238E27FC236}">
                  <a16:creationId xmlns:a16="http://schemas.microsoft.com/office/drawing/2014/main" id="{44FC47A0-668C-2C3F-8CF5-7B450B9CAA74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Rectangle 14">
              <a:extLst>
                <a:ext uri="{FF2B5EF4-FFF2-40B4-BE49-F238E27FC236}">
                  <a16:creationId xmlns:a16="http://schemas.microsoft.com/office/drawing/2014/main" id="{4DAD3088-A29D-6626-CCF7-B8CE6F89779A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прямых закупок Республики Карелия</a:t>
              </a:r>
            </a:p>
          </p:txBody>
        </p:sp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3CA8A354-4ABC-A416-E97E-078FB6EAE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82" y="2257169"/>
              <a:ext cx="601662" cy="627117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4AEE27C-0B2E-5C73-CBE5-55910D80AA37}"/>
              </a:ext>
            </a:extLst>
          </p:cNvPr>
          <p:cNvGrpSpPr/>
          <p:nvPr/>
        </p:nvGrpSpPr>
        <p:grpSpPr>
          <a:xfrm>
            <a:off x="3415288" y="5312968"/>
            <a:ext cx="2582741" cy="881003"/>
            <a:chOff x="628545" y="2134340"/>
            <a:chExt cx="2582741" cy="881003"/>
          </a:xfrm>
        </p:grpSpPr>
        <p:sp>
          <p:nvSpPr>
            <p:cNvPr id="152" name="Скругленный прямоугольник 151">
              <a:extLst>
                <a:ext uri="{FF2B5EF4-FFF2-40B4-BE49-F238E27FC236}">
                  <a16:creationId xmlns:a16="http://schemas.microsoft.com/office/drawing/2014/main" id="{654150E8-A991-9A85-D418-F28F819A96C1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Rectangle 14">
              <a:extLst>
                <a:ext uri="{FF2B5EF4-FFF2-40B4-BE49-F238E27FC236}">
                  <a16:creationId xmlns:a16="http://schemas.microsoft.com/office/drawing/2014/main" id="{CB50E1CD-81CD-126A-6B2E-5F19523CDEE2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малых закупок Республики Коми</a:t>
              </a:r>
            </a:p>
          </p:txBody>
        </p: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3254F1AA-9CC0-0D7E-7B34-334859E9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66" y="2257169"/>
              <a:ext cx="541695" cy="627117"/>
            </a:xfrm>
            <a:prstGeom prst="rect">
              <a:avLst/>
            </a:prstGeom>
          </p:spPr>
        </p:pic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D7224E61-6061-FAC2-FEE1-2437D4342FD6}"/>
              </a:ext>
            </a:extLst>
          </p:cNvPr>
          <p:cNvGrpSpPr/>
          <p:nvPr/>
        </p:nvGrpSpPr>
        <p:grpSpPr>
          <a:xfrm>
            <a:off x="6202031" y="5312968"/>
            <a:ext cx="2582741" cy="881003"/>
            <a:chOff x="628545" y="2134340"/>
            <a:chExt cx="2582741" cy="881003"/>
          </a:xfrm>
        </p:grpSpPr>
        <p:sp>
          <p:nvSpPr>
            <p:cNvPr id="156" name="Скругленный прямоугольник 155">
              <a:extLst>
                <a:ext uri="{FF2B5EF4-FFF2-40B4-BE49-F238E27FC236}">
                  <a16:creationId xmlns:a16="http://schemas.microsoft.com/office/drawing/2014/main" id="{6757B1A9-DA44-88B1-7718-5942DBC81731}"/>
                </a:ext>
              </a:extLst>
            </p:cNvPr>
            <p:cNvSpPr/>
            <p:nvPr/>
          </p:nvSpPr>
          <p:spPr>
            <a:xfrm>
              <a:off x="628545" y="2134340"/>
              <a:ext cx="2582741" cy="881003"/>
            </a:xfrm>
            <a:prstGeom prst="roundRect">
              <a:avLst>
                <a:gd name="adj" fmla="val 1085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Rectangle 14">
              <a:extLst>
                <a:ext uri="{FF2B5EF4-FFF2-40B4-BE49-F238E27FC236}">
                  <a16:creationId xmlns:a16="http://schemas.microsoft.com/office/drawing/2014/main" id="{5B1E6F8C-CDD3-7B38-BD39-57FE105E5C47}"/>
                </a:ext>
              </a:extLst>
            </p:cNvPr>
            <p:cNvSpPr/>
            <p:nvPr/>
          </p:nvSpPr>
          <p:spPr>
            <a:xfrm>
              <a:off x="1356371" y="2305350"/>
              <a:ext cx="173517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200" dirty="0"/>
                <a:t>Витрина малых закупок Владимирской области</a:t>
              </a:r>
            </a:p>
          </p:txBody>
        </p:sp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2F9B6ADA-2B6D-6A32-40C1-6106D13B1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5" y="2258961"/>
              <a:ext cx="627117" cy="623533"/>
            </a:xfrm>
            <a:prstGeom prst="rect">
              <a:avLst/>
            </a:prstGeom>
          </p:spPr>
        </p:pic>
      </p:grp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12B7114E-FEF0-BC10-1C98-C0721E2D9A7F}"/>
              </a:ext>
            </a:extLst>
          </p:cNvPr>
          <p:cNvSpPr/>
          <p:nvPr/>
        </p:nvSpPr>
        <p:spPr>
          <a:xfrm>
            <a:off x="6116104" y="1148544"/>
            <a:ext cx="581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 регионов РФ уже проводят закупки на </a:t>
            </a:r>
            <a:r>
              <a:rPr lang="ru-RU" i="1" dirty="0" err="1">
                <a:solidFill>
                  <a:srgbClr val="002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Сбер</a:t>
            </a:r>
            <a:r>
              <a:rPr lang="ru-RU" i="1" dirty="0">
                <a:solidFill>
                  <a:srgbClr val="002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Б2Б </a:t>
            </a:r>
          </a:p>
          <a:p>
            <a:r>
              <a:rPr lang="ru-RU" i="1" dirty="0">
                <a:solidFill>
                  <a:srgbClr val="002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Для них мы создаем персональные Витрины Региона:</a:t>
            </a:r>
          </a:p>
        </p:txBody>
      </p:sp>
    </p:spTree>
    <p:extLst>
      <p:ext uri="{BB962C8B-B14F-4D97-AF65-F5344CB8AC3E}">
        <p14:creationId xmlns:p14="http://schemas.microsoft.com/office/powerpoint/2010/main" val="1799657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745197F-369E-362F-8068-A23E89286F5C}"/>
              </a:ext>
            </a:extLst>
          </p:cNvPr>
          <p:cNvGrpSpPr/>
          <p:nvPr/>
        </p:nvGrpSpPr>
        <p:grpSpPr>
          <a:xfrm>
            <a:off x="6665237" y="-174171"/>
            <a:ext cx="5657392" cy="8469085"/>
            <a:chOff x="6665237" y="-174171"/>
            <a:chExt cx="5657392" cy="8469085"/>
          </a:xfrm>
        </p:grpSpPr>
        <p:pic>
          <p:nvPicPr>
            <p:cNvPr id="4" name="Рисунок 3" descr="Изображение выглядит как внешний, ночь, тем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EB3A22A-9D55-B3FD-11C7-2F7D2B67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707369" y="-112365"/>
              <a:ext cx="5537768" cy="8306653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Затемнение фото">
              <a:extLst>
                <a:ext uri="{FF2B5EF4-FFF2-40B4-BE49-F238E27FC236}">
                  <a16:creationId xmlns:a16="http://schemas.microsoft.com/office/drawing/2014/main" id="{5DB8034B-3BF3-F2A5-3033-F82756D22F68}"/>
                </a:ext>
              </a:extLst>
            </p:cNvPr>
            <p:cNvSpPr/>
            <p:nvPr/>
          </p:nvSpPr>
          <p:spPr>
            <a:xfrm>
              <a:off x="6665237" y="-174171"/>
              <a:ext cx="5657392" cy="8469085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100000"/>
                    <a:alpha val="0"/>
                  </a:schemeClr>
                </a:gs>
                <a:gs pos="100000">
                  <a:schemeClr val="tx1">
                    <a:alpha val="63893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Трапеция 10" hidden="1">
            <a:extLst>
              <a:ext uri="{FF2B5EF4-FFF2-40B4-BE49-F238E27FC236}">
                <a16:creationId xmlns:a16="http://schemas.microsoft.com/office/drawing/2014/main" id="{C0D75C74-10C4-90CE-0CB3-EDC0B332DD53}"/>
              </a:ext>
            </a:extLst>
          </p:cNvPr>
          <p:cNvSpPr/>
          <p:nvPr/>
        </p:nvSpPr>
        <p:spPr>
          <a:xfrm>
            <a:off x="1017522" y="0"/>
            <a:ext cx="6550835" cy="6858001"/>
          </a:xfrm>
          <a:prstGeom prst="trapezoid">
            <a:avLst>
              <a:gd name="adj" fmla="val 2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60C7B970-6A77-3CC8-3AD8-626D5D1C17CB}"/>
              </a:ext>
            </a:extLst>
          </p:cNvPr>
          <p:cNvSpPr/>
          <p:nvPr/>
        </p:nvSpPr>
        <p:spPr>
          <a:xfrm>
            <a:off x="-23150" y="0"/>
            <a:ext cx="57396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еж фон">
            <a:extLst>
              <a:ext uri="{FF2B5EF4-FFF2-40B4-BE49-F238E27FC236}">
                <a16:creationId xmlns:a16="http://schemas.microsoft.com/office/drawing/2014/main" id="{B074C55D-DE3E-6A7D-FA5D-329E25FA9DFE}"/>
              </a:ext>
            </a:extLst>
          </p:cNvPr>
          <p:cNvSpPr/>
          <p:nvPr/>
        </p:nvSpPr>
        <p:spPr>
          <a:xfrm rot="21028979">
            <a:off x="-6965245" y="-3614488"/>
            <a:ext cx="14341618" cy="1434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69076A-A85D-2129-2842-CACDFC588FC1}"/>
              </a:ext>
            </a:extLst>
          </p:cNvPr>
          <p:cNvSpPr/>
          <p:nvPr/>
        </p:nvSpPr>
        <p:spPr>
          <a:xfrm>
            <a:off x="1127469" y="3137535"/>
            <a:ext cx="5537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Гибкость в сотрудничестве </a:t>
            </a:r>
          </a:p>
          <a:p>
            <a:r>
              <a:rPr lang="ru-RU" sz="2200" b="1" dirty="0"/>
              <a:t>и планировании закупок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DC48FE-5D12-C30A-472A-9C94EDF10471}"/>
              </a:ext>
            </a:extLst>
          </p:cNvPr>
          <p:cNvSpPr/>
          <p:nvPr/>
        </p:nvSpPr>
        <p:spPr>
          <a:xfrm>
            <a:off x="1127469" y="3971775"/>
            <a:ext cx="553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Заказчики 223-ФЗ сами определяют способы проведения закупочных процедур, проводят срочные и непредвиденные закупки. 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54568FB-8DD5-9451-C2E6-2C5390B9E7C7}"/>
              </a:ext>
            </a:extLst>
          </p:cNvPr>
          <p:cNvSpPr/>
          <p:nvPr/>
        </p:nvSpPr>
        <p:spPr>
          <a:xfrm>
            <a:off x="546658" y="462058"/>
            <a:ext cx="515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Заказчики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r>
              <a:rPr lang="ru-RU" sz="4400" b="1" dirty="0">
                <a:solidFill>
                  <a:srgbClr val="0259FD"/>
                </a:solidFill>
              </a:rPr>
              <a:t>Б2Б</a:t>
            </a:r>
            <a:r>
              <a:rPr lang="ru-RU" sz="4400" b="1" dirty="0">
                <a:solidFill>
                  <a:srgbClr val="21A038"/>
                </a:solidFill>
              </a:rPr>
              <a:t> по 223-ФЗ </a:t>
            </a:r>
            <a:endParaRPr lang="ru-RU" sz="4400" dirty="0">
              <a:solidFill>
                <a:srgbClr val="21A038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2D91BE-8DC2-92D1-C335-B1A580B3F9FD}"/>
              </a:ext>
            </a:extLst>
          </p:cNvPr>
          <p:cNvSpPr/>
          <p:nvPr/>
        </p:nvSpPr>
        <p:spPr>
          <a:xfrm>
            <a:off x="1127469" y="4833491"/>
            <a:ext cx="5537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Новые возможности и перспективы </a:t>
            </a:r>
          </a:p>
          <a:p>
            <a:r>
              <a:rPr lang="ru-RU" sz="2200" b="1" dirty="0"/>
              <a:t>роста продаж поставщиков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50A971-85AB-BF06-6121-F0E80F428DE8}"/>
              </a:ext>
            </a:extLst>
          </p:cNvPr>
          <p:cNvSpPr/>
          <p:nvPr/>
        </p:nvSpPr>
        <p:spPr>
          <a:xfrm>
            <a:off x="1127469" y="5652986"/>
            <a:ext cx="577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Сотрудничество с крупнейшими корпорациями 223-ФЗ – несомненный плюс для репутации поставщика и возможность получать регулярные заказы, зарекомендовав себя перед заказчиком.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CD2938-1A2D-8657-533F-C89726B8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01" y="3147443"/>
            <a:ext cx="448492" cy="4484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B7B2EE-9FA8-C62B-5F20-66D85568C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01" y="4845480"/>
            <a:ext cx="448492" cy="44849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98E9A8-2E14-8528-CE00-6604F1646A86}"/>
              </a:ext>
            </a:extLst>
          </p:cNvPr>
          <p:cNvSpPr/>
          <p:nvPr/>
        </p:nvSpPr>
        <p:spPr>
          <a:xfrm>
            <a:off x="578738" y="2072196"/>
            <a:ext cx="6442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SberB2B проводят закупки малого объема субъекты </a:t>
            </a:r>
          </a:p>
          <a:p>
            <a:r>
              <a:rPr lang="ru-RU" sz="1400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223-ФЗ - крупнейшие российские компании и гос. корпорации.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2B0D339-24CB-5D9B-694F-CE0EF9C16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289" y="5805226"/>
            <a:ext cx="1854883" cy="511692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8DB3CE4F-FFE6-FD51-1C27-3208C3106E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289" y="4490452"/>
            <a:ext cx="2038834" cy="67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01CF40B5-EDE9-0B2F-3CE4-D6BD22035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0326" y="3300074"/>
            <a:ext cx="1213792" cy="5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CFE751DE-F372-7196-A9B9-C48B58023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679" y="5718255"/>
            <a:ext cx="1206879" cy="585525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EE9AC38A-66AE-B3E8-32AC-25F36DDBC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936" y="1510531"/>
            <a:ext cx="1791134" cy="13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A733D4F3-6977-C3A6-FE46-4F906AEE2A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616" y="1660378"/>
            <a:ext cx="1328039" cy="95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003878A8-37CD-F454-F6BA-D42DCC609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239" y="4593250"/>
            <a:ext cx="2786815" cy="4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C01AB417-3578-F9D2-2E13-DEE2C88F8C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9492" y="1633166"/>
            <a:ext cx="1874231" cy="93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A52BE6BC-CD50-BC32-819D-558F561AAD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2396" y="3208986"/>
            <a:ext cx="860246" cy="73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908C012C-C6C1-C2C2-EC78-9CFD17F623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5980" y="3060615"/>
            <a:ext cx="1678911" cy="9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12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Беж фон">
            <a:extLst>
              <a:ext uri="{FF2B5EF4-FFF2-40B4-BE49-F238E27FC236}">
                <a16:creationId xmlns:a16="http://schemas.microsoft.com/office/drawing/2014/main" id="{BB3DA11E-4C84-A432-94B8-8DF3B4B98ABC}"/>
              </a:ext>
            </a:extLst>
          </p:cNvPr>
          <p:cNvSpPr/>
          <p:nvPr/>
        </p:nvSpPr>
        <p:spPr>
          <a:xfrm rot="1421495">
            <a:off x="4474534" y="-3641969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23A4B553-11AD-74D7-5C83-23204F0A4B89}"/>
              </a:ext>
            </a:extLst>
          </p:cNvPr>
          <p:cNvSpPr/>
          <p:nvPr/>
        </p:nvSpPr>
        <p:spPr>
          <a:xfrm>
            <a:off x="546658" y="462058"/>
            <a:ext cx="51582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Преимущества 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r>
              <a:rPr lang="ru-RU" sz="4400" b="1" dirty="0">
                <a:solidFill>
                  <a:srgbClr val="0259FD"/>
                </a:solidFill>
              </a:rPr>
              <a:t>Б2Б</a:t>
            </a:r>
            <a:r>
              <a:rPr lang="ru-RU" sz="4400" b="1" dirty="0">
                <a:solidFill>
                  <a:srgbClr val="21A038"/>
                </a:solidFill>
              </a:rPr>
              <a:t> для Заказчика</a:t>
            </a:r>
            <a:endParaRPr lang="ru-RU" sz="4400" dirty="0">
              <a:solidFill>
                <a:srgbClr val="21A038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A1A62C2-C118-3B8F-4AA9-416BC0EC608E}"/>
              </a:ext>
            </a:extLst>
          </p:cNvPr>
          <p:cNvGrpSpPr/>
          <p:nvPr/>
        </p:nvGrpSpPr>
        <p:grpSpPr>
          <a:xfrm>
            <a:off x="4551909" y="1614936"/>
            <a:ext cx="3094892" cy="1802146"/>
            <a:chOff x="5265338" y="2288157"/>
            <a:chExt cx="3094892" cy="1802146"/>
          </a:xfrm>
        </p:grpSpPr>
        <p:sp>
          <p:nvSpPr>
            <p:cNvPr id="75" name="Скругленный прямоугольник 74">
              <a:extLst>
                <a:ext uri="{FF2B5EF4-FFF2-40B4-BE49-F238E27FC236}">
                  <a16:creationId xmlns:a16="http://schemas.microsoft.com/office/drawing/2014/main" id="{7F9F2D62-F808-881B-344D-2C30F31198B0}"/>
                </a:ext>
              </a:extLst>
            </p:cNvPr>
            <p:cNvSpPr/>
            <p:nvPr/>
          </p:nvSpPr>
          <p:spPr>
            <a:xfrm>
              <a:off x="5265338" y="2288157"/>
              <a:ext cx="3094892" cy="1802146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Rectangle 14">
              <a:extLst>
                <a:ext uri="{FF2B5EF4-FFF2-40B4-BE49-F238E27FC236}">
                  <a16:creationId xmlns:a16="http://schemas.microsoft.com/office/drawing/2014/main" id="{B4C02608-C753-D8F3-2C7B-CFAC0DCDD828}"/>
                </a:ext>
              </a:extLst>
            </p:cNvPr>
            <p:cNvSpPr/>
            <p:nvPr/>
          </p:nvSpPr>
          <p:spPr>
            <a:xfrm>
              <a:off x="5476351" y="3036754"/>
              <a:ext cx="2652765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Возможность обучения ваших сотрудников по работе в онлайн магазине 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233F8216-F37E-A0FA-7B5D-56249B08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2E2825A4-8663-8C02-EDB4-131CF5A08E9F}"/>
              </a:ext>
            </a:extLst>
          </p:cNvPr>
          <p:cNvGrpSpPr/>
          <p:nvPr/>
        </p:nvGrpSpPr>
        <p:grpSpPr>
          <a:xfrm>
            <a:off x="8259747" y="1614936"/>
            <a:ext cx="3094892" cy="1802146"/>
            <a:chOff x="5265338" y="2288157"/>
            <a:chExt cx="3094892" cy="1802146"/>
          </a:xfrm>
        </p:grpSpPr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B1C5F84C-E242-BEAD-3F83-880EB731B5C8}"/>
                </a:ext>
              </a:extLst>
            </p:cNvPr>
            <p:cNvSpPr/>
            <p:nvPr/>
          </p:nvSpPr>
          <p:spPr>
            <a:xfrm>
              <a:off x="5265338" y="2288157"/>
              <a:ext cx="3094892" cy="1802146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Rectangle 14">
              <a:extLst>
                <a:ext uri="{FF2B5EF4-FFF2-40B4-BE49-F238E27FC236}">
                  <a16:creationId xmlns:a16="http://schemas.microsoft.com/office/drawing/2014/main" id="{DEDB2C47-E9B2-726A-739B-3866E53D84B0}"/>
                </a:ext>
              </a:extLst>
            </p:cNvPr>
            <p:cNvSpPr/>
            <p:nvPr/>
          </p:nvSpPr>
          <p:spPr>
            <a:xfrm>
              <a:off x="5476351" y="3036754"/>
              <a:ext cx="2652765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Верифицированные, предварительно проверенные поставщики </a:t>
              </a:r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6968766D-B82C-7D99-99A3-9D962B63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1177FA58-85DE-7017-AEE9-0DBA87018849}"/>
              </a:ext>
            </a:extLst>
          </p:cNvPr>
          <p:cNvGrpSpPr/>
          <p:nvPr/>
        </p:nvGrpSpPr>
        <p:grpSpPr>
          <a:xfrm>
            <a:off x="4551909" y="4006437"/>
            <a:ext cx="3094892" cy="1500071"/>
            <a:chOff x="5265338" y="2288157"/>
            <a:chExt cx="3094892" cy="1500071"/>
          </a:xfrm>
        </p:grpSpPr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44A46547-01AE-1379-5B98-2D577290CA67}"/>
                </a:ext>
              </a:extLst>
            </p:cNvPr>
            <p:cNvSpPr/>
            <p:nvPr/>
          </p:nvSpPr>
          <p:spPr>
            <a:xfrm>
              <a:off x="5265338" y="2288157"/>
              <a:ext cx="3094892" cy="1500071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7F6EA5E7-12E5-45A5-572D-4D963F0AF116}"/>
                </a:ext>
              </a:extLst>
            </p:cNvPr>
            <p:cNvSpPr/>
            <p:nvPr/>
          </p:nvSpPr>
          <p:spPr>
            <a:xfrm>
              <a:off x="5476351" y="3036754"/>
              <a:ext cx="2652765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Быстрая и простая регистрация </a:t>
              </a:r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316E9859-1DE7-F4F2-99E8-9AED4ED8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1991196F-768F-E54C-6EC9-672D9E3A0793}"/>
              </a:ext>
            </a:extLst>
          </p:cNvPr>
          <p:cNvGrpSpPr/>
          <p:nvPr/>
        </p:nvGrpSpPr>
        <p:grpSpPr>
          <a:xfrm>
            <a:off x="8259747" y="4006437"/>
            <a:ext cx="3094892" cy="1500071"/>
            <a:chOff x="5265338" y="2288157"/>
            <a:chExt cx="3094892" cy="1500071"/>
          </a:xfrm>
        </p:grpSpPr>
        <p:sp>
          <p:nvSpPr>
            <p:cNvPr id="88" name="Скругленный прямоугольник 87">
              <a:extLst>
                <a:ext uri="{FF2B5EF4-FFF2-40B4-BE49-F238E27FC236}">
                  <a16:creationId xmlns:a16="http://schemas.microsoft.com/office/drawing/2014/main" id="{2AD9A827-701F-2496-248F-C1DB88B3216C}"/>
                </a:ext>
              </a:extLst>
            </p:cNvPr>
            <p:cNvSpPr/>
            <p:nvPr/>
          </p:nvSpPr>
          <p:spPr>
            <a:xfrm>
              <a:off x="5265338" y="2288157"/>
              <a:ext cx="3094892" cy="1500071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Rectangle 14">
              <a:extLst>
                <a:ext uri="{FF2B5EF4-FFF2-40B4-BE49-F238E27FC236}">
                  <a16:creationId xmlns:a16="http://schemas.microsoft.com/office/drawing/2014/main" id="{06648E8D-004B-B00F-FB64-29AB3809A476}"/>
                </a:ext>
              </a:extLst>
            </p:cNvPr>
            <p:cNvSpPr/>
            <p:nvPr/>
          </p:nvSpPr>
          <p:spPr>
            <a:xfrm>
              <a:off x="5476351" y="3036754"/>
              <a:ext cx="2652765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Бесплатное участие в закупках </a:t>
              </a:r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F0AAE8A-06AB-E310-DF42-9D5E519A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828DD184-DA87-A73E-8CC1-85D216907724}"/>
              </a:ext>
            </a:extLst>
          </p:cNvPr>
          <p:cNvGrpSpPr/>
          <p:nvPr/>
        </p:nvGrpSpPr>
        <p:grpSpPr>
          <a:xfrm>
            <a:off x="834018" y="4006437"/>
            <a:ext cx="3094892" cy="1500071"/>
            <a:chOff x="5265338" y="2288157"/>
            <a:chExt cx="3094892" cy="1500071"/>
          </a:xfrm>
        </p:grpSpPr>
        <p:sp>
          <p:nvSpPr>
            <p:cNvPr id="92" name="Скругленный прямоугольник 91">
              <a:extLst>
                <a:ext uri="{FF2B5EF4-FFF2-40B4-BE49-F238E27FC236}">
                  <a16:creationId xmlns:a16="http://schemas.microsoft.com/office/drawing/2014/main" id="{E9913C4E-8B91-4B48-E773-9B77A3856A8B}"/>
                </a:ext>
              </a:extLst>
            </p:cNvPr>
            <p:cNvSpPr/>
            <p:nvPr/>
          </p:nvSpPr>
          <p:spPr>
            <a:xfrm>
              <a:off x="5265338" y="2288157"/>
              <a:ext cx="3094892" cy="1500071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Rectangle 14">
              <a:extLst>
                <a:ext uri="{FF2B5EF4-FFF2-40B4-BE49-F238E27FC236}">
                  <a16:creationId xmlns:a16="http://schemas.microsoft.com/office/drawing/2014/main" id="{06872DE4-0D30-2FAC-3ECF-1DBC809D037F}"/>
                </a:ext>
              </a:extLst>
            </p:cNvPr>
            <p:cNvSpPr/>
            <p:nvPr/>
          </p:nvSpPr>
          <p:spPr>
            <a:xfrm>
              <a:off x="5476351" y="3036754"/>
              <a:ext cx="2652765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Привычный интерфейс маркетплейса </a:t>
              </a:r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EA594C8-46D9-6B23-22DB-094FCB87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62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Беж фон">
            <a:extLst>
              <a:ext uri="{FF2B5EF4-FFF2-40B4-BE49-F238E27FC236}">
                <a16:creationId xmlns:a16="http://schemas.microsoft.com/office/drawing/2014/main" id="{BB3DA11E-4C84-A432-94B8-8DF3B4B98ABC}"/>
              </a:ext>
            </a:extLst>
          </p:cNvPr>
          <p:cNvSpPr/>
          <p:nvPr/>
        </p:nvSpPr>
        <p:spPr>
          <a:xfrm rot="1421495">
            <a:off x="4474534" y="-3641969"/>
            <a:ext cx="14341618" cy="14341618"/>
          </a:xfrm>
          <a:prstGeom prst="rect">
            <a:avLst/>
          </a:prstGeom>
          <a:solidFill>
            <a:srgbClr val="F7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СЕТКА" descr="Изображение выглядит как забор, ворота, строительный материал, пиломатериалы&#10;&#10;Автоматически созданное описание" hidden="1">
            <a:extLst>
              <a:ext uri="{FF2B5EF4-FFF2-40B4-BE49-F238E27FC236}">
                <a16:creationId xmlns:a16="http://schemas.microsoft.com/office/drawing/2014/main" id="{CB73E122-FE3B-3BCC-110C-BDFCA70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23A4B553-11AD-74D7-5C83-23204F0A4B89}"/>
              </a:ext>
            </a:extLst>
          </p:cNvPr>
          <p:cNvSpPr/>
          <p:nvPr/>
        </p:nvSpPr>
        <p:spPr>
          <a:xfrm>
            <a:off x="546658" y="462058"/>
            <a:ext cx="51582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1A038"/>
                </a:solidFill>
              </a:rPr>
              <a:t>Преимущества  </a:t>
            </a:r>
            <a:r>
              <a:rPr lang="ru-RU" sz="4400" b="1" dirty="0" err="1">
                <a:solidFill>
                  <a:srgbClr val="21A038"/>
                </a:solidFill>
              </a:rPr>
              <a:t>Сбер</a:t>
            </a:r>
            <a:r>
              <a:rPr lang="ru-RU" sz="4400" b="1" dirty="0">
                <a:solidFill>
                  <a:srgbClr val="21A038"/>
                </a:solidFill>
              </a:rPr>
              <a:t> </a:t>
            </a:r>
            <a:r>
              <a:rPr lang="ru-RU" sz="4400" b="1" dirty="0">
                <a:solidFill>
                  <a:srgbClr val="0259FD"/>
                </a:solidFill>
              </a:rPr>
              <a:t>Б2Б</a:t>
            </a:r>
            <a:r>
              <a:rPr lang="ru-RU" sz="4400" b="1" dirty="0">
                <a:solidFill>
                  <a:srgbClr val="21A038"/>
                </a:solidFill>
              </a:rPr>
              <a:t> для Заказчика</a:t>
            </a:r>
            <a:endParaRPr lang="ru-RU" sz="4400" dirty="0">
              <a:solidFill>
                <a:srgbClr val="21A038"/>
              </a:solidFill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2E2825A4-8663-8C02-EDB4-131CF5A08E9F}"/>
              </a:ext>
            </a:extLst>
          </p:cNvPr>
          <p:cNvGrpSpPr/>
          <p:nvPr/>
        </p:nvGrpSpPr>
        <p:grpSpPr>
          <a:xfrm>
            <a:off x="4551909" y="1102467"/>
            <a:ext cx="3094892" cy="2334881"/>
            <a:chOff x="5265338" y="2288156"/>
            <a:chExt cx="3094892" cy="2334881"/>
          </a:xfrm>
        </p:grpSpPr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B1C5F84C-E242-BEAD-3F83-880EB731B5C8}"/>
                </a:ext>
              </a:extLst>
            </p:cNvPr>
            <p:cNvSpPr/>
            <p:nvPr/>
          </p:nvSpPr>
          <p:spPr>
            <a:xfrm>
              <a:off x="5265338" y="2288156"/>
              <a:ext cx="3094892" cy="2334881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Rectangle 14">
              <a:extLst>
                <a:ext uri="{FF2B5EF4-FFF2-40B4-BE49-F238E27FC236}">
                  <a16:creationId xmlns:a16="http://schemas.microsoft.com/office/drawing/2014/main" id="{DEDB2C47-E9B2-726A-739B-3866E53D84B0}"/>
                </a:ext>
              </a:extLst>
            </p:cNvPr>
            <p:cNvSpPr/>
            <p:nvPr/>
          </p:nvSpPr>
          <p:spPr>
            <a:xfrm>
              <a:off x="5476352" y="3036754"/>
              <a:ext cx="2639362" cy="13080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7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Адаптация бизнес-процессов и внедрение </a:t>
              </a:r>
              <a:r>
                <a:rPr lang="ru-RU" sz="1700" b="1" dirty="0" err="1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кастомизированных</a:t>
              </a:r>
              <a:r>
                <a:rPr lang="ru-RU" sz="17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 решений под нужды Заказчика </a:t>
              </a:r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6968766D-B82C-7D99-99A3-9D962B63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1991196F-768F-E54C-6EC9-672D9E3A0793}"/>
              </a:ext>
            </a:extLst>
          </p:cNvPr>
          <p:cNvGrpSpPr/>
          <p:nvPr/>
        </p:nvGrpSpPr>
        <p:grpSpPr>
          <a:xfrm>
            <a:off x="8259747" y="1102467"/>
            <a:ext cx="3094892" cy="1500071"/>
            <a:chOff x="5265338" y="2288157"/>
            <a:chExt cx="3094892" cy="1500071"/>
          </a:xfrm>
        </p:grpSpPr>
        <p:sp>
          <p:nvSpPr>
            <p:cNvPr id="88" name="Скругленный прямоугольник 87">
              <a:extLst>
                <a:ext uri="{FF2B5EF4-FFF2-40B4-BE49-F238E27FC236}">
                  <a16:creationId xmlns:a16="http://schemas.microsoft.com/office/drawing/2014/main" id="{2AD9A827-701F-2496-248F-C1DB88B3216C}"/>
                </a:ext>
              </a:extLst>
            </p:cNvPr>
            <p:cNvSpPr/>
            <p:nvPr/>
          </p:nvSpPr>
          <p:spPr>
            <a:xfrm>
              <a:off x="5265338" y="2288157"/>
              <a:ext cx="3094892" cy="1500071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Rectangle 14">
              <a:extLst>
                <a:ext uri="{FF2B5EF4-FFF2-40B4-BE49-F238E27FC236}">
                  <a16:creationId xmlns:a16="http://schemas.microsoft.com/office/drawing/2014/main" id="{06648E8D-004B-B00F-FB64-29AB3809A476}"/>
                </a:ext>
              </a:extLst>
            </p:cNvPr>
            <p:cNvSpPr/>
            <p:nvPr/>
          </p:nvSpPr>
          <p:spPr>
            <a:xfrm>
              <a:off x="5476351" y="3036754"/>
              <a:ext cx="2652765" cy="5232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7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Прозрачный процесс заключения сделок </a:t>
              </a:r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F0AAE8A-06AB-E310-DF42-9D5E519A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828DD184-DA87-A73E-8CC1-85D216907724}"/>
              </a:ext>
            </a:extLst>
          </p:cNvPr>
          <p:cNvGrpSpPr/>
          <p:nvPr/>
        </p:nvGrpSpPr>
        <p:grpSpPr>
          <a:xfrm>
            <a:off x="8249696" y="3133771"/>
            <a:ext cx="3094892" cy="2334881"/>
            <a:chOff x="5265338" y="2288157"/>
            <a:chExt cx="3094892" cy="2334881"/>
          </a:xfrm>
        </p:grpSpPr>
        <p:sp>
          <p:nvSpPr>
            <p:cNvPr id="92" name="Скругленный прямоугольник 91">
              <a:extLst>
                <a:ext uri="{FF2B5EF4-FFF2-40B4-BE49-F238E27FC236}">
                  <a16:creationId xmlns:a16="http://schemas.microsoft.com/office/drawing/2014/main" id="{E9913C4E-8B91-4B48-E773-9B77A3856A8B}"/>
                </a:ext>
              </a:extLst>
            </p:cNvPr>
            <p:cNvSpPr/>
            <p:nvPr/>
          </p:nvSpPr>
          <p:spPr>
            <a:xfrm>
              <a:off x="5265338" y="2288157"/>
              <a:ext cx="3094892" cy="2334881"/>
            </a:xfrm>
            <a:prstGeom prst="roundRect">
              <a:avLst>
                <a:gd name="adj" fmla="val 5985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Rectangle 14">
              <a:extLst>
                <a:ext uri="{FF2B5EF4-FFF2-40B4-BE49-F238E27FC236}">
                  <a16:creationId xmlns:a16="http://schemas.microsoft.com/office/drawing/2014/main" id="{06872DE4-0D30-2FAC-3ECF-1DBC809D037F}"/>
                </a:ext>
              </a:extLst>
            </p:cNvPr>
            <p:cNvSpPr/>
            <p:nvPr/>
          </p:nvSpPr>
          <p:spPr>
            <a:xfrm>
              <a:off x="5476351" y="3036754"/>
              <a:ext cx="2743203" cy="13080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7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Возможность ведения протоколов анализа предложений поставщиков и проведение согласований по закупке внутри системы. </a:t>
              </a:r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EA594C8-46D9-6B23-22DB-094FCB87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A1A62C2-C118-3B8F-4AA9-416BC0EC608E}"/>
              </a:ext>
            </a:extLst>
          </p:cNvPr>
          <p:cNvGrpSpPr/>
          <p:nvPr/>
        </p:nvGrpSpPr>
        <p:grpSpPr>
          <a:xfrm>
            <a:off x="4551909" y="4004896"/>
            <a:ext cx="3094892" cy="1960968"/>
            <a:chOff x="5265338" y="2288157"/>
            <a:chExt cx="3094892" cy="1960968"/>
          </a:xfrm>
        </p:grpSpPr>
        <p:sp>
          <p:nvSpPr>
            <p:cNvPr id="75" name="Скругленный прямоугольник 74">
              <a:extLst>
                <a:ext uri="{FF2B5EF4-FFF2-40B4-BE49-F238E27FC236}">
                  <a16:creationId xmlns:a16="http://schemas.microsoft.com/office/drawing/2014/main" id="{7F9F2D62-F808-881B-344D-2C30F31198B0}"/>
                </a:ext>
              </a:extLst>
            </p:cNvPr>
            <p:cNvSpPr/>
            <p:nvPr/>
          </p:nvSpPr>
          <p:spPr>
            <a:xfrm>
              <a:off x="5265338" y="2288157"/>
              <a:ext cx="3094892" cy="1960968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Rectangle 14">
              <a:extLst>
                <a:ext uri="{FF2B5EF4-FFF2-40B4-BE49-F238E27FC236}">
                  <a16:creationId xmlns:a16="http://schemas.microsoft.com/office/drawing/2014/main" id="{B4C02608-C753-D8F3-2C7B-CFAC0DCDD828}"/>
                </a:ext>
              </a:extLst>
            </p:cNvPr>
            <p:cNvSpPr/>
            <p:nvPr/>
          </p:nvSpPr>
          <p:spPr>
            <a:xfrm>
              <a:off x="5476351" y="3036754"/>
              <a:ext cx="2773342" cy="10464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7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Возможность настроить уровень доступа для сотрудников в соответствии и с их полномочиями 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233F8216-F37E-A0FA-7B5D-56249B08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1177FA58-85DE-7017-AEE9-0DBA87018849}"/>
              </a:ext>
            </a:extLst>
          </p:cNvPr>
          <p:cNvGrpSpPr/>
          <p:nvPr/>
        </p:nvGrpSpPr>
        <p:grpSpPr>
          <a:xfrm>
            <a:off x="834018" y="4004896"/>
            <a:ext cx="3094892" cy="1983915"/>
            <a:chOff x="5265338" y="2288157"/>
            <a:chExt cx="3094892" cy="1983915"/>
          </a:xfrm>
        </p:grpSpPr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44A46547-01AE-1379-5B98-2D577290CA67}"/>
                </a:ext>
              </a:extLst>
            </p:cNvPr>
            <p:cNvSpPr/>
            <p:nvPr/>
          </p:nvSpPr>
          <p:spPr>
            <a:xfrm>
              <a:off x="5265338" y="2288157"/>
              <a:ext cx="3094892" cy="1983915"/>
            </a:xfrm>
            <a:prstGeom prst="roundRect">
              <a:avLst>
                <a:gd name="adj" fmla="val 10884"/>
              </a:avLst>
            </a:prstGeom>
            <a:solidFill>
              <a:schemeClr val="bg1"/>
            </a:solidFill>
            <a:ln>
              <a:noFill/>
            </a:ln>
            <a:effectLst>
              <a:outerShdw blurRad="921890" dist="775156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rtlCol="0" anchor="ctr"/>
            <a:lstStyle/>
            <a:p>
              <a:endParaRPr lang="ru-RU" b="1" dirty="0">
                <a:solidFill>
                  <a:srgbClr val="00234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7F6EA5E7-12E5-45A5-572D-4D963F0AF116}"/>
                </a:ext>
              </a:extLst>
            </p:cNvPr>
            <p:cNvSpPr/>
            <p:nvPr/>
          </p:nvSpPr>
          <p:spPr>
            <a:xfrm>
              <a:off x="5476351" y="3036754"/>
              <a:ext cx="2652765" cy="10464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700" b="1" dirty="0">
                  <a:blipFill>
                    <a:blip r:embed="rId3"/>
                    <a:stretch>
                      <a:fillRect/>
                    </a:stretch>
                  </a:blipFill>
                  <a:latin typeface="Calibri" panose="020F0502020204030204" pitchFamily="34" charset="0"/>
                  <a:cs typeface="Calibri" panose="020F0502020204030204" pitchFamily="34" charset="0"/>
                </a:rPr>
                <a:t>Система сама подберет профильных Поставщиков исходя из указанной Вами категории закупки </a:t>
              </a:r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316E9859-1DE7-F4F2-99E8-9AED4ED8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111" y="2480304"/>
              <a:ext cx="448492" cy="448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39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59FC"/>
      </a:hlink>
      <a:folHlink>
        <a:srgbClr val="0059F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12671</TotalTime>
  <Words>912</Words>
  <Application>Microsoft Macintosh PowerPoint</Application>
  <PresentationFormat>Широкоэкранный</PresentationFormat>
  <Paragraphs>175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Юлия Чеботарева</dc:creator>
  <cp:lastModifiedBy>Microsoft Office User</cp:lastModifiedBy>
  <cp:revision>249</cp:revision>
  <dcterms:created xsi:type="dcterms:W3CDTF">2020-04-28T11:58:25Z</dcterms:created>
  <dcterms:modified xsi:type="dcterms:W3CDTF">2022-05-18T02:19:07Z</dcterms:modified>
</cp:coreProperties>
</file>