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8" r:id="rId1"/>
  </p:sldMasterIdLst>
  <p:notesMasterIdLst>
    <p:notesMasterId r:id="rId18"/>
  </p:notesMasterIdLst>
  <p:sldIdLst>
    <p:sldId id="256" r:id="rId2"/>
    <p:sldId id="274" r:id="rId3"/>
    <p:sldId id="262" r:id="rId4"/>
    <p:sldId id="257" r:id="rId5"/>
    <p:sldId id="271" r:id="rId6"/>
    <p:sldId id="258" r:id="rId7"/>
    <p:sldId id="259" r:id="rId8"/>
    <p:sldId id="266" r:id="rId9"/>
    <p:sldId id="265" r:id="rId10"/>
    <p:sldId id="263" r:id="rId11"/>
    <p:sldId id="273" r:id="rId12"/>
    <p:sldId id="270" r:id="rId13"/>
    <p:sldId id="260" r:id="rId14"/>
    <p:sldId id="261" r:id="rId15"/>
    <p:sldId id="272" r:id="rId16"/>
    <p:sldId id="26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64" autoAdjust="0"/>
  </p:normalViewPr>
  <p:slideViewPr>
    <p:cSldViewPr snapToGrid="0">
      <p:cViewPr varScale="1">
        <p:scale>
          <a:sx n="105" d="100"/>
          <a:sy n="105" d="100"/>
        </p:scale>
        <p:origin x="79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95F86-88E9-4433-A352-611266857B92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3FD0D-2EB6-4F24-89C2-A2099394C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492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Регистрационное удостоверение (РУ) – это документ, подтверждающий регистрацию медицинских изделий и позволяющий выпуск в обращении данных изделий на территории РФ. Наличие его у производителя либо импортера свидетельствует, что медицинская продукция полностью соответствует всем нормам и стандартам, установленным национальным законодательством и может применяться по назначению без риска причинения вреда жизни и здоровью потребителей.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3FD0D-2EB6-4F24-89C2-A2099394CEB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796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63326-BB25-47DF-BD02-A61B63632AC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091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63326-BB25-47DF-BD02-A61B63632AC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241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63326-BB25-47DF-BD02-A61B63632AC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230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4616-6574-4DDB-A7D9-31CDC54FECAF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28B-27AC-462E-B5EC-BFAABE11032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69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4616-6574-4DDB-A7D9-31CDC54FECAF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28B-27AC-462E-B5EC-BFAABE110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72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4616-6574-4DDB-A7D9-31CDC54FECAF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28B-27AC-462E-B5EC-BFAABE110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17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+ 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37" y="28575"/>
            <a:ext cx="11126787" cy="522061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33A4-661F-475F-99CF-558332E0C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8432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6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Фина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071" y="5775567"/>
            <a:ext cx="1348895" cy="544918"/>
          </a:xfrm>
          <a:prstGeom prst="rect">
            <a:avLst/>
          </a:prstGeom>
        </p:spPr>
      </p:pic>
      <p:sp>
        <p:nvSpPr>
          <p:cNvPr id="15" name="Заголовок 14"/>
          <p:cNvSpPr>
            <a:spLocks noGrp="1"/>
          </p:cNvSpPr>
          <p:nvPr>
            <p:ph type="title" hasCustomPrompt="1"/>
          </p:nvPr>
        </p:nvSpPr>
        <p:spPr>
          <a:xfrm>
            <a:off x="3946525" y="2693646"/>
            <a:ext cx="7906440" cy="735354"/>
          </a:xfrm>
        </p:spPr>
        <p:txBody>
          <a:bodyPr>
            <a:noAutofit/>
          </a:bodyPr>
          <a:lstStyle>
            <a:lvl1pPr algn="r">
              <a:defRPr lang="ru-RU" sz="4800" baseline="0" dirty="0"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18" name="Isosceles Triangle 18"/>
          <p:cNvSpPr/>
          <p:nvPr/>
        </p:nvSpPr>
        <p:spPr>
          <a:xfrm rot="10800000" flipH="1">
            <a:off x="-19050" y="-4"/>
            <a:ext cx="3521419" cy="6868310"/>
          </a:xfrm>
          <a:custGeom>
            <a:avLst/>
            <a:gdLst>
              <a:gd name="connsiteX0" fmla="*/ 0 w 3502369"/>
              <a:gd name="connsiteY0" fmla="*/ 10925960 h 10925960"/>
              <a:gd name="connsiteX1" fmla="*/ 0 w 3502369"/>
              <a:gd name="connsiteY1" fmla="*/ 0 h 10925960"/>
              <a:gd name="connsiteX2" fmla="*/ 3502369 w 3502369"/>
              <a:gd name="connsiteY2" fmla="*/ 10925960 h 10925960"/>
              <a:gd name="connsiteX3" fmla="*/ 0 w 3502369"/>
              <a:gd name="connsiteY3" fmla="*/ 10925960 h 10925960"/>
              <a:gd name="connsiteX0" fmla="*/ 0 w 3502369"/>
              <a:gd name="connsiteY0" fmla="*/ 10925960 h 10925960"/>
              <a:gd name="connsiteX1" fmla="*/ 0 w 3502369"/>
              <a:gd name="connsiteY1" fmla="*/ 0 h 10925960"/>
              <a:gd name="connsiteX2" fmla="*/ 1300163 w 3502369"/>
              <a:gd name="connsiteY2" fmla="*/ 4060812 h 10925960"/>
              <a:gd name="connsiteX3" fmla="*/ 3502369 w 3502369"/>
              <a:gd name="connsiteY3" fmla="*/ 10925960 h 10925960"/>
              <a:gd name="connsiteX4" fmla="*/ 0 w 3502369"/>
              <a:gd name="connsiteY4" fmla="*/ 10925960 h 10925960"/>
              <a:gd name="connsiteX0" fmla="*/ 19050 w 3521419"/>
              <a:gd name="connsiteY0" fmla="*/ 6868310 h 6868310"/>
              <a:gd name="connsiteX1" fmla="*/ 0 w 3521419"/>
              <a:gd name="connsiteY1" fmla="*/ 0 h 6868310"/>
              <a:gd name="connsiteX2" fmla="*/ 1319213 w 3521419"/>
              <a:gd name="connsiteY2" fmla="*/ 3162 h 6868310"/>
              <a:gd name="connsiteX3" fmla="*/ 3521419 w 3521419"/>
              <a:gd name="connsiteY3" fmla="*/ 6868310 h 6868310"/>
              <a:gd name="connsiteX4" fmla="*/ 19050 w 3521419"/>
              <a:gd name="connsiteY4" fmla="*/ 6868310 h 686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21419" h="6868310">
                <a:moveTo>
                  <a:pt x="19050" y="6868310"/>
                </a:moveTo>
                <a:lnTo>
                  <a:pt x="0" y="0"/>
                </a:lnTo>
                <a:lnTo>
                  <a:pt x="1319213" y="3162"/>
                </a:lnTo>
                <a:lnTo>
                  <a:pt x="3521419" y="6868310"/>
                </a:lnTo>
                <a:lnTo>
                  <a:pt x="19050" y="6868310"/>
                </a:lnTo>
                <a:close/>
              </a:path>
            </a:pathLst>
          </a:custGeom>
          <a:solidFill>
            <a:srgbClr val="0D7A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8"/>
          <p:cNvSpPr/>
          <p:nvPr/>
        </p:nvSpPr>
        <p:spPr>
          <a:xfrm rot="10800000" flipH="1">
            <a:off x="-1" y="-3"/>
            <a:ext cx="2001521" cy="6243927"/>
          </a:xfrm>
          <a:prstGeom prst="triangle">
            <a:avLst>
              <a:gd name="adj" fmla="val 0"/>
            </a:avLst>
          </a:prstGeom>
          <a:solidFill>
            <a:schemeClr val="accent5">
              <a:alpha val="20000"/>
            </a:schemeClr>
          </a:solidFill>
          <a:ln>
            <a:noFill/>
          </a:ln>
          <a:effectLst>
            <a:glow>
              <a:schemeClr val="accent1"/>
            </a:glow>
            <a:reflection endPos="0" dist="508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18"/>
          <p:cNvSpPr/>
          <p:nvPr/>
        </p:nvSpPr>
        <p:spPr>
          <a:xfrm rot="10800000" flipH="1">
            <a:off x="0" y="-1"/>
            <a:ext cx="677334" cy="2113005"/>
          </a:xfrm>
          <a:prstGeom prst="triangle">
            <a:avLst>
              <a:gd name="adj" fmla="val 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3946525" y="3618827"/>
            <a:ext cx="7905750" cy="1966912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rgbClr val="6F6F6F"/>
                </a:solidFill>
              </a:defRPr>
            </a:lvl1pPr>
          </a:lstStyle>
          <a:p>
            <a:pPr algn="r">
              <a:lnSpc>
                <a:spcPts val="1600"/>
              </a:lnSpc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ООО «</a:t>
            </a:r>
            <a:r>
              <a:rPr lang="ru-RU" sz="1600" dirty="0" err="1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АТЕКС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ГРУПП», 140055, Россия, Московская обл., г. Котельники, </a:t>
            </a:r>
            <a:r>
              <a:rPr lang="ru-RU" sz="1600" dirty="0" err="1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мкрн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Белая Дача, </a:t>
            </a:r>
            <a:r>
              <a:rPr lang="ru-RU" sz="1600" dirty="0" err="1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промзона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ООО «</a:t>
            </a:r>
            <a:r>
              <a:rPr lang="ru-RU" sz="1600" dirty="0" err="1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Технопром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», стр. Е, офис 303, </a:t>
            </a:r>
          </a:p>
          <a:p>
            <a:pPr algn="r">
              <a:lnSpc>
                <a:spcPts val="1600"/>
              </a:lnSpc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e-</a:t>
            </a:r>
            <a:r>
              <a:rPr lang="ru-RU" sz="1600" dirty="0" err="1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mail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1600" dirty="0" err="1" smtClean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info@atex-gr.com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r">
              <a:lnSpc>
                <a:spcPts val="1600"/>
              </a:lnSpc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Сайт: </a:t>
            </a:r>
            <a:r>
              <a:rPr lang="ru-RU" sz="1600" dirty="0" err="1" smtClean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</a:t>
            </a:r>
            <a:r>
              <a:rPr lang="ru-RU" sz="1600" dirty="0" smtClean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://</a:t>
            </a:r>
            <a:r>
              <a:rPr lang="ru-RU" sz="1600" dirty="0" err="1" smtClean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www.atex-gr.com</a:t>
            </a:r>
            <a:r>
              <a:rPr lang="ru-RU" sz="1600" dirty="0" smtClean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endParaRPr lang="ru-RU" sz="1600" dirty="0">
              <a:solidFill>
                <a:srgbClr val="CC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353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4616-6574-4DDB-A7D9-31CDC54FECAF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28B-27AC-462E-B5EC-BFAABE110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0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4616-6574-4DDB-A7D9-31CDC54FECAF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28B-27AC-462E-B5EC-BFAABE11032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69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4616-6574-4DDB-A7D9-31CDC54FECAF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28B-27AC-462E-B5EC-BFAABE110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93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4616-6574-4DDB-A7D9-31CDC54FECAF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28B-27AC-462E-B5EC-BFAABE110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34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4616-6574-4DDB-A7D9-31CDC54FECAF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28B-27AC-462E-B5EC-BFAABE110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77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4616-6574-4DDB-A7D9-31CDC54FECAF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28B-27AC-462E-B5EC-BFAABE110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27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11B4616-6574-4DDB-A7D9-31CDC54FECAF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4ED28B-27AC-462E-B5EC-BFAABE110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82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4616-6574-4DDB-A7D9-31CDC54FECAF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28B-27AC-462E-B5EC-BFAABE110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61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1B4616-6574-4DDB-A7D9-31CDC54FECAF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D4ED28B-27AC-462E-B5EC-BFAABE11032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75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oszdravnadzor.ru/wp-content/uploads/gost_31508-2012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goszdravnadzor.ru/rzn/323-fz/#art3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37420" y="977821"/>
            <a:ext cx="10058400" cy="169394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altLang="ru-RU" sz="4900" b="1" dirty="0"/>
              <a:t>ЗАКУПКА МЕДИЦИНСКИХ ПЕРЧАТОК </a:t>
            </a:r>
            <a:r>
              <a:rPr lang="ru-RU" altLang="ru-RU" sz="9600" b="1" dirty="0"/>
              <a:t/>
            </a:r>
            <a:br>
              <a:rPr lang="ru-RU" altLang="ru-RU" sz="9600" b="1" dirty="0"/>
            </a:br>
            <a:r>
              <a:rPr lang="ru-RU" altLang="ru-RU" sz="3100" b="1" dirty="0"/>
              <a:t>ДЛЯ БЮДЖЕТЫХ УЧРЕЖДЕНИЙ ЗДРАВООХРАНЕНИЯ ВОЛОГОДСКОЙ </a:t>
            </a:r>
            <a:r>
              <a:rPr lang="ru-RU" altLang="ru-RU" sz="3100" b="1" dirty="0" smtClean="0"/>
              <a:t>ОБЛАСТИ</a:t>
            </a: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51719" y="4812808"/>
            <a:ext cx="10058400" cy="459279"/>
          </a:xfrm>
        </p:spPr>
        <p:txBody>
          <a:bodyPr/>
          <a:lstStyle/>
          <a:p>
            <a:pPr algn="ctr"/>
            <a:r>
              <a:rPr lang="ru-RU" altLang="ru-RU" b="1" dirty="0">
                <a:solidFill>
                  <a:srgbClr val="000099"/>
                </a:solidFill>
              </a:rPr>
              <a:t>МАТЕРИАЛЫ ДЛЯ ОБЩЕСТВЕННОГО </a:t>
            </a:r>
            <a:r>
              <a:rPr lang="ru-RU" altLang="ru-RU" b="1" dirty="0" smtClean="0">
                <a:solidFill>
                  <a:srgbClr val="000099"/>
                </a:solidFill>
              </a:rPr>
              <a:t>СЛУШАНИЯ</a:t>
            </a:r>
            <a:endParaRPr lang="ru-RU" altLang="ru-RU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21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889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19405" y="2272074"/>
            <a:ext cx="7572595" cy="1886918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Руки медицинского персонала</a:t>
            </a:r>
            <a:br>
              <a:rPr lang="ru-RU" sz="5400" dirty="0" smtClean="0"/>
            </a:br>
            <a:r>
              <a:rPr lang="ru-RU" sz="5400" dirty="0" smtClean="0"/>
              <a:t>- основа инфекционной безопасности</a:t>
            </a:r>
            <a:endParaRPr lang="ru-RU" sz="5400" dirty="0">
              <a:solidFill>
                <a:schemeClr val="bg1"/>
              </a:solidFill>
            </a:endParaRPr>
          </a:p>
        </p:txBody>
      </p:sp>
      <p:pic>
        <p:nvPicPr>
          <p:cNvPr id="7" name="Picture 2" descr="https://www.centrmag.ru/catalog/mn03_260221_3d_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05" y="579961"/>
            <a:ext cx="3030843" cy="4268792"/>
          </a:xfrm>
          <a:prstGeom prst="rect">
            <a:avLst/>
          </a:prstGeom>
          <a:noFill/>
          <a:ln>
            <a:solidFill>
              <a:srgbClr val="FF99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64931" y="5167039"/>
            <a:ext cx="11062138" cy="8925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/>
              <a:t>П. 3485</a:t>
            </a:r>
            <a:r>
              <a:rPr lang="ru-RU" b="1" dirty="0"/>
              <a:t>.	</a:t>
            </a:r>
            <a:r>
              <a:rPr lang="ru-RU" sz="2400" b="1" dirty="0"/>
              <a:t> </a:t>
            </a:r>
            <a:r>
              <a:rPr lang="ru-RU" sz="2400" dirty="0"/>
              <a:t>В медицинских организациях при оказании отдельных видов медицинских услуг </a:t>
            </a:r>
            <a:r>
              <a:rPr lang="ru-RU" sz="2400" dirty="0">
                <a:solidFill>
                  <a:srgbClr val="FF0000"/>
                </a:solidFill>
              </a:rPr>
              <a:t>обязательным является использование медицинских перчаток.</a:t>
            </a:r>
          </a:p>
        </p:txBody>
      </p:sp>
    </p:spTree>
    <p:extLst>
      <p:ext uri="{BB962C8B-B14F-4D97-AF65-F5344CB8AC3E}">
        <p14:creationId xmlns:p14="http://schemas.microsoft.com/office/powerpoint/2010/main" val="313118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0219" y="307962"/>
            <a:ext cx="11651226" cy="58477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Требования, предъявляемые к медицинским перчаткам</a:t>
            </a:r>
            <a:endParaRPr lang="ru-RU" sz="320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: скругленные углы 2"/>
          <p:cNvSpPr/>
          <p:nvPr/>
        </p:nvSpPr>
        <p:spPr>
          <a:xfrm>
            <a:off x="486696" y="2668519"/>
            <a:ext cx="10899058" cy="990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</a:rPr>
              <a:t>Безопасные для здоровья пациента и медицинского работника</a:t>
            </a:r>
          </a:p>
        </p:txBody>
      </p:sp>
      <p:sp>
        <p:nvSpPr>
          <p:cNvPr id="4" name="Прямоугольник: скругленные углы 2"/>
          <p:cNvSpPr/>
          <p:nvPr/>
        </p:nvSpPr>
        <p:spPr>
          <a:xfrm>
            <a:off x="486696" y="1339291"/>
            <a:ext cx="10899058" cy="990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Прочные</a:t>
            </a:r>
            <a:r>
              <a:rPr lang="ru-RU" sz="2800" dirty="0">
                <a:solidFill>
                  <a:schemeClr val="tx1"/>
                </a:solidFill>
              </a:rPr>
              <a:t>, непроницаемые для микроорганизмов</a:t>
            </a:r>
          </a:p>
          <a:p>
            <a:pPr algn="ctr">
              <a:defRPr/>
            </a:pP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: скругленные углы 2"/>
          <p:cNvSpPr/>
          <p:nvPr/>
        </p:nvSpPr>
        <p:spPr>
          <a:xfrm>
            <a:off x="486696" y="3842541"/>
            <a:ext cx="10899058" cy="990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</a:rPr>
              <a:t>Функциональные, удобные, комфортные</a:t>
            </a:r>
          </a:p>
        </p:txBody>
      </p:sp>
      <p:sp>
        <p:nvSpPr>
          <p:cNvPr id="6" name="Прямоугольник: скругленные углы 2"/>
          <p:cNvSpPr/>
          <p:nvPr/>
        </p:nvSpPr>
        <p:spPr>
          <a:xfrm>
            <a:off x="486696" y="5166852"/>
            <a:ext cx="10899058" cy="990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</a:rPr>
              <a:t>В качественной упаковке с </a:t>
            </a:r>
            <a:r>
              <a:rPr lang="ru-RU" sz="2800" dirty="0" smtClean="0">
                <a:solidFill>
                  <a:schemeClr val="tx1"/>
                </a:solidFill>
              </a:rPr>
              <a:t>соответствующей </a:t>
            </a:r>
            <a:r>
              <a:rPr lang="ru-RU" sz="2800" dirty="0">
                <a:solidFill>
                  <a:schemeClr val="tx1"/>
                </a:solidFill>
              </a:rPr>
              <a:t>маркировкой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-206478" y="6466231"/>
            <a:ext cx="112697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Arial" pitchFamily="34" charset="0"/>
                <a:cs typeface="Arial" pitchFamily="34" charset="0"/>
              </a:rPr>
              <a:t>МЕТОДИЧЕСКИЕ РЕКОМЕНДАЦИИ РОСПОТРЕБНАДЗОРА 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МР 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3.5.1.0113-16 от 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02.09.2016 п.2.4</a:t>
            </a:r>
            <a:endParaRPr lang="ru-RU" sz="16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067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448986"/>
              </p:ext>
            </p:extLst>
          </p:nvPr>
        </p:nvGraphicFramePr>
        <p:xfrm>
          <a:off x="0" y="546590"/>
          <a:ext cx="12192000" cy="61870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9112"/>
                <a:gridCol w="276298"/>
                <a:gridCol w="6086590"/>
              </a:tblGrid>
              <a:tr h="49107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По степени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инвазивности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и эпидемиологической опасности процедуры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3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Хирургические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Диагностические (смотровые)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99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31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 стерильности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3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Стерильные 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Нестерильные 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32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31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 материалу изготовления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Латекс 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Синтетика (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неопрен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, нитрил, полиизопрен, винил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74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64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дополнительным характеристикам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577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текстуры, длина, толщина, наличие увлажнителя,  способ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обработки внутренней поверхности, форма и способ обработки края манжеты,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вирусопроницаемость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прочность,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эластичность,и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т.д.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11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31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По целевому назначению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83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Особенности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медицинских манипуляций, специфика оперативных вмешательств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учетом различных рисков ( химические, биологические, физические и т.д.). 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736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31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 размеру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867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Хирургические: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5,5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;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6.0;6,5;7.0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; 7,5; 8.0; 8.5; 9.0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Диагностические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XS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;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;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;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;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XL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4" name="Стрелка вниз 33"/>
          <p:cNvSpPr/>
          <p:nvPr/>
        </p:nvSpPr>
        <p:spPr>
          <a:xfrm>
            <a:off x="5607238" y="1156507"/>
            <a:ext cx="466725" cy="293445"/>
          </a:xfrm>
          <a:prstGeom prst="downArrow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5599745" y="2133257"/>
            <a:ext cx="466725" cy="365554"/>
          </a:xfrm>
          <a:prstGeom prst="downArrow">
            <a:avLst/>
          </a:prstGeom>
          <a:solidFill>
            <a:srgbClr val="00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5629275" y="4451280"/>
            <a:ext cx="466725" cy="319787"/>
          </a:xfrm>
          <a:prstGeom prst="downArrow">
            <a:avLst/>
          </a:prstGeom>
          <a:solidFill>
            <a:srgbClr val="00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5629275" y="5745475"/>
            <a:ext cx="466725" cy="293237"/>
          </a:xfrm>
          <a:prstGeom prst="downArrow">
            <a:avLst/>
          </a:prstGeom>
          <a:solidFill>
            <a:srgbClr val="00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5592490" y="3128354"/>
            <a:ext cx="466725" cy="348518"/>
          </a:xfrm>
          <a:prstGeom prst="downArrow">
            <a:avLst/>
          </a:prstGeom>
          <a:solidFill>
            <a:srgbClr val="00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1936921" y="0"/>
            <a:ext cx="8259097" cy="50189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Алгоритм выбора перчаток</a:t>
            </a:r>
          </a:p>
        </p:txBody>
      </p:sp>
    </p:spTree>
    <p:extLst>
      <p:ext uri="{BB962C8B-B14F-4D97-AF65-F5344CB8AC3E}">
        <p14:creationId xmlns:p14="http://schemas.microsoft.com/office/powerpoint/2010/main" val="120010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85133" y="0"/>
            <a:ext cx="10058400" cy="6000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5000"/>
              </a:lnSpc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600" dirty="0"/>
              <a:t>Важно!!!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7459" y="946460"/>
            <a:ext cx="11343499" cy="4524315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Использование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медицинских перчаток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в медицинских организациях является обязательным </a:t>
            </a:r>
          </a:p>
          <a:p>
            <a:pPr marL="457200" indent="-457200">
              <a:buFontTx/>
              <a:buAutoNum type="arabicPeriod"/>
            </a:pPr>
            <a:r>
              <a:rPr lang="ru-RU" sz="2400" dirty="0" smtClean="0"/>
              <a:t>При всех видах оперативных вмешательств использовать </a:t>
            </a:r>
            <a:r>
              <a:rPr lang="ru-RU" sz="2400" dirty="0" err="1" smtClean="0">
                <a:solidFill>
                  <a:srgbClr val="FF0000"/>
                </a:solidFill>
              </a:rPr>
              <a:t>неопудренные</a:t>
            </a:r>
            <a:r>
              <a:rPr lang="ru-RU" sz="2400" dirty="0" smtClean="0">
                <a:solidFill>
                  <a:srgbClr val="FF0000"/>
                </a:solidFill>
              </a:rPr>
              <a:t> перчатки</a:t>
            </a:r>
            <a:r>
              <a:rPr lang="ru-RU" sz="2400" dirty="0" smtClean="0"/>
              <a:t>.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2400" dirty="0" smtClean="0">
                <a:cs typeface="Arial" panose="020B0604020202020204" pitchFamily="34" charset="0"/>
              </a:rPr>
              <a:t>При выборе типа хирургических перчаток необходимо принимать во внимание </a:t>
            </a:r>
            <a:r>
              <a:rPr lang="ru-RU" sz="2400" dirty="0" smtClean="0">
                <a:solidFill>
                  <a:srgbClr val="FF0000"/>
                </a:solidFill>
                <a:cs typeface="Arial" panose="020B0604020202020204" pitchFamily="34" charset="0"/>
              </a:rPr>
              <a:t>особые условия вида оперативного вмешательства</a:t>
            </a:r>
            <a:r>
              <a:rPr lang="ru-RU" sz="2400" dirty="0" smtClean="0">
                <a:cs typeface="Arial" panose="020B0604020202020204" pitchFamily="34" charset="0"/>
              </a:rPr>
              <a:t>, которые могут быть удовлетворены за счет дополнительных свойств перчаток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(специализированная хирургия)</a:t>
            </a:r>
          </a:p>
          <a:p>
            <a:pPr marL="457200" indent="-457200">
              <a:buFontTx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 выборе перчаток, необходимо делать акцент на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безопасность медперсонала и пациентов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(учитывать риски заражения гемоконтактными инфекциями, контакт с агрессивными средами,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аллергенность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длительность манипуляции,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комфорт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и т.д.)  </a:t>
            </a:r>
            <a:endParaRPr lang="ru-RU" sz="2400" i="1" dirty="0" smtClean="0">
              <a:solidFill>
                <a:srgbClr val="000000"/>
              </a:solidFill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3485" y="6488668"/>
            <a:ext cx="119314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Batang"/>
              </a:rPr>
              <a:t>СанПиН 3.3686-21 "Санитарно-эпидемиологические требования по профилактике инфекционных болезней» </a:t>
            </a:r>
            <a:endParaRPr lang="ru-RU" dirty="0">
              <a:latin typeface="Batang"/>
            </a:endParaRPr>
          </a:p>
        </p:txBody>
      </p:sp>
    </p:spTree>
    <p:extLst>
      <p:ext uri="{BB962C8B-B14F-4D97-AF65-F5344CB8AC3E}">
        <p14:creationId xmlns:p14="http://schemas.microsoft.com/office/powerpoint/2010/main" val="35460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98229" y="489408"/>
            <a:ext cx="10058400" cy="61207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600" dirty="0"/>
              <a:t>Обеспечение перчатками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5694" y="1826761"/>
            <a:ext cx="11281895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/>
              <a:t>Организация и проведение профилактических и противоэпидемических мероприятий в организациях, осуществляющих медицинскую деятельность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П.3469.       Персонал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должен быть обеспечен средствами индивидуальной защиты (СИЗ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) в необходимом количестве и соответствующих размеров (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перчатками,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масками, очками, щитками, респираторами, фартуками, нарукавниками и другими)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в зависимости от профиля отделения и характера проводимой работы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6488668"/>
            <a:ext cx="120887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Batang"/>
              </a:rPr>
              <a:t>СанПиН 3.3686-21 "Санитарно-эпидемиологические требования по профилактике инфекционных болезней» </a:t>
            </a:r>
            <a:endParaRPr lang="ru-RU" dirty="0">
              <a:latin typeface="Batang"/>
            </a:endParaRPr>
          </a:p>
        </p:txBody>
      </p:sp>
    </p:spTree>
    <p:extLst>
      <p:ext uri="{BB962C8B-B14F-4D97-AF65-F5344CB8AC3E}">
        <p14:creationId xmlns:p14="http://schemas.microsoft.com/office/powerpoint/2010/main" val="159950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04975" y="107157"/>
            <a:ext cx="8704263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36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ЗАКЛЮЧИТЕЛЬНАЯ ЧАСТЬ</a:t>
            </a:r>
          </a:p>
        </p:txBody>
      </p:sp>
      <p:sp>
        <p:nvSpPr>
          <p:cNvPr id="12291" name="TextBox 1"/>
          <p:cNvSpPr txBox="1">
            <a:spLocks noChangeArrowheads="1"/>
          </p:cNvSpPr>
          <p:nvPr/>
        </p:nvSpPr>
        <p:spPr bwMode="auto">
          <a:xfrm>
            <a:off x="548584" y="797871"/>
            <a:ext cx="110170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/>
              <a:t>Заказчик  </a:t>
            </a:r>
            <a:r>
              <a:rPr lang="ru-RU" altLang="ru-RU" sz="2000" dirty="0"/>
              <a:t>при формировании технического задания на медицинского </a:t>
            </a:r>
            <a:r>
              <a:rPr lang="ru-RU" altLang="ru-RU" sz="2000" dirty="0" smtClean="0"/>
              <a:t>перчатки </a:t>
            </a:r>
            <a:r>
              <a:rPr lang="ru-RU" altLang="ru-RU" sz="2000" dirty="0"/>
              <a:t>придерживается </a:t>
            </a:r>
            <a:r>
              <a:rPr lang="ru-RU" altLang="ru-RU" sz="2000" dirty="0" smtClean="0"/>
              <a:t>следующих принципов</a:t>
            </a:r>
            <a:r>
              <a:rPr lang="ru-RU" altLang="ru-RU" sz="1600" dirty="0" smtClean="0"/>
              <a:t>:</a:t>
            </a:r>
            <a:endParaRPr lang="ru-RU" altLang="ru-RU" sz="1600" dirty="0"/>
          </a:p>
        </p:txBody>
      </p:sp>
      <p:sp>
        <p:nvSpPr>
          <p:cNvPr id="3" name="Прямоугольник: скругленные углы 2"/>
          <p:cNvSpPr/>
          <p:nvPr/>
        </p:nvSpPr>
        <p:spPr>
          <a:xfrm>
            <a:off x="471946" y="1505757"/>
            <a:ext cx="11120285" cy="990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Оказание качественной медицинской помощи:   защита пациентов</a:t>
            </a:r>
            <a:r>
              <a:rPr lang="ru-RU" sz="2000" dirty="0">
                <a:solidFill>
                  <a:schemeClr val="tx1"/>
                </a:solidFill>
              </a:rPr>
              <a:t>, обеспечение их   безопасности при получении медицинской </a:t>
            </a:r>
            <a:r>
              <a:rPr lang="ru-RU" sz="2000" dirty="0" smtClean="0">
                <a:solidFill>
                  <a:schemeClr val="tx1"/>
                </a:solidFill>
              </a:rPr>
              <a:t>помощи и  защита </a:t>
            </a:r>
            <a:r>
              <a:rPr lang="ru-RU" sz="2000" dirty="0">
                <a:solidFill>
                  <a:schemeClr val="tx1"/>
                </a:solidFill>
              </a:rPr>
              <a:t>медицинского персонала при выполнении им профессионального </a:t>
            </a:r>
            <a:r>
              <a:rPr lang="ru-RU" sz="2000" dirty="0" smtClean="0">
                <a:solidFill>
                  <a:schemeClr val="tx1"/>
                </a:solidFill>
              </a:rPr>
              <a:t>долга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471946" y="2825524"/>
            <a:ext cx="11120284" cy="10747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Изучает рынок медицинских </a:t>
            </a:r>
            <a:r>
              <a:rPr lang="ru-RU" sz="2000" dirty="0">
                <a:solidFill>
                  <a:schemeClr val="tx1"/>
                </a:solidFill>
              </a:rPr>
              <a:t>перчаток</a:t>
            </a:r>
            <a:r>
              <a:rPr lang="ru-RU" sz="2000" dirty="0" smtClean="0">
                <a:solidFill>
                  <a:schemeClr val="tx1"/>
                </a:solidFill>
              </a:rPr>
              <a:t> в РФ, </a:t>
            </a:r>
            <a:r>
              <a:rPr lang="ru-RU" sz="2000" dirty="0">
                <a:solidFill>
                  <a:schemeClr val="tx1"/>
                </a:solidFill>
              </a:rPr>
              <a:t>характеристики </a:t>
            </a:r>
            <a:r>
              <a:rPr lang="ru-RU" sz="2000" dirty="0" smtClean="0">
                <a:solidFill>
                  <a:schemeClr val="tx1"/>
                </a:solidFill>
              </a:rPr>
              <a:t>которых </a:t>
            </a:r>
            <a:r>
              <a:rPr lang="ru-RU" sz="2000" dirty="0">
                <a:solidFill>
                  <a:schemeClr val="tx1"/>
                </a:solidFill>
              </a:rPr>
              <a:t>позволяют </a:t>
            </a:r>
            <a:r>
              <a:rPr lang="ru-RU" sz="2000" dirty="0" smtClean="0">
                <a:solidFill>
                  <a:schemeClr val="tx1"/>
                </a:solidFill>
              </a:rPr>
              <a:t>достичь поставленных целей и соответствуют </a:t>
            </a:r>
            <a:r>
              <a:rPr lang="ru-RU" sz="2000" dirty="0">
                <a:solidFill>
                  <a:schemeClr val="tx1"/>
                </a:solidFill>
              </a:rPr>
              <a:t>назначению </a:t>
            </a:r>
            <a:r>
              <a:rPr lang="ru-RU" sz="2000" dirty="0" smtClean="0">
                <a:solidFill>
                  <a:schemeClr val="tx1"/>
                </a:solidFill>
              </a:rPr>
              <a:t>расходования денежных средств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471946" y="4229428"/>
            <a:ext cx="11120284" cy="94725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</a:rPr>
              <a:t>Формирует техническое задание на закупку </a:t>
            </a:r>
            <a:r>
              <a:rPr lang="ru-RU" sz="2000" dirty="0" smtClean="0">
                <a:solidFill>
                  <a:schemeClr val="tx1"/>
                </a:solidFill>
              </a:rPr>
              <a:t>медицинских перчаток  </a:t>
            </a:r>
            <a:r>
              <a:rPr lang="ru-RU" sz="2000" dirty="0">
                <a:solidFill>
                  <a:schemeClr val="tx1"/>
                </a:solidFill>
              </a:rPr>
              <a:t>с учетом требований нормативных </a:t>
            </a:r>
            <a:r>
              <a:rPr lang="ru-RU" sz="2000" dirty="0" smtClean="0">
                <a:solidFill>
                  <a:schemeClr val="tx1"/>
                </a:solidFill>
              </a:rPr>
              <a:t>документов и исходя из потребностей  и опыта работы ЛПУ области, с учетом их специфики.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471947" y="5430966"/>
            <a:ext cx="11120285" cy="7318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00" dirty="0">
                <a:solidFill>
                  <a:schemeClr val="tx1"/>
                </a:solidFill>
              </a:rPr>
              <a:t>Осуществляет закупку </a:t>
            </a:r>
            <a:r>
              <a:rPr lang="ru-RU" sz="1700" dirty="0" smtClean="0">
                <a:solidFill>
                  <a:schemeClr val="tx1"/>
                </a:solidFill>
              </a:rPr>
              <a:t>медицинских перчаток  </a:t>
            </a:r>
            <a:r>
              <a:rPr lang="ru-RU" sz="1700" dirty="0">
                <a:solidFill>
                  <a:schemeClr val="tx1"/>
                </a:solidFill>
              </a:rPr>
              <a:t>в соответствии с механизмом, определенным действующим законодательством Российской </a:t>
            </a:r>
            <a:r>
              <a:rPr lang="ru-RU" sz="1700" dirty="0" smtClean="0">
                <a:solidFill>
                  <a:schemeClr val="tx1"/>
                </a:solidFill>
              </a:rPr>
              <a:t>Федерации и  ФЗ 135 (на все позиции ТЗ имеется по несколько производителей)</a:t>
            </a:r>
            <a:endParaRPr lang="ru-RU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73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3366FF"/>
                </a:solidFill>
              </a:rPr>
              <a:t>Благодарю за </a:t>
            </a:r>
            <a:r>
              <a:rPr lang="ru-RU" dirty="0" err="1" smtClean="0">
                <a:solidFill>
                  <a:srgbClr val="3366FF"/>
                </a:solidFill>
              </a:rPr>
              <a:t>внимание!</a:t>
            </a:r>
            <a:r>
              <a:rPr lang="ru-RU" dirty="0" err="1" smtClean="0">
                <a:solidFill>
                  <a:schemeClr val="bg1"/>
                </a:solidFill>
              </a:rPr>
              <a:t>е</a:t>
            </a:r>
            <a:r>
              <a:rPr lang="ru-RU" dirty="0" smtClean="0">
                <a:solidFill>
                  <a:schemeClr val="bg1"/>
                </a:solidFill>
              </a:rPr>
              <a:t>!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94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67" y="286603"/>
            <a:ext cx="11663243" cy="678597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Предмет закупки – медицинские перчатки</a:t>
            </a:r>
            <a:endParaRPr lang="ru-RU" dirty="0"/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525780" y="1916646"/>
            <a:ext cx="11272930" cy="159347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Calibri" panose="020F0502020204030204" pitchFamily="34" charset="0"/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Медицинские перчатки однократного применения предназначены для защиты рук медицинского персонала и создания барьера между пациентом и медицинскими работниками при выполнении ими профессиональных обязанностей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5780" y="3868228"/>
            <a:ext cx="11169691" cy="181588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Медицинские перчатки – относятся к медицинским изделиям  </a:t>
            </a:r>
            <a:r>
              <a:rPr lang="ru-RU" sz="2800" dirty="0" smtClean="0"/>
              <a:t>(</a:t>
            </a:r>
            <a:r>
              <a:rPr lang="ru-RU" sz="2400" dirty="0" smtClean="0"/>
              <a:t>в соответствии </a:t>
            </a:r>
            <a:r>
              <a:rPr lang="ru-RU" sz="2400" dirty="0"/>
              <a:t>с </a:t>
            </a:r>
            <a:r>
              <a:rPr lang="ru-RU" sz="2400" dirty="0">
                <a:hlinkClick r:id="rId3" tooltip="Изделия медицинские. Классификация в зависимости от потенциального риска применения. Общие требования"/>
              </a:rPr>
              <a:t>ГОСТ 31508-2012</a:t>
            </a:r>
            <a:r>
              <a:rPr lang="ru-RU" sz="2400" dirty="0"/>
              <a:t> и </a:t>
            </a:r>
            <a:r>
              <a:rPr lang="ru-RU" sz="2400" dirty="0">
                <a:hlinkClick r:id="rId4" tooltip="Федеральный закон &quot;Об основах охраны здоровья граждан в Российской Федерации&quot; от 21.11.2011 N 323-ФЗ"/>
              </a:rPr>
              <a:t>38 статьей </a:t>
            </a:r>
            <a:r>
              <a:rPr lang="ru-RU" sz="2400" dirty="0" smtClean="0">
                <a:hlinkClick r:id="rId4" tooltip="Федеральный закон &quot;Об основах охраны здоровья граждан в Российской Федерации&quot; от 21.11.2011 N 323-ФЗ"/>
              </a:rPr>
              <a:t>323-ФЗ</a:t>
            </a:r>
            <a:r>
              <a:rPr lang="ru-RU" sz="2400" dirty="0" smtClean="0"/>
              <a:t>)</a:t>
            </a:r>
            <a:r>
              <a:rPr lang="ru-RU" sz="2400" dirty="0"/>
              <a:t>  </a:t>
            </a:r>
            <a:r>
              <a:rPr lang="ru-RU" sz="2800" dirty="0" smtClean="0"/>
              <a:t>и обязательно </a:t>
            </a:r>
            <a:r>
              <a:rPr lang="ru-RU" sz="2800" dirty="0"/>
              <a:t>должны иметь  действующее </a:t>
            </a:r>
            <a:r>
              <a:rPr lang="ru-RU" sz="2800" dirty="0" smtClean="0"/>
              <a:t>Регистрационное удостоверение (</a:t>
            </a:r>
            <a:r>
              <a:rPr lang="ru-RU" sz="2400" dirty="0"/>
              <a:t>согласно требованиям законодательства РФ).</a:t>
            </a:r>
          </a:p>
        </p:txBody>
      </p:sp>
    </p:spTree>
    <p:extLst>
      <p:ext uri="{BB962C8B-B14F-4D97-AF65-F5344CB8AC3E}">
        <p14:creationId xmlns:p14="http://schemas.microsoft.com/office/powerpoint/2010/main" val="367947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49" y="173295"/>
            <a:ext cx="11444288" cy="92868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ИСХОДНЫЕ ДАННЫЕ ДЛЯ ЗАКУПКИ</a:t>
            </a:r>
            <a:br>
              <a:rPr lang="ru-RU" sz="3600" dirty="0" smtClean="0"/>
            </a:br>
            <a:r>
              <a:rPr lang="ru-RU" sz="3600" b="1" dirty="0" smtClean="0">
                <a:solidFill>
                  <a:srgbClr val="000099"/>
                </a:solidFill>
              </a:rPr>
              <a:t>Законодательство</a:t>
            </a:r>
            <a:endParaRPr lang="ru-RU" sz="3600" b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599" y="1451334"/>
            <a:ext cx="11787187" cy="4772485"/>
          </a:xfr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357188" indent="-271463"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1"/>
                </a:solidFill>
              </a:rPr>
              <a:t>ФЕДЕРАЛЬНЫЙ </a:t>
            </a:r>
            <a:r>
              <a:rPr lang="ru-RU" b="1" dirty="0">
                <a:solidFill>
                  <a:schemeClr val="tx1"/>
                </a:solidFill>
              </a:rPr>
              <a:t>ЗАКОН РФ ОТ 05.04.2013 №</a:t>
            </a:r>
            <a:r>
              <a:rPr lang="ru-RU" b="1" dirty="0" smtClean="0">
                <a:solidFill>
                  <a:schemeClr val="tx1"/>
                </a:solidFill>
              </a:rPr>
              <a:t>44-ФЗ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«О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»</a:t>
            </a:r>
          </a:p>
          <a:p>
            <a:pPr marL="428625" indent="-342900">
              <a:buFont typeface="Wingdings" panose="05000000000000000000" pitchFamily="2" charset="2"/>
              <a:buChar char="Ø"/>
              <a:defRPr/>
            </a:pP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Федеральный закон от 26.07.2006 N </a:t>
            </a:r>
            <a:r>
              <a:rPr lang="ru-RU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135-ФЗ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"О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защите конкуренции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"</a:t>
            </a:r>
          </a:p>
          <a:p>
            <a:pPr marL="428625" indent="-342900">
              <a:buFont typeface="Wingdings" panose="05000000000000000000" pitchFamily="2" charset="2"/>
              <a:buChar char="Ø"/>
              <a:defRPr/>
            </a:pPr>
            <a:r>
              <a:rPr lang="ru-RU" sz="2400" b="1" dirty="0">
                <a:solidFill>
                  <a:schemeClr val="tx1"/>
                </a:solidFill>
              </a:rPr>
              <a:t>Постановление Правительства РФ от 8 февраля 2017 г. N 145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"Об утверждении Правил формирования и ведения в единой информационной системе в сфере закупок каталога товаров, работ, услуг для обеспечения государственных и муниципальных нужд и Правил использования каталога товаров, работ, услуг для обеспечения государственных и муниципальных нужд" (с изменениями и дополнениями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428625" indent="-342900">
              <a:buFont typeface="Wingdings" panose="05000000000000000000" pitchFamily="2" charset="2"/>
              <a:buChar char="Ø"/>
              <a:defRPr/>
            </a:pPr>
            <a:r>
              <a:rPr lang="ru-RU" sz="2400" b="1" dirty="0">
                <a:solidFill>
                  <a:schemeClr val="tx1"/>
                </a:solidFill>
              </a:rPr>
              <a:t>Постановление Правительства РФ от 19 апреля 2021 г. № 620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"О требовании к формированию лотов при осуществлении закупок медицинских изделий, являющихся объектом закупки для обеспечения государственных и муниципальных нужд"</a:t>
            </a:r>
          </a:p>
          <a:p>
            <a:pPr marL="428625" indent="-342900">
              <a:buFont typeface="Wingdings" panose="05000000000000000000" pitchFamily="2" charset="2"/>
              <a:buChar char="Ø"/>
              <a:defRPr/>
            </a:pPr>
            <a:endParaRPr lang="ru-RU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36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0"/>
            <a:ext cx="11444288" cy="92868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ИСХОДНЫЕ ДАННЫЕ ДЛЯ ЗАКУПКИ</a:t>
            </a:r>
            <a:br>
              <a:rPr lang="ru-RU" sz="3600" dirty="0" smtClean="0"/>
            </a:br>
            <a:r>
              <a:rPr lang="ru-RU" sz="3600" b="1" dirty="0" smtClean="0">
                <a:solidFill>
                  <a:srgbClr val="000099"/>
                </a:solidFill>
              </a:rPr>
              <a:t>Законодательство</a:t>
            </a:r>
            <a:endParaRPr lang="ru-RU" sz="3600" b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1" y="1194620"/>
            <a:ext cx="11643852" cy="5176684"/>
          </a:xfr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357188" indent="-271463"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1"/>
                </a:solidFill>
              </a:rPr>
              <a:t>ГОСУДАРСТВЕННАЯ </a:t>
            </a:r>
            <a:r>
              <a:rPr lang="ru-RU" b="1" dirty="0">
                <a:solidFill>
                  <a:schemeClr val="tx1"/>
                </a:solidFill>
              </a:rPr>
              <a:t>ПРОГРАММА 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Развитие здравоохранения Вологодской области на 2021-2025гг.»  </a:t>
            </a:r>
            <a:r>
              <a:rPr lang="ru-RU" sz="1400" dirty="0" smtClean="0"/>
              <a:t>(</a:t>
            </a:r>
            <a:r>
              <a:rPr lang="ru-RU" sz="1400" dirty="0"/>
              <a:t>постановление правительства Вологодской области от 31.05.2019 г. №</a:t>
            </a:r>
            <a:r>
              <a:rPr lang="ru-RU" sz="1400" dirty="0" smtClean="0"/>
              <a:t>50</a:t>
            </a:r>
          </a:p>
          <a:p>
            <a:pPr marL="357188" indent="-271463">
              <a:buFont typeface="Wingdings" panose="05000000000000000000" pitchFamily="2" charset="2"/>
              <a:buChar char="Ø"/>
              <a:defRPr/>
            </a:pPr>
            <a:r>
              <a:rPr lang="ru-RU" sz="2100" b="1" dirty="0" smtClean="0">
                <a:solidFill>
                  <a:schemeClr val="tx1"/>
                </a:solidFill>
              </a:rPr>
              <a:t>ЗАКОН </a:t>
            </a:r>
            <a:r>
              <a:rPr lang="ru-RU" sz="2100" b="1" dirty="0">
                <a:solidFill>
                  <a:schemeClr val="tx1"/>
                </a:solidFill>
              </a:rPr>
              <a:t>№ 323-ФЗ от 21.11.2011 г</a:t>
            </a:r>
            <a:r>
              <a:rPr lang="ru-RU" dirty="0"/>
              <a:t>. «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Об основах охраны здоровья граждан РФ»</a:t>
            </a:r>
          </a:p>
          <a:p>
            <a:pPr marL="357188" indent="-271463">
              <a:buFont typeface="Wingdings" panose="05000000000000000000" pitchFamily="2" charset="2"/>
              <a:buChar char="Ø"/>
              <a:defRPr/>
            </a:pPr>
            <a:r>
              <a:rPr lang="ru-RU" sz="2100" b="1" dirty="0" smtClean="0">
                <a:solidFill>
                  <a:schemeClr val="tx1"/>
                </a:solidFill>
              </a:rPr>
              <a:t>КОНЦЕПЦИЯ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профилактики инфекций, связанных с оказанием медицинской помощи </a:t>
            </a:r>
            <a:r>
              <a:rPr lang="ru-RU" sz="2100" dirty="0">
                <a:solidFill>
                  <a:schemeClr val="tx1"/>
                </a:solidFill>
              </a:rPr>
              <a:t>(утв. Главным государственным санитарным врачом РФ 6 ноября 2011 г.)</a:t>
            </a:r>
          </a:p>
          <a:p>
            <a:pPr marL="357188" indent="-271463">
              <a:buFont typeface="Wingdings" panose="05000000000000000000" pitchFamily="2" charset="2"/>
              <a:buChar char="Ø"/>
              <a:defRPr/>
            </a:pP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Приказ </a:t>
            </a:r>
            <a:r>
              <a:rPr lang="ru-RU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Минтруда и социальной защиты РФ </a:t>
            </a: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№ 928н от 18.12.2020г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«Об утверждении правил по охране труда в медицинских организациях». </a:t>
            </a:r>
            <a:endParaRPr lang="ru-RU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57188" indent="-271463">
              <a:buFont typeface="Wingdings" panose="05000000000000000000" pitchFamily="2" charset="2"/>
              <a:buChar char="Ø"/>
              <a:defRPr/>
            </a:pPr>
            <a:r>
              <a:rPr lang="ru-RU" sz="25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Приказ МЗ РФ от 29 ноября 2021 г. N 1108н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“Об утверждении порядка проведения профилактических мероприятий, выявления и регистрации в медицинской организации случаев возникновения инфекционных болезней, связанных с оказанием медицинской помощи, номенклатуры инфекционных болезней, связанных с оказанием медицинской помощи, подлежащих выявлению и регистрации в медицинской организации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5542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49" y="294968"/>
            <a:ext cx="11444288" cy="92868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ИСХОДНЫЕ ДАННЫЕ ДЛЯ ЗАКУПКИ</a:t>
            </a:r>
            <a:br>
              <a:rPr lang="ru-RU" sz="3600" dirty="0" smtClean="0"/>
            </a:br>
            <a:r>
              <a:rPr lang="ru-RU" sz="3600" b="1" dirty="0" smtClean="0">
                <a:solidFill>
                  <a:srgbClr val="000099"/>
                </a:solidFill>
              </a:rPr>
              <a:t>Законодательство</a:t>
            </a:r>
            <a:endParaRPr lang="ru-RU" sz="3600" b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599" y="1666569"/>
            <a:ext cx="11787187" cy="4584329"/>
          </a:xfr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marL="357188" indent="-271463">
              <a:buFont typeface="Wingdings" panose="05000000000000000000" pitchFamily="2" charset="2"/>
              <a:buChar char="Ø"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СанПиН </a:t>
            </a:r>
            <a:r>
              <a:rPr lang="ru-RU" sz="2400" b="1" dirty="0">
                <a:solidFill>
                  <a:schemeClr val="tx1"/>
                </a:solidFill>
              </a:rPr>
              <a:t>3.3686-21 </a:t>
            </a:r>
            <a:r>
              <a:rPr lang="ru-RU" sz="2800" b="1" dirty="0"/>
              <a:t>"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Санитарно-эпидемиологические требования по профилактике инфекционных болезней» </a:t>
            </a:r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ru-RU" sz="2100" dirty="0">
                <a:solidFill>
                  <a:schemeClr val="tx1"/>
                </a:solidFill>
              </a:rPr>
              <a:t>вступил в силу с 01.09.2021г.)</a:t>
            </a:r>
          </a:p>
          <a:p>
            <a:pPr marL="357188" indent="-271463">
              <a:buFont typeface="Wingdings" panose="05000000000000000000" pitchFamily="2" charset="2"/>
              <a:buChar char="Ø"/>
              <a:defRPr/>
            </a:pPr>
            <a:r>
              <a:rPr lang="ru-RU" sz="2100" b="1" dirty="0">
                <a:solidFill>
                  <a:schemeClr val="tx1"/>
                </a:solidFill>
              </a:rPr>
              <a:t>МЕТОДИЧЕСКИЕ РЕКОМЕНДАЦИИ МР 3.5.1.0113-16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Использование перчаток для профилактики ИСМП, в медицинских организациях</a:t>
            </a:r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»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100" dirty="0">
                <a:solidFill>
                  <a:schemeClr val="tx1"/>
                </a:solidFill>
              </a:rPr>
              <a:t>утв. Федеральной службой но надзору в сфере защиты прав потребителей и благополучия человека, Главным государственным санитарным врачом РФ 2 сентября 2016 г.)</a:t>
            </a:r>
          </a:p>
          <a:p>
            <a:pPr marL="357188" indent="-271463">
              <a:buFont typeface="Wingdings" panose="05000000000000000000" pitchFamily="2" charset="2"/>
              <a:buChar char="Ø"/>
              <a:defRPr/>
            </a:pP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Приказ  Минздрава России от 06.06.2012 N 4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«Об утверждении номенклатурной классификации медицинских изделий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»</a:t>
            </a:r>
          </a:p>
          <a:p>
            <a:pPr marL="357188" indent="-271463">
              <a:buFont typeface="Wingdings" panose="05000000000000000000" pitchFamily="2" charset="2"/>
              <a:buChar char="Ø"/>
              <a:defRPr/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Методические рекомендации по COVID 19. </a:t>
            </a:r>
            <a:endParaRPr lang="ru-RU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57188" indent="-271463">
              <a:buFont typeface="Wingdings" panose="05000000000000000000" pitchFamily="2" charset="2"/>
              <a:buChar char="Ø"/>
              <a:defRPr/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ст.9 </a:t>
            </a: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Решения Совета ЕЭК № 27 от 12.02.2016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«Об утверждении Общих требований безопасности и эффективности медицинских изделий, требований к их маркировке и эксплуатационной документации на них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.»</a:t>
            </a:r>
            <a:endParaRPr lang="ru-RU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873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79" y="143727"/>
            <a:ext cx="10058400" cy="1084997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ИСХОДНЫЕ ДАННЫЕ ДЛЯ ЗАКУПКИ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>
                <a:solidFill>
                  <a:srgbClr val="000099"/>
                </a:solidFill>
              </a:rPr>
              <a:t>ГОСТы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885" y="1865877"/>
            <a:ext cx="11787187" cy="3770425"/>
          </a:xfr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marL="714375" indent="-442913"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1"/>
                </a:solidFill>
              </a:rPr>
              <a:t>ГОСТ </a:t>
            </a:r>
            <a:r>
              <a:rPr lang="ru-RU" b="1" dirty="0">
                <a:solidFill>
                  <a:schemeClr val="tx1"/>
                </a:solidFill>
              </a:rPr>
              <a:t>31508-2012 </a:t>
            </a:r>
            <a:r>
              <a:rPr lang="ru-RU" dirty="0">
                <a:solidFill>
                  <a:schemeClr val="tx1"/>
                </a:solidFill>
              </a:rPr>
              <a:t>Изделия медицинские. Классификация риска в зависимости от потенциального риска применения </a:t>
            </a:r>
            <a:endParaRPr lang="en-US" dirty="0" smtClean="0">
              <a:solidFill>
                <a:schemeClr val="tx1"/>
              </a:solidFill>
            </a:endParaRPr>
          </a:p>
          <a:p>
            <a:pPr marL="714375" indent="-442913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ru-RU" dirty="0" err="1">
                <a:solidFill>
                  <a:schemeClr val="tx1"/>
                </a:solidFill>
              </a:rPr>
              <a:t>тандарт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ASTM F1671 </a:t>
            </a:r>
            <a:r>
              <a:rPr lang="ru-RU" dirty="0">
                <a:solidFill>
                  <a:schemeClr val="tx1"/>
                </a:solidFill>
              </a:rPr>
              <a:t>в соответствии с </a:t>
            </a:r>
            <a:r>
              <a:rPr lang="ru-RU" b="1" dirty="0">
                <a:solidFill>
                  <a:schemeClr val="tx1"/>
                </a:solidFill>
              </a:rPr>
              <a:t>ГОСТ Р </a:t>
            </a:r>
            <a:r>
              <a:rPr lang="ru-RU" b="1" dirty="0" smtClean="0">
                <a:solidFill>
                  <a:schemeClr val="tx1"/>
                </a:solidFill>
              </a:rPr>
              <a:t>57404-2017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>
                <a:solidFill>
                  <a:schemeClr val="tx1"/>
                </a:solidFill>
              </a:rPr>
              <a:t>национальный стандарт  РФ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ПЕРЧАТКИ МЕДИЦИНСКИЕ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ru-RU" dirty="0">
                <a:solidFill>
                  <a:schemeClr val="tx1"/>
                </a:solidFill>
              </a:rPr>
              <a:t>Руководство по оценке </a:t>
            </a:r>
            <a:r>
              <a:rPr lang="ru-RU" dirty="0" smtClean="0">
                <a:solidFill>
                  <a:schemeClr val="tx1"/>
                </a:solidFill>
              </a:rPr>
              <a:t>качества. П. 10</a:t>
            </a:r>
            <a:endParaRPr lang="ru-RU" dirty="0">
              <a:solidFill>
                <a:schemeClr val="tx1"/>
              </a:solidFill>
            </a:endParaRPr>
          </a:p>
          <a:p>
            <a:pPr marL="714375" indent="-442913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ГОСТ </a:t>
            </a:r>
            <a:r>
              <a:rPr lang="ru-RU" b="1" dirty="0">
                <a:solidFill>
                  <a:schemeClr val="tx1"/>
                </a:solidFill>
              </a:rPr>
              <a:t>Р </a:t>
            </a:r>
            <a:r>
              <a:rPr lang="ru-RU" b="1" dirty="0" smtClean="0">
                <a:solidFill>
                  <a:schemeClr val="tx1"/>
                </a:solidFill>
              </a:rPr>
              <a:t>52239-2004 </a:t>
            </a:r>
            <a:r>
              <a:rPr lang="ru-RU" dirty="0" smtClean="0">
                <a:solidFill>
                  <a:schemeClr val="tx1"/>
                </a:solidFill>
              </a:rPr>
              <a:t>(ИСО 11193-1:2008)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-национальный стандарт РФ ПЕРЧАТКИ </a:t>
            </a:r>
            <a:r>
              <a:rPr lang="ru-RU" dirty="0">
                <a:solidFill>
                  <a:schemeClr val="tx1"/>
                </a:solidFill>
              </a:rPr>
              <a:t>МЕДИЦИНСКИЕ ДИАГНОСТИЧЕСКИЕ </a:t>
            </a:r>
            <a:r>
              <a:rPr lang="ru-RU" dirty="0" smtClean="0">
                <a:solidFill>
                  <a:schemeClr val="tx1"/>
                </a:solidFill>
              </a:rPr>
              <a:t>ОДНОРАЗОВЫЕ ( с изм. от 01.01.2013). (из </a:t>
            </a:r>
            <a:r>
              <a:rPr lang="ru-RU" dirty="0">
                <a:solidFill>
                  <a:schemeClr val="tx1"/>
                </a:solidFill>
              </a:rPr>
              <a:t>латекса натурального каучука</a:t>
            </a:r>
            <a:r>
              <a:rPr lang="ru-RU" dirty="0" smtClean="0">
                <a:solidFill>
                  <a:schemeClr val="tx1"/>
                </a:solidFill>
              </a:rPr>
              <a:t>; </a:t>
            </a:r>
            <a:r>
              <a:rPr lang="ru-RU" dirty="0">
                <a:solidFill>
                  <a:schemeClr val="tx1"/>
                </a:solidFill>
              </a:rPr>
              <a:t>из нитрильного латекса, полихлоропренового </a:t>
            </a:r>
            <a:r>
              <a:rPr lang="ru-RU" dirty="0" smtClean="0">
                <a:solidFill>
                  <a:schemeClr val="tx1"/>
                </a:solidFill>
              </a:rPr>
              <a:t>латекса).</a:t>
            </a:r>
          </a:p>
          <a:p>
            <a:pPr marL="714375" indent="-442913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ГОСТ Р 11193-2-2009  </a:t>
            </a:r>
            <a:r>
              <a:rPr lang="ru-RU" dirty="0" smtClean="0">
                <a:solidFill>
                  <a:schemeClr val="tx1"/>
                </a:solidFill>
              </a:rPr>
              <a:t>-</a:t>
            </a:r>
            <a:r>
              <a:rPr lang="ru-RU" dirty="0">
                <a:solidFill>
                  <a:schemeClr val="tx1"/>
                </a:solidFill>
              </a:rPr>
              <a:t> национальный стандарт </a:t>
            </a:r>
            <a:r>
              <a:rPr lang="ru-RU" dirty="0" smtClean="0">
                <a:solidFill>
                  <a:schemeClr val="tx1"/>
                </a:solidFill>
              </a:rPr>
              <a:t>РФ  </a:t>
            </a:r>
            <a:r>
              <a:rPr lang="ru-RU" dirty="0">
                <a:solidFill>
                  <a:schemeClr val="tx1"/>
                </a:solidFill>
              </a:rPr>
              <a:t>Перчатки медицинские диагностические одноразовые  СПЕЦИФИКАЦИЯ НА ПЕРЧАТКИ ИЗ ПОЛИВИНИЛХЛОРИДА</a:t>
            </a:r>
          </a:p>
          <a:p>
            <a:pPr marL="714375" indent="-442913"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chemeClr val="tx1"/>
                </a:solidFill>
              </a:rPr>
              <a:t>ГОСТ Р 52238-2004 (</a:t>
            </a:r>
            <a:r>
              <a:rPr lang="ru-RU" dirty="0">
                <a:solidFill>
                  <a:schemeClr val="tx1"/>
                </a:solidFill>
              </a:rPr>
              <a:t>ИСО 102822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ru-RU" dirty="0">
                <a:solidFill>
                  <a:schemeClr val="tx1"/>
                </a:solidFill>
              </a:rPr>
              <a:t>002</a:t>
            </a:r>
            <a:r>
              <a:rPr lang="ru-RU" dirty="0" smtClean="0">
                <a:solidFill>
                  <a:schemeClr val="tx1"/>
                </a:solidFill>
              </a:rPr>
              <a:t>) - </a:t>
            </a:r>
            <a:r>
              <a:rPr lang="ru-RU" dirty="0">
                <a:solidFill>
                  <a:schemeClr val="tx1"/>
                </a:solidFill>
              </a:rPr>
              <a:t>национальный стандарт РФ ПЕРЧАТКИ ХИРУРГИЧЕСКИЕ  из каучукового латекса, стерильные, одноразовые.( с изм. От 01.01.2011).</a:t>
            </a:r>
          </a:p>
          <a:p>
            <a:pPr marL="357188" indent="-271463">
              <a:buFont typeface="Wingdings" panose="05000000000000000000" pitchFamily="2" charset="2"/>
              <a:buChar char="Ø"/>
              <a:defRPr/>
            </a:pPr>
            <a:endParaRPr lang="ru-RU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078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74919"/>
            <a:ext cx="10058400" cy="902433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ЦЕЛИ</a:t>
            </a:r>
            <a:r>
              <a:rPr lang="ru-RU" sz="3600" dirty="0" smtClean="0">
                <a:latin typeface="Batang"/>
              </a:rPr>
              <a:t> </a:t>
            </a:r>
            <a:br>
              <a:rPr lang="ru-RU" sz="3600" dirty="0" smtClean="0">
                <a:latin typeface="Batang"/>
              </a:rPr>
            </a:br>
            <a:r>
              <a:rPr lang="ru-RU" sz="3600" dirty="0" smtClean="0"/>
              <a:t>учитываемые </a:t>
            </a:r>
            <a:r>
              <a:rPr lang="ru-RU" sz="3600" dirty="0"/>
              <a:t>при формировании </a:t>
            </a:r>
            <a:r>
              <a:rPr lang="ru-RU" sz="3600" dirty="0" smtClean="0"/>
              <a:t>технического </a:t>
            </a:r>
            <a:r>
              <a:rPr lang="ru-RU" sz="3600" dirty="0"/>
              <a:t>задания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2887" y="1317854"/>
            <a:ext cx="4967764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0" i="0" u="none" strike="noStrike" baseline="0" dirty="0" smtClean="0">
                <a:latin typeface="Batang"/>
              </a:rPr>
              <a:t>Государственная программа "Развитие здравоохранения Вологодской области" на 2021 - 2025 годы,.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2887" y="3126127"/>
            <a:ext cx="4967763" cy="646331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85725" algn="ctr">
              <a:defRPr/>
            </a:pPr>
            <a:r>
              <a:rPr lang="ru-RU" dirty="0">
                <a:latin typeface="Batang"/>
              </a:rPr>
              <a:t>ЗАКОН № 323-ФЗ от 21.11.2011 г. «Об основах охраны здоровья граждан РФ»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72238" y="1317854"/>
            <a:ext cx="552926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0" i="0" u="none" strike="noStrike" baseline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Обеспечение доступной и </a:t>
            </a:r>
            <a:r>
              <a:rPr lang="ru-RU" sz="2000" b="0" i="0" u="none" strike="noStrike" baseline="0" dirty="0" smtClean="0">
                <a:solidFill>
                  <a:srgbClr val="FF0000"/>
                </a:solidFill>
                <a:latin typeface="Century" panose="02040604050505020304" pitchFamily="18" charset="0"/>
              </a:rPr>
              <a:t>качественной </a:t>
            </a:r>
            <a:r>
              <a:rPr lang="ru-RU" sz="2000" b="0" i="0" u="none" strike="noStrike" baseline="0" dirty="0" smtClean="0">
                <a:solidFill>
                  <a:schemeClr val="tx1"/>
                </a:solidFill>
                <a:latin typeface="Century" panose="02040604050505020304" pitchFamily="18" charset="0"/>
              </a:rPr>
              <a:t>медицинской помощью населения области</a:t>
            </a:r>
            <a:endParaRPr lang="ru-RU" sz="2000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5200650" y="1771650"/>
            <a:ext cx="1271588" cy="34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32887" y="4780445"/>
            <a:ext cx="4967764" cy="92333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85725" algn="ctr">
              <a:defRPr/>
            </a:pPr>
            <a:r>
              <a:rPr lang="ru-RU" dirty="0">
                <a:latin typeface="Batang"/>
              </a:rPr>
              <a:t>КОНЦЕПЦИЯ профилактики инфекций, связанных с оказанием медицинской помощи 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5200650" y="3519386"/>
            <a:ext cx="1271588" cy="34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5200650" y="5110211"/>
            <a:ext cx="1271588" cy="34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6502717" y="2987627"/>
            <a:ext cx="5529262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Приоритет интересов пациента при оказании медицинской помощи (Один из основополагающих принципов охраны здоровья)</a:t>
            </a:r>
            <a:endParaRPr lang="ru-RU" sz="2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502717" y="4641945"/>
            <a:ext cx="5559741" cy="1631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Защита пациентов, обеспечение их   безопасности при получении медицинской помощи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Защита медицинского персонала при выполнении им профессионального долга</a:t>
            </a:r>
          </a:p>
        </p:txBody>
      </p:sp>
    </p:spTree>
    <p:extLst>
      <p:ext uri="{BB962C8B-B14F-4D97-AF65-F5344CB8AC3E}">
        <p14:creationId xmlns:p14="http://schemas.microsoft.com/office/powerpoint/2010/main" val="468793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0050" y="4342354"/>
            <a:ext cx="4719332" cy="954107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latin typeface="Batang"/>
              </a:rPr>
              <a:t>СанПиН 3.3686-21 "Санитарно-эпидемиологические требования по профилактике инфекционных болезней»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97280" y="174919"/>
            <a:ext cx="10058400" cy="90243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smtClean="0"/>
              <a:t>ЦЕЛИ</a:t>
            </a:r>
            <a:r>
              <a:rPr lang="ru-RU" sz="3600" smtClean="0">
                <a:latin typeface="Batang"/>
              </a:rPr>
              <a:t> </a:t>
            </a:r>
            <a:br>
              <a:rPr lang="ru-RU" sz="3600" smtClean="0">
                <a:latin typeface="Batang"/>
              </a:rPr>
            </a:br>
            <a:r>
              <a:rPr lang="ru-RU" sz="3600" smtClean="0"/>
              <a:t>учитываемые при формировании технического задания</a:t>
            </a:r>
            <a:endParaRPr lang="ru-RU" sz="3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5009382" y="4819407"/>
            <a:ext cx="1271588" cy="34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90050" y="2298197"/>
            <a:ext cx="4719332" cy="646331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latin typeface="Batang"/>
              </a:rPr>
              <a:t>Приказ Минтруда и социальной защиты РФ № 928н от 18.12.2020г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339964" y="1833378"/>
            <a:ext cx="5559741" cy="19389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Риск-ориентированного подход в охране труда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профессиональных рисков, принятие конкретные действия по результатам оценки, установление дополнительных требований безопасности при выполнении работ, связанных с осуществлением медицинской деятельности.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009382" y="2616256"/>
            <a:ext cx="1271588" cy="34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280970" y="4411028"/>
            <a:ext cx="5618735" cy="9002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R="12700" lvl="0" algn="just">
              <a:lnSpc>
                <a:spcPts val="2090"/>
              </a:lnSpc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Предупреждение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возникновения и распространения инфекционных болезней среди населения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1656129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813" y="0"/>
            <a:ext cx="10058400" cy="77067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ru-RU" dirty="0" smtClean="0"/>
              <a:t>История закупки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3933" y="821816"/>
            <a:ext cx="11663228" cy="5847755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Совместные торги на медицинские перчатки проводятся </a:t>
            </a:r>
            <a:r>
              <a:rPr lang="ru-RU" sz="2200" b="1" dirty="0" smtClean="0"/>
              <a:t>более 10 лет. </a:t>
            </a:r>
            <a:r>
              <a:rPr lang="ru-RU" sz="2200" b="1" smtClean="0"/>
              <a:t>(с 2010 года)</a:t>
            </a:r>
            <a:endParaRPr lang="ru-RU" sz="2200" b="1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Техническое задание было сформировано на основании  анализа торгов на медицинские перчатки всех ЛПУ и с учетом пожеланий Заказчиков.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В </a:t>
            </a:r>
            <a:r>
              <a:rPr lang="en-US" sz="2200" dirty="0" smtClean="0"/>
              <a:t>2021</a:t>
            </a:r>
            <a:r>
              <a:rPr lang="ru-RU" sz="2200" dirty="0" smtClean="0"/>
              <a:t>году </a:t>
            </a:r>
            <a:r>
              <a:rPr lang="ru-RU" sz="2200" dirty="0" smtClean="0"/>
              <a:t>лот на медицинские перчатки разделили на 2 лота: смотровые и хирургические (</a:t>
            </a:r>
            <a:r>
              <a:rPr lang="ru-RU" sz="2200" i="1" dirty="0"/>
              <a:t>цель:  снизить цену лота, расширить количество участников торгов</a:t>
            </a:r>
            <a:r>
              <a:rPr lang="ru-RU" sz="2200" dirty="0" smtClean="0"/>
              <a:t>).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В течении данного периода времени  вносились изменения в техническое задание по ряду причин: </a:t>
            </a:r>
          </a:p>
          <a:p>
            <a:pPr marL="1168400" indent="-355600">
              <a:buFont typeface="Arial" panose="020B0604020202020204" pitchFamily="34" charset="0"/>
              <a:buChar char="•"/>
            </a:pPr>
            <a:r>
              <a:rPr lang="ru-RU" sz="2000" i="1" dirty="0" smtClean="0"/>
              <a:t>Изменения в законодательной базе;</a:t>
            </a:r>
          </a:p>
          <a:p>
            <a:pPr marL="1168400" indent="-355600">
              <a:buFont typeface="Arial" panose="020B0604020202020204" pitchFamily="34" charset="0"/>
              <a:buChar char="•"/>
            </a:pPr>
            <a:r>
              <a:rPr lang="ru-RU" sz="2000" i="1" dirty="0" smtClean="0"/>
              <a:t>Пожелания заказчиков;</a:t>
            </a:r>
          </a:p>
          <a:p>
            <a:pPr marL="1168400" indent="-355600">
              <a:buFont typeface="Arial" panose="020B0604020202020204" pitchFamily="34" charset="0"/>
              <a:buChar char="•"/>
            </a:pPr>
            <a:r>
              <a:rPr lang="ru-RU" sz="2000" i="1" dirty="0" smtClean="0"/>
              <a:t>Изменения на рынке медицинских перчаток;</a:t>
            </a:r>
          </a:p>
          <a:p>
            <a:pPr marL="1168400" indent="-355600">
              <a:buFont typeface="Arial" panose="020B0604020202020204" pitchFamily="34" charset="0"/>
              <a:buChar char="•"/>
            </a:pPr>
            <a:r>
              <a:rPr lang="ru-RU" sz="2000" i="1" dirty="0" smtClean="0"/>
              <a:t>Учитывая опыт работы с недобросовестными поставщиками.</a:t>
            </a:r>
            <a:endParaRPr lang="ru-RU" sz="2000" dirty="0" smtClean="0"/>
          </a:p>
          <a:p>
            <a:pPr marL="457200" indent="-457200">
              <a:buFont typeface="+mj-lt"/>
              <a:buAutoNum type="arabicPeriod" startAt="5"/>
            </a:pPr>
            <a:r>
              <a:rPr lang="ru-RU" sz="2200" dirty="0" smtClean="0"/>
              <a:t>С 2022г. на основании Постановления правительства №620   произошло деление лотов в соответствии кодом вида Медицинского изделия.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ru-RU" sz="2200" dirty="0"/>
              <a:t> </a:t>
            </a:r>
            <a:r>
              <a:rPr lang="ru-RU" sz="2200" dirty="0" smtClean="0"/>
              <a:t>В техническое задание внесены корректировки в связи с изменениями в санитарном законодательстве (2021 года). </a:t>
            </a:r>
          </a:p>
          <a:p>
            <a:pPr algn="ctr"/>
            <a:r>
              <a:rPr lang="ru-RU" sz="2200" b="1" dirty="0"/>
              <a:t>Ц</a:t>
            </a:r>
            <a:r>
              <a:rPr lang="ru-RU" sz="2200" b="1" dirty="0" smtClean="0"/>
              <a:t>ель  </a:t>
            </a:r>
            <a:r>
              <a:rPr lang="ru-RU" sz="2200" dirty="0" smtClean="0"/>
              <a:t>- </a:t>
            </a:r>
            <a:r>
              <a:rPr lang="ru-RU" sz="2200" b="1" dirty="0" smtClean="0"/>
              <a:t>получить качественную продукцию и обеспечить </a:t>
            </a:r>
            <a:r>
              <a:rPr lang="ru-RU" sz="2200" b="1" dirty="0"/>
              <a:t>безопасность и охрану здоровья </a:t>
            </a:r>
            <a:r>
              <a:rPr lang="ru-RU" sz="2200" b="1" dirty="0" smtClean="0"/>
              <a:t>пациентов и медицинского </a:t>
            </a:r>
            <a:r>
              <a:rPr lang="ru-RU" sz="2200" b="1" dirty="0"/>
              <a:t>персонала в условиях повышенного </a:t>
            </a:r>
            <a:r>
              <a:rPr lang="ru-RU" sz="2200" b="1" dirty="0" smtClean="0"/>
              <a:t>риска</a:t>
            </a:r>
            <a:r>
              <a:rPr lang="ru-RU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701975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1204</Words>
  <Application>Microsoft Office PowerPoint</Application>
  <PresentationFormat>Широкоэкранный</PresentationFormat>
  <Paragraphs>102</Paragraphs>
  <Slides>16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Batang</vt:lpstr>
      <vt:lpstr>Calibri</vt:lpstr>
      <vt:lpstr>Calibri Light</vt:lpstr>
      <vt:lpstr>Century</vt:lpstr>
      <vt:lpstr>Courier New</vt:lpstr>
      <vt:lpstr>Times New Roman</vt:lpstr>
      <vt:lpstr>Wingdings</vt:lpstr>
      <vt:lpstr>Ретро</vt:lpstr>
      <vt:lpstr>ЗАКУПКА МЕДИЦИНСКИХ ПЕРЧАТОК  ДЛЯ БЮДЖЕТЫХ УЧРЕЖДЕНИЙ ЗДРАВООХРАНЕНИЯ ВОЛОГОДСКОЙ ОБЛАСТИ</vt:lpstr>
      <vt:lpstr>Предмет закупки – медицинские перчатки</vt:lpstr>
      <vt:lpstr>ИСХОДНЫЕ ДАННЫЕ ДЛЯ ЗАКУПКИ Законодательство</vt:lpstr>
      <vt:lpstr>ИСХОДНЫЕ ДАННЫЕ ДЛЯ ЗАКУПКИ Законодательство</vt:lpstr>
      <vt:lpstr>ИСХОДНЫЕ ДАННЫЕ ДЛЯ ЗАКУПКИ Законодательство</vt:lpstr>
      <vt:lpstr>ИСХОДНЫЕ ДАННЫЕ ДЛЯ ЗАКУПКИ  ГОСТы</vt:lpstr>
      <vt:lpstr>ЦЕЛИ  учитываемые при формировании технического задания</vt:lpstr>
      <vt:lpstr>Презентация PowerPoint</vt:lpstr>
      <vt:lpstr>История закупки</vt:lpstr>
      <vt:lpstr>Руки медицинского персонала - основа инфекционной безопасности</vt:lpstr>
      <vt:lpstr>Презентация PowerPoint</vt:lpstr>
      <vt:lpstr>Презентация PowerPoint</vt:lpstr>
      <vt:lpstr>Презентация PowerPoint</vt:lpstr>
      <vt:lpstr>Обеспечение перчатками</vt:lpstr>
      <vt:lpstr>Презентация PowerPoint</vt:lpstr>
      <vt:lpstr>Благодарю за внимание!е!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2022-02-24T05:09:49Z</dcterms:created>
  <dcterms:modified xsi:type="dcterms:W3CDTF">2022-02-24T05:50:36Z</dcterms:modified>
</cp:coreProperties>
</file>